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2" r:id="rId7"/>
    <p:sldId id="261" r:id="rId8"/>
    <p:sldId id="264" r:id="rId9"/>
    <p:sldId id="267" r:id="rId10"/>
    <p:sldId id="268" r:id="rId11"/>
    <p:sldId id="269" r:id="rId12"/>
    <p:sldId id="265" r:id="rId13"/>
  </p:sldIdLst>
  <p:sldSz cx="9144000" cy="6858000" type="screen4x3"/>
  <p:notesSz cx="6888163" cy="100203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  <a:noFill/>
          <a:ln>
            <a:noFill/>
          </a:ln>
        </p:spPr>
        <p:txBody>
          <a:bodyPr lIns="96600" tIns="96600" rIns="96600" bIns="96600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150235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4897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455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6499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77354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5374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0225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0152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29" cy="4509135"/>
          </a:xfrm>
          <a:prstGeom prst="rect">
            <a:avLst/>
          </a:prstGeom>
        </p:spPr>
        <p:txBody>
          <a:bodyPr lIns="96600" tIns="96600" rIns="96600" bIns="96600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4996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457200" y="751679"/>
            <a:ext cx="8229600" cy="4012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457200" y="4955189"/>
            <a:ext cx="8229600" cy="1643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457200" y="548639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57200" y="4844510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1" name="Shape 21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4" name="Shape 24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27" name="Shape 27"/>
          <p:cNvCxnSpPr/>
          <p:nvPr/>
        </p:nvCxnSpPr>
        <p:spPr>
          <a:xfrm>
            <a:off x="457200" y="5757014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457200" y="150852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7" name="Shape 7"/>
          <p:cNvCxnSpPr/>
          <p:nvPr/>
        </p:nvCxnSpPr>
        <p:spPr>
          <a:xfrm>
            <a:off x="457200" y="669767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c.senshu-u.ac.jp/~thc0456/XBRL/usage_XBRL.html" TargetMode="External"/><Relationship Id="rId2" Type="http://schemas.openxmlformats.org/officeDocument/2006/relationships/hyperlink" Target="http://www.isc.senshu-u.ac.jp/~thc0456/XBRL/XBRL_3.mp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fsreading.net/analysis/205.s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xbrl.or.jp/modules/pico1/index.php?content_id=7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c.senshu-u.ac.jp/~thc0456/XBR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sc.senshu-u.ac.jp/~thc0456/XBRL/XBRL_1.mp4" TargetMode="External"/><Relationship Id="rId5" Type="http://schemas.openxmlformats.org/officeDocument/2006/relationships/hyperlink" Target="http://disclosure.edinet-fsa.go.jp/" TargetMode="External"/><Relationship Id="rId4" Type="http://schemas.openxmlformats.org/officeDocument/2006/relationships/hyperlink" Target="http://www.isc.senshu-u.ac.jp/~thc0456/XBRL/XBRL_sample.xls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isclosure.edinet-fsa.go.jp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c.senshu-u.ac.jp/~thc0456/XBRL/XBRL_2.mp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ja" sz="6000" dirty="0"/>
              <a:t>XBRLを使って，</a:t>
            </a:r>
          </a:p>
          <a:p>
            <a:pPr>
              <a:spcBef>
                <a:spcPts val="0"/>
              </a:spcBef>
              <a:buNone/>
            </a:pPr>
            <a:r>
              <a:rPr lang="ja" sz="6000" dirty="0"/>
              <a:t>財務分析(</a:t>
            </a:r>
            <a:r>
              <a:rPr lang="ja" sz="6000" dirty="0" smtClean="0"/>
              <a:t>201</a:t>
            </a:r>
            <a:r>
              <a:rPr lang="en-US" altLang="ja" sz="6000" dirty="0" smtClean="0"/>
              <a:t>5</a:t>
            </a:r>
            <a:r>
              <a:rPr lang="ja" sz="6000" dirty="0" smtClean="0"/>
              <a:t>)</a:t>
            </a:r>
            <a:endParaRPr lang="ja" sz="6000" dirty="0"/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r>
              <a:rPr lang="ja" sz="3000"/>
              <a:t>専修大学商学部 高萩栄一郎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練習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比較したい会社（上場企業，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社以上）を決め，その</a:t>
            </a:r>
            <a:r>
              <a:rPr kumimoji="1" lang="en-US" altLang="ja-JP" dirty="0" err="1" smtClean="0"/>
              <a:t>xbrl</a:t>
            </a:r>
            <a:r>
              <a:rPr kumimoji="1" lang="ja-JP" altLang="en-US" dirty="0" smtClean="0"/>
              <a:t>ファイルをダウンロードし，</a:t>
            </a:r>
            <a:r>
              <a:rPr kumimoji="1" lang="en-US" altLang="ja-JP" dirty="0" smtClean="0"/>
              <a:t>XBRL</a:t>
            </a:r>
            <a:r>
              <a:rPr kumimoji="1" lang="ja-JP" altLang="en-US" dirty="0" smtClean="0"/>
              <a:t>用のフォルダに置く．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2107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分析</a:t>
            </a:r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/>
              <a:t>D17</a:t>
            </a:r>
            <a:r>
              <a:rPr lang="ja-JP" altLang="en-US" dirty="0"/>
              <a:t>に．売上高経常利益率を</a:t>
            </a:r>
            <a:r>
              <a:rPr lang="ja-JP" altLang="en-US" dirty="0" smtClean="0"/>
              <a:t>計算する・（</a:t>
            </a:r>
            <a:r>
              <a:rPr lang="en-US" altLang="ja-JP" dirty="0"/>
              <a:t>=D14/D13</a:t>
            </a:r>
            <a:r>
              <a:rPr lang="ja-JP" altLang="en-US" dirty="0"/>
              <a:t>）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D</a:t>
            </a:r>
            <a:r>
              <a:rPr lang="ja-JP" altLang="en-US" dirty="0" smtClean="0"/>
              <a:t>列の計算式を </a:t>
            </a:r>
            <a:r>
              <a:rPr lang="en-US" altLang="ja-JP" dirty="0" smtClean="0"/>
              <a:t>F</a:t>
            </a:r>
            <a:r>
              <a:rPr lang="ja-JP" altLang="en-US" dirty="0" smtClean="0"/>
              <a:t>列と</a:t>
            </a:r>
            <a:r>
              <a:rPr lang="en-US" altLang="ja-JP" dirty="0"/>
              <a:t>G</a:t>
            </a:r>
            <a:r>
              <a:rPr lang="ja-JP" altLang="en-US" dirty="0"/>
              <a:t>列に，コピーし，ファイル名の</a:t>
            </a:r>
            <a:r>
              <a:rPr lang="ja-JP" altLang="en-US" dirty="0" smtClean="0"/>
              <a:t>セル（</a:t>
            </a:r>
            <a:r>
              <a:rPr lang="en-US" altLang="ja-JP" dirty="0" smtClean="0"/>
              <a:t>2</a:t>
            </a:r>
            <a:r>
              <a:rPr lang="ja-JP" altLang="en-US" dirty="0" smtClean="0"/>
              <a:t>行目）を 練習</a:t>
            </a:r>
            <a:r>
              <a:rPr lang="en-US" altLang="ja-JP" dirty="0" smtClean="0"/>
              <a:t>1</a:t>
            </a:r>
            <a:r>
              <a:rPr lang="ja-JP" altLang="en-US" dirty="0" smtClean="0"/>
              <a:t>で設定した</a:t>
            </a:r>
            <a:r>
              <a:rPr lang="en-US" altLang="ja-JP" dirty="0" err="1" smtClean="0"/>
              <a:t>xbrl</a:t>
            </a:r>
            <a:r>
              <a:rPr lang="ja-JP" altLang="en-US" dirty="0" smtClean="0"/>
              <a:t>のファイル名</a:t>
            </a:r>
            <a:r>
              <a:rPr lang="ja-JP" altLang="en-US" dirty="0" smtClean="0"/>
              <a:t>にする．</a:t>
            </a:r>
            <a:r>
              <a:rPr lang="ja-JP" altLang="en-US" dirty="0"/>
              <a:t>値や売上高経常利益率が自動で計算</a:t>
            </a:r>
            <a:r>
              <a:rPr lang="ja-JP" altLang="en-US" dirty="0" smtClean="0"/>
              <a:t>される．</a:t>
            </a:r>
            <a:endParaRPr lang="ja-JP" altLang="en-US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>
                <a:hlinkClick r:id="rId2"/>
              </a:rPr>
              <a:t>動画</a:t>
            </a:r>
            <a:r>
              <a:rPr lang="en-US" altLang="ja-JP" dirty="0">
                <a:hlinkClick r:id="rId2"/>
              </a:rPr>
              <a:t>:</a:t>
            </a:r>
            <a:r>
              <a:rPr lang="ja-JP" altLang="en-US" dirty="0">
                <a:hlinkClick r:id="rId2"/>
              </a:rPr>
              <a:t>計算式の設定，他社との</a:t>
            </a:r>
            <a:r>
              <a:rPr lang="ja-JP" altLang="en-US" dirty="0" smtClean="0">
                <a:hlinkClick r:id="rId2"/>
              </a:rPr>
              <a:t>比較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 smtClean="0"/>
              <a:t>完成例など：</a:t>
            </a:r>
            <a:r>
              <a:rPr kumimoji="1" lang="en-US" altLang="ja-JP" dirty="0">
                <a:hlinkClick r:id="rId3"/>
              </a:rPr>
              <a:t>http://www.isc.senshu-u.ac.jp/~thc0456/XBRL/usage_XBRL.html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83765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/>
              <a:t>練習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dirty="0"/>
              <a:t>他の会社のXbrlをEdinetから取得しよう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dirty="0"/>
              <a:t>適当な名前に.xbrlファイルを名前変更して，Excelと同じフォルダに置こう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dirty="0"/>
              <a:t>ファイル名などを設定し，さまざまな指標を計算式の複写で求めよう．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dirty="0"/>
              <a:t>財務分析指標</a:t>
            </a:r>
            <a:br>
              <a:rPr lang="ja" dirty="0"/>
            </a:br>
            <a:r>
              <a:rPr lang="ja" u="sng" dirty="0">
                <a:solidFill>
                  <a:schemeClr val="hlink"/>
                </a:solidFill>
                <a:hlinkClick r:id="rId3"/>
              </a:rPr>
              <a:t>http://fsreading.net/analysis/205.shtml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dirty="0"/>
              <a:t>基本的に該当年度の値でよい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/>
              <a:t>XBRLとは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23075" y="1600200"/>
            <a:ext cx="8916599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b="1" dirty="0">
                <a:solidFill>
                  <a:srgbClr val="000000"/>
                </a:solidFill>
              </a:rPr>
              <a:t>eXtensible Business Reporting Language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b="1" dirty="0">
                <a:solidFill>
                  <a:srgbClr val="000000"/>
                </a:solidFill>
              </a:rPr>
              <a:t>XMLの一種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b="1" dirty="0">
                <a:solidFill>
                  <a:srgbClr val="000000"/>
                </a:solidFill>
              </a:rPr>
              <a:t>企業の財務情報の公開に使われている。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b="1" dirty="0">
                <a:solidFill>
                  <a:srgbClr val="000000"/>
                </a:solidFill>
              </a:rPr>
              <a:t>日本：　東証、金融庁</a:t>
            </a:r>
          </a:p>
          <a:p>
            <a:pPr marL="457200" lvl="0" indent="-4191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b="1" dirty="0">
                <a:solidFill>
                  <a:srgbClr val="000000"/>
                </a:solidFill>
              </a:rPr>
              <a:t>おしえてXBRL（動画）  </a:t>
            </a:r>
            <a:r>
              <a:rPr lang="ja" b="1" dirty="0"/>
              <a:t>日本公認会計士協会</a:t>
            </a:r>
            <a:br>
              <a:rPr lang="ja" b="1" dirty="0"/>
            </a:br>
            <a:r>
              <a:rPr lang="ja" b="1" u="sng" dirty="0">
                <a:solidFill>
                  <a:schemeClr val="hlink"/>
                </a:solidFill>
                <a:hlinkClick r:id="rId3"/>
              </a:rPr>
              <a:t>https://www.xbrl.or.jp/modules/pico1/index.php?content_id=7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/>
              <a:t>XMLとは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>
                <a:solidFill>
                  <a:srgbClr val="000000"/>
                </a:solidFill>
              </a:rPr>
              <a:t>Extensible Markup Language 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sz="2400" b="1" dirty="0">
                <a:solidFill>
                  <a:srgbClr val="000000"/>
                </a:solidFill>
              </a:rPr>
              <a:t>さまざまなマークアップ言語を作成</a:t>
            </a:r>
            <a:r>
              <a:rPr lang="ja" sz="2400" b="1" dirty="0" smtClean="0">
                <a:solidFill>
                  <a:srgbClr val="000000"/>
                </a:solidFill>
              </a:rPr>
              <a:t>できる</a:t>
            </a:r>
            <a:r>
              <a:rPr lang="ja-JP" altLang="en-US" sz="2400" b="1" dirty="0" err="1" smtClean="0">
                <a:solidFill>
                  <a:srgbClr val="000000"/>
                </a:solidFill>
              </a:rPr>
              <a:t>．</a:t>
            </a:r>
            <a:r>
              <a:rPr lang="en-US" altLang="ja-JP" sz="2400" b="1" dirty="0" smtClean="0">
                <a:solidFill>
                  <a:srgbClr val="000000"/>
                </a:solidFill>
              </a:rPr>
              <a:t/>
            </a:r>
            <a:br>
              <a:rPr lang="en-US" altLang="ja-JP" sz="2400" b="1" dirty="0" smtClean="0">
                <a:solidFill>
                  <a:srgbClr val="000000"/>
                </a:solidFill>
              </a:rPr>
            </a:br>
            <a:r>
              <a:rPr lang="ja-JP" altLang="en-US" sz="2400" b="1" dirty="0" smtClean="0">
                <a:solidFill>
                  <a:srgbClr val="000000"/>
                </a:solidFill>
              </a:rPr>
              <a:t>（</a:t>
            </a:r>
            <a:r>
              <a:rPr lang="en-US" altLang="ja-JP" sz="2400" b="1" dirty="0" smtClean="0">
                <a:solidFill>
                  <a:srgbClr val="000000"/>
                </a:solidFill>
              </a:rPr>
              <a:t>XBRL</a:t>
            </a:r>
            <a:r>
              <a:rPr lang="ja-JP" altLang="en-US" sz="2400" b="1" dirty="0" smtClean="0">
                <a:solidFill>
                  <a:srgbClr val="000000"/>
                </a:solidFill>
              </a:rPr>
              <a:t>は，</a:t>
            </a:r>
            <a:r>
              <a:rPr lang="en-US" altLang="ja-JP" sz="2400" b="1" dirty="0" smtClean="0">
                <a:solidFill>
                  <a:srgbClr val="000000"/>
                </a:solidFill>
              </a:rPr>
              <a:t>XML</a:t>
            </a:r>
            <a:r>
              <a:rPr lang="ja-JP" altLang="en-US" sz="2400" b="1" dirty="0" smtClean="0">
                <a:solidFill>
                  <a:srgbClr val="000000"/>
                </a:solidFill>
              </a:rPr>
              <a:t>の一種）</a:t>
            </a:r>
            <a:endParaRPr lang="ja" sz="2400" b="1" dirty="0">
              <a:solidFill>
                <a:srgbClr val="000000"/>
              </a:solidFill>
            </a:endParaRP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sz="2400" b="1" dirty="0">
                <a:solidFill>
                  <a:srgbClr val="000000"/>
                </a:solidFill>
              </a:rPr>
              <a:t>&lt;aaa&gt;  … &lt;/aaa&gt;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sz="2400" b="1" dirty="0">
                <a:solidFill>
                  <a:srgbClr val="000000"/>
                </a:solidFill>
              </a:rPr>
              <a:t>&lt;aaa&gt; 　開始タグ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sz="2400" b="1" dirty="0"/>
              <a:t>&lt;/aaa&gt; 　終了タグ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/>
              <a:t>この間が &lt;aaa&gt; という指定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/>
              <a:t>開始タグには、属性がつくことがある。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/>
              <a:t>&lt;aaa bbb=”ccc” ddd=”eee”&gt; … &lt;/aaa&gt;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/>
              <a:t>   bbbは属性名、cccは、属性値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/>
              <a:t>XBRLもこの形式で記述されている。</a:t>
            </a:r>
          </a:p>
          <a:p>
            <a:pPr lvl="0">
              <a:spcBef>
                <a:spcPts val="0"/>
              </a:spcBef>
              <a:buNone/>
            </a:pPr>
            <a:endParaRPr sz="2400" b="1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-JP" altLang="en-US" dirty="0" smtClean="0"/>
              <a:t>値（ファクト）の記述</a:t>
            </a:r>
            <a:r>
              <a:rPr lang="ja" dirty="0" smtClean="0"/>
              <a:t>例</a:t>
            </a:r>
            <a:endParaRPr lang="ja" dirty="0"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138545" y="1600200"/>
            <a:ext cx="8811491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ja" sz="24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jppfs_cor:CashAndDeposits id="fact1" contextRef="Prior1YearInstant" unitRef="JPY" decimals="-6"</a:t>
            </a:r>
            <a:r>
              <a:rPr 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lang="en-US" altLang="ja" sz="2400" b="1" dirty="0" smtClean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rtl="0">
              <a:spcBef>
                <a:spcPts val="0"/>
              </a:spcBef>
              <a:buNone/>
            </a:pPr>
            <a:r>
              <a:rPr lang="en-US" alt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123456</a:t>
            </a:r>
            <a:r>
              <a:rPr 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000000</a:t>
            </a:r>
            <a:endParaRPr lang="en-US" altLang="ja" sz="2400" b="1" dirty="0" smtClean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rtl="0">
              <a:spcBef>
                <a:spcPts val="0"/>
              </a:spcBef>
              <a:buNone/>
            </a:pPr>
            <a:r>
              <a:rPr 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&lt;</a:t>
            </a:r>
            <a:r>
              <a:rPr lang="ja" sz="24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/jppfs_cor:CashAndDeposits&gt;</a:t>
            </a:r>
          </a:p>
          <a:p>
            <a:pPr marL="457200" lvl="0" indent="-381000" rtl="0">
              <a:spcBef>
                <a:spcPts val="0"/>
              </a:spcBef>
              <a:buClr>
                <a:srgbClr val="000000"/>
              </a:buClr>
              <a:buSzPct val="100000"/>
              <a:buFont typeface="Arial"/>
              <a:buChar char="●"/>
            </a:pPr>
            <a:r>
              <a:rPr lang="ja" sz="2400" b="1" dirty="0">
                <a:latin typeface="Courier New"/>
                <a:ea typeface="Courier New"/>
                <a:cs typeface="Courier New"/>
                <a:sym typeface="Courier New"/>
              </a:rPr>
              <a:t>jppfs_cor</a:t>
            </a:r>
            <a:r>
              <a:rPr 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:プレフィックス</a:t>
            </a:r>
          </a:p>
          <a:p>
            <a:pPr marL="457200" lvl="0" indent="-228600" rtl="0">
              <a:lnSpc>
                <a:spcPct val="115000"/>
              </a:lnSpc>
              <a:spcBef>
                <a:spcPts val="0"/>
              </a:spcBef>
              <a:buSzPct val="100000"/>
              <a:buFont typeface="Courier New"/>
              <a:buNone/>
            </a:pPr>
            <a:r>
              <a:rPr lang="en-US" alt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CashAndDeposits　　</a:t>
            </a:r>
            <a:r>
              <a:rPr lang="ja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現金及び預金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contextRef</a:t>
            </a:r>
            <a:r>
              <a:rPr lang="ja" sz="2400" b="1" dirty="0">
                <a:latin typeface="Courier New"/>
                <a:ea typeface="Courier New"/>
                <a:cs typeface="Courier New"/>
                <a:sym typeface="Courier New"/>
              </a:rPr>
              <a:t>="Prior1YearInstant"　前年度の値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>
                <a:latin typeface="Courier New"/>
                <a:ea typeface="Courier New"/>
                <a:cs typeface="Courier New"/>
                <a:sym typeface="Courier New"/>
              </a:rPr>
              <a:t>unitRef="JPY"　　日本円表示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b="1" dirty="0">
                <a:latin typeface="Courier New"/>
                <a:ea typeface="Courier New"/>
                <a:cs typeface="Courier New"/>
                <a:sym typeface="Courier New"/>
              </a:rPr>
              <a:t>decimals="-6"　　百万円単位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alt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123656</a:t>
            </a:r>
            <a:r>
              <a:rPr lang="ja" sz="2400" b="1" dirty="0" smtClean="0">
                <a:latin typeface="Courier New"/>
                <a:ea typeface="Courier New"/>
                <a:cs typeface="Courier New"/>
                <a:sym typeface="Courier New"/>
              </a:rPr>
              <a:t>000000</a:t>
            </a:r>
            <a:r>
              <a:rPr lang="ja" sz="2400" b="1" dirty="0">
                <a:latin typeface="Courier New"/>
                <a:ea typeface="Courier New"/>
                <a:cs typeface="Courier New"/>
                <a:sym typeface="Courier New"/>
              </a:rPr>
              <a:t>　　　値</a:t>
            </a:r>
          </a:p>
          <a:p>
            <a:pPr marL="457200" lvl="0" indent="-381000">
              <a:buFont typeface="Arial"/>
              <a:buChar char="●"/>
            </a:pPr>
            <a:r>
              <a:rPr lang="ja-JP" altLang="en-US" sz="2400" b="1" dirty="0" smtClean="0">
                <a:latin typeface="Courier New"/>
                <a:ea typeface="Courier New"/>
                <a:cs typeface="Courier New"/>
                <a:sym typeface="Courier New"/>
              </a:rPr>
              <a:t>したがって，この会社の前年度の</a:t>
            </a:r>
            <a:r>
              <a:rPr lang="ja" altLang="ja-JP" sz="2400" b="1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現金及び</a:t>
            </a:r>
            <a:r>
              <a:rPr lang="ja" altLang="ja-JP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預金</a:t>
            </a:r>
            <a:r>
              <a:rPr lang="ja-JP" altLang="en-US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額は，</a:t>
            </a:r>
            <a:r>
              <a:rPr lang="en-US" altLang="ja-JP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/>
            </a:r>
            <a:br>
              <a:rPr lang="en-US" altLang="ja-JP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altLang="ja-JP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123,456,000,000 </a:t>
            </a:r>
            <a:r>
              <a:rPr lang="ja-JP" altLang="en-US" sz="2400" b="1" dirty="0" smtClean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であることを示している．</a:t>
            </a:r>
            <a:endParaRPr sz="2400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spcBef>
                <a:spcPts val="0"/>
              </a:spcBef>
              <a:buNone/>
            </a:pPr>
            <a:endParaRPr sz="2400" b="1" dirty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値の探し方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該当する決算期の</a:t>
            </a:r>
            <a:r>
              <a:rPr kumimoji="1" lang="en-US" altLang="ja-JP" dirty="0" smtClean="0"/>
              <a:t>XBRL</a:t>
            </a:r>
            <a:r>
              <a:rPr kumimoji="1" lang="ja-JP" altLang="en-US" dirty="0" smtClean="0"/>
              <a:t>ファイルで，</a:t>
            </a:r>
            <a:endParaRPr kumimoji="1" lang="en-US" altLang="ja-JP" dirty="0" smtClean="0"/>
          </a:p>
          <a:p>
            <a:r>
              <a:rPr kumimoji="1" lang="en-US" altLang="ja-JP" dirty="0" smtClean="0"/>
              <a:t>(1) </a:t>
            </a:r>
            <a:r>
              <a:rPr kumimoji="1" lang="ja-JP" altLang="en-US" dirty="0" smtClean="0"/>
              <a:t>勘定科目名</a:t>
            </a:r>
            <a:endParaRPr kumimoji="1" lang="en-US" altLang="ja-JP" dirty="0" smtClean="0"/>
          </a:p>
          <a:p>
            <a:r>
              <a:rPr kumimoji="1" lang="en-US" altLang="ja-JP" dirty="0" smtClean="0"/>
              <a:t>(2)</a:t>
            </a:r>
            <a:r>
              <a:rPr kumimoji="1" lang="ja-JP" altLang="en-US" dirty="0" smtClean="0"/>
              <a:t>いつの期か（当該期，前期など）</a:t>
            </a:r>
            <a:endParaRPr kumimoji="1" lang="en-US" altLang="ja-JP" dirty="0" smtClean="0"/>
          </a:p>
          <a:p>
            <a:r>
              <a:rPr kumimoji="1" lang="en-US" altLang="ja-JP" dirty="0" smtClean="0"/>
              <a:t>(3) </a:t>
            </a:r>
            <a:r>
              <a:rPr kumimoji="1" lang="ja-JP" altLang="en-US" dirty="0" smtClean="0"/>
              <a:t>連結の値か非連結の値か？</a:t>
            </a:r>
            <a:endParaRPr kumimoji="1" lang="en-US" altLang="ja-JP" dirty="0" smtClean="0"/>
          </a:p>
          <a:p>
            <a:r>
              <a:rPr kumimoji="1" lang="en-US" altLang="ja-JP" dirty="0" smtClean="0"/>
              <a:t>(1)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(3)</a:t>
            </a:r>
            <a:r>
              <a:rPr kumimoji="1" lang="ja-JP" altLang="en-US" dirty="0" smtClean="0"/>
              <a:t>を指定→値を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つ得ることができる．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次のスライドの</a:t>
            </a:r>
            <a:r>
              <a:rPr kumimoji="1" lang="en-US" altLang="ja-JP" dirty="0" smtClean="0"/>
              <a:t>Excel </a:t>
            </a:r>
            <a:r>
              <a:rPr kumimoji="1" lang="ja-JP" altLang="en-US" dirty="0" smtClean="0"/>
              <a:t>のマクロで，</a:t>
            </a:r>
            <a:r>
              <a:rPr kumimoji="1" lang="en-US" altLang="ja-JP" dirty="0" smtClean="0"/>
              <a:t>(1)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(3)</a:t>
            </a:r>
            <a:r>
              <a:rPr kumimoji="1" lang="ja-JP" altLang="en-US" dirty="0" smtClean="0"/>
              <a:t>を指定して値（ファクト）を取得する関数を利用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122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457200" y="234287"/>
            <a:ext cx="8229600" cy="1143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 dirty="0"/>
              <a:t>関数 </a:t>
            </a:r>
            <a:r>
              <a:rPr lang="en-US" altLang="ja" dirty="0" smtClean="0"/>
              <a:t> </a:t>
            </a:r>
            <a:r>
              <a:rPr lang="ja" dirty="0" smtClean="0">
                <a:solidFill>
                  <a:srgbClr val="DA0002"/>
                </a:solidFill>
              </a:rPr>
              <a:t>XBRL_</a:t>
            </a:r>
            <a:r>
              <a:rPr lang="en-US" altLang="ja" dirty="0" err="1" smtClean="0">
                <a:solidFill>
                  <a:srgbClr val="DA0002"/>
                </a:solidFill>
              </a:rPr>
              <a:t>acc</a:t>
            </a:r>
            <a:r>
              <a:rPr lang="ja" dirty="0" smtClean="0">
                <a:solidFill>
                  <a:srgbClr val="DA0002"/>
                </a:solidFill>
              </a:rPr>
              <a:t>read</a:t>
            </a:r>
            <a:endParaRPr lang="ja" dirty="0">
              <a:solidFill>
                <a:srgbClr val="DA0002"/>
              </a:solidFill>
            </a:endParaRPr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1800" dirty="0"/>
              <a:t>引数1： XBRLのファイル名(.xbrlは付けない）</a:t>
            </a:r>
          </a:p>
          <a:p>
            <a:pPr marL="457200" lvl="0" indent="-342900">
              <a:lnSpc>
                <a:spcPct val="115000"/>
              </a:lnSpc>
              <a:buFont typeface="Arial"/>
              <a:buChar char="●"/>
            </a:pPr>
            <a:r>
              <a:rPr lang="ja" sz="1800" dirty="0"/>
              <a:t>引数2： </a:t>
            </a:r>
            <a:r>
              <a:rPr lang="ja" sz="1800" dirty="0" smtClean="0"/>
              <a:t>要素名</a:t>
            </a:r>
            <a:r>
              <a:rPr lang="ja" sz="1800" dirty="0"/>
              <a:t>（勘定科目名）一覧のファイルから探し，要素名の値を指定</a:t>
            </a:r>
            <a:r>
              <a:rPr lang="ja" sz="1800" dirty="0" smtClean="0"/>
              <a:t>する</a:t>
            </a:r>
            <a:r>
              <a:rPr lang="ja-JP" altLang="en-US" sz="1800" dirty="0"/>
              <a:t>（要素名の前に，プレフィックス「</a:t>
            </a:r>
            <a:r>
              <a:rPr lang="en-US" altLang="ja-JP" sz="1800" dirty="0" err="1"/>
              <a:t>jppfs_cor</a:t>
            </a:r>
            <a:r>
              <a:rPr lang="en-US" altLang="ja-JP" sz="1800" dirty="0"/>
              <a:t>:</a:t>
            </a:r>
            <a:r>
              <a:rPr lang="ja-JP" altLang="en-US" sz="1800" dirty="0"/>
              <a:t>」を</a:t>
            </a:r>
            <a:r>
              <a:rPr lang="ja-JP" altLang="en-US" sz="1800" dirty="0" smtClean="0"/>
              <a:t>付ける）</a:t>
            </a:r>
            <a:r>
              <a:rPr lang="ja" sz="1800" dirty="0" smtClean="0"/>
              <a:t>．</a:t>
            </a:r>
            <a:endParaRPr lang="en-US" altLang="ja" sz="1800" dirty="0" smtClean="0"/>
          </a:p>
          <a:p>
            <a:pPr marL="457200" lvl="0" indent="-342900">
              <a:lnSpc>
                <a:spcPct val="115000"/>
              </a:lnSpc>
              <a:buFont typeface="Arial"/>
              <a:buChar char="●"/>
            </a:pPr>
            <a:r>
              <a:rPr lang="ja-JP" altLang="en-US" sz="1800" dirty="0"/>
              <a:t>引数</a:t>
            </a:r>
            <a:r>
              <a:rPr lang="en-US" altLang="ja-JP" sz="1800" dirty="0"/>
              <a:t>3</a:t>
            </a:r>
            <a:r>
              <a:rPr lang="ja-JP" altLang="en-US" sz="1800" dirty="0"/>
              <a:t>： 属性 </a:t>
            </a:r>
            <a:r>
              <a:rPr lang="en-US" altLang="ja" sz="1800" dirty="0" err="1"/>
              <a:t>contextRef</a:t>
            </a:r>
            <a:r>
              <a:rPr lang="en-US" altLang="ja" sz="1800" dirty="0"/>
              <a:t> </a:t>
            </a:r>
            <a:r>
              <a:rPr lang="ja-JP" altLang="en-US" sz="1800" dirty="0"/>
              <a:t>の 属性値</a:t>
            </a:r>
            <a:endParaRPr lang="en-US" altLang="ja" sz="1800" dirty="0" smtClean="0"/>
          </a:p>
          <a:p>
            <a:pPr lvl="0">
              <a:lnSpc>
                <a:spcPct val="115000"/>
              </a:lnSpc>
              <a:buClr>
                <a:srgbClr val="000000"/>
              </a:buClr>
              <a:buSzPct val="61111"/>
            </a:pPr>
            <a:r>
              <a:rPr lang="en-US" altLang="ja" sz="1800" dirty="0" smtClean="0">
                <a:solidFill>
                  <a:srgbClr val="000000"/>
                </a:solidFill>
              </a:rPr>
              <a:t>          </a:t>
            </a:r>
            <a:r>
              <a:rPr lang="ja" altLang="ja-JP" sz="1800" dirty="0" smtClean="0">
                <a:solidFill>
                  <a:srgbClr val="000000"/>
                </a:solidFill>
              </a:rPr>
              <a:t> </a:t>
            </a:r>
            <a:r>
              <a:rPr lang="ja" altLang="ja-JP" sz="1800" dirty="0">
                <a:solidFill>
                  <a:srgbClr val="000000"/>
                </a:solidFill>
              </a:rPr>
              <a:t>CurrentYear  ：連結 該当年度</a:t>
            </a:r>
          </a:p>
          <a:p>
            <a:pPr marL="914400" lvl="1" indent="-228600">
              <a:lnSpc>
                <a:spcPct val="115000"/>
              </a:lnSpc>
            </a:pPr>
            <a:r>
              <a:rPr lang="ja" altLang="ja-JP" sz="1800" dirty="0">
                <a:solidFill>
                  <a:srgbClr val="000000"/>
                </a:solidFill>
              </a:rPr>
              <a:t>Prior1Year：</a:t>
            </a:r>
            <a:r>
              <a:rPr lang="ja" altLang="ja-JP" sz="1800" dirty="0"/>
              <a:t>連結 前年度</a:t>
            </a:r>
          </a:p>
          <a:p>
            <a:pPr marL="914400" lvl="1" indent="-228600">
              <a:lnSpc>
                <a:spcPct val="115000"/>
              </a:lnSpc>
            </a:pPr>
            <a:r>
              <a:rPr lang="ja" altLang="ja-JP" sz="1800" dirty="0">
                <a:solidFill>
                  <a:srgbClr val="000000"/>
                </a:solidFill>
              </a:rPr>
              <a:t>CurrentYear_NonConsolidatedMember ：  非連結</a:t>
            </a:r>
            <a:r>
              <a:rPr lang="ja" altLang="ja-JP" sz="1800" dirty="0"/>
              <a:t>該当年度</a:t>
            </a:r>
          </a:p>
          <a:p>
            <a:pPr marL="914400" lvl="1" indent="-228600">
              <a:lnSpc>
                <a:spcPct val="115000"/>
              </a:lnSpc>
            </a:pPr>
            <a:r>
              <a:rPr lang="ja" altLang="ja-JP" sz="1800" dirty="0">
                <a:solidFill>
                  <a:srgbClr val="000000"/>
                </a:solidFill>
              </a:rPr>
              <a:t>Prior1Year_NonConsolidatedMember </a:t>
            </a:r>
            <a:r>
              <a:rPr lang="ja" altLang="ja-JP" sz="1800" dirty="0"/>
              <a:t>：  非連結前年度</a:t>
            </a:r>
          </a:p>
          <a:p>
            <a:pPr>
              <a:lnSpc>
                <a:spcPct val="115000"/>
              </a:lnSpc>
            </a:pPr>
            <a:r>
              <a:rPr lang="ja" altLang="ja-JP" dirty="0"/>
              <a:t>       </a:t>
            </a:r>
            <a:r>
              <a:rPr lang="ja" altLang="ja-JP" sz="1800" dirty="0">
                <a:solidFill>
                  <a:srgbClr val="000000"/>
                </a:solidFill>
              </a:rPr>
              <a:t>Duration 損益計算書，キャッシュフロー計算書の科目に多い</a:t>
            </a:r>
          </a:p>
          <a:p>
            <a:pPr>
              <a:lnSpc>
                <a:spcPct val="115000"/>
              </a:lnSpc>
            </a:pPr>
            <a:r>
              <a:rPr lang="ja" altLang="ja-JP" sz="1800" dirty="0">
                <a:solidFill>
                  <a:srgbClr val="000000"/>
                </a:solidFill>
              </a:rPr>
              <a:t>           Instance 貸借対照表の科目に多い</a:t>
            </a:r>
          </a:p>
          <a:p>
            <a:pPr>
              <a:lnSpc>
                <a:spcPct val="115000"/>
              </a:lnSpc>
            </a:pPr>
            <a:r>
              <a:rPr lang="ja" altLang="ja-JP" sz="1800" dirty="0">
                <a:solidFill>
                  <a:srgbClr val="000000"/>
                </a:solidFill>
              </a:rPr>
              <a:t>引数</a:t>
            </a:r>
            <a:r>
              <a:rPr lang="en-US" altLang="ja" sz="1800" dirty="0">
                <a:solidFill>
                  <a:srgbClr val="000000"/>
                </a:solidFill>
              </a:rPr>
              <a:t>3</a:t>
            </a:r>
            <a:r>
              <a:rPr lang="ja" altLang="ja-JP" sz="1800" dirty="0">
                <a:solidFill>
                  <a:srgbClr val="000000"/>
                </a:solidFill>
              </a:rPr>
              <a:t>は次のどれかを指定</a:t>
            </a:r>
          </a:p>
          <a:p>
            <a:pPr>
              <a:lnSpc>
                <a:spcPct val="115000"/>
              </a:lnSpc>
            </a:pPr>
            <a:r>
              <a:rPr lang="ja" altLang="ja-JP" sz="1400" dirty="0">
                <a:solidFill>
                  <a:srgbClr val="000000"/>
                </a:solidFill>
              </a:rPr>
              <a:t>CurrentYearInstant,  Prior1YearInstant, CurrentYearInstant_NonConsolidatedMember, Prior1YearInstant_NonConsolidatedMember, CurrentYearDuration,  Prior1YearDuration, CurrentYearDuration_NonConsolidatedMember, Prior1YearDuration_NonConsolidatedMember</a:t>
            </a:r>
            <a:endParaRPr lang="en-US" altLang="ja-JP" sz="1800" dirty="0" smtClean="0"/>
          </a:p>
          <a:p>
            <a:pPr marL="457200" indent="-342900">
              <a:buFont typeface="Arial"/>
              <a:buChar char="●"/>
            </a:pPr>
            <a:r>
              <a:rPr lang="ja-JP" altLang="en-US" sz="1800" dirty="0"/>
              <a:t>引数</a:t>
            </a:r>
            <a:r>
              <a:rPr lang="en-US" altLang="ja-JP" sz="1800" dirty="0"/>
              <a:t>4: </a:t>
            </a:r>
            <a:r>
              <a:rPr lang="ja-JP" altLang="en-US" sz="1800" dirty="0"/>
              <a:t>エラー表示の</a:t>
            </a:r>
            <a:r>
              <a:rPr lang="ja-JP" altLang="en-US" sz="1800" dirty="0" smtClean="0"/>
              <a:t>有無（</a:t>
            </a:r>
            <a:r>
              <a:rPr lang="en-US" altLang="ja-JP" sz="1800" dirty="0" smtClean="0"/>
              <a:t>TRUE</a:t>
            </a:r>
            <a:r>
              <a:rPr lang="ja-JP" altLang="en-US" sz="1800" dirty="0" smtClean="0"/>
              <a:t>：表示なし，</a:t>
            </a:r>
            <a:r>
              <a:rPr lang="en-US" altLang="ja-JP" sz="1800" dirty="0" smtClean="0"/>
              <a:t>FALSE:</a:t>
            </a:r>
            <a:r>
              <a:rPr lang="ja-JP" altLang="en-US" sz="1800" dirty="0" smtClean="0"/>
              <a:t>表示あり）</a:t>
            </a:r>
            <a:endParaRPr lang="ja" altLang="ja-JP" sz="1800" dirty="0"/>
          </a:p>
          <a:p>
            <a:pPr marL="457200" lvl="0" indent="-3429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endParaRPr lang="ja" sz="1800" dirty="0"/>
          </a:p>
          <a:p>
            <a:pPr rtl="0">
              <a:lnSpc>
                <a:spcPct val="115000"/>
              </a:lnSpc>
              <a:spcBef>
                <a:spcPts val="0"/>
              </a:spcBef>
            </a:pPr>
            <a:endParaRPr lang="ja" sz="1400" dirty="0">
              <a:solidFill>
                <a:srgbClr val="000000"/>
              </a:solidFill>
            </a:endParaRPr>
          </a:p>
          <a:p>
            <a:pPr mar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1800" dirty="0">
              <a:solidFill>
                <a:srgbClr val="000000"/>
              </a:solidFill>
            </a:endParaRPr>
          </a:p>
          <a:p>
            <a:pPr marL="45720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 dirty="0"/>
              <a:t>使って</a:t>
            </a:r>
            <a:r>
              <a:rPr lang="ja" dirty="0" smtClean="0"/>
              <a:t>みよう</a:t>
            </a:r>
            <a:r>
              <a:rPr lang="ja-JP" altLang="en-US" dirty="0" smtClean="0"/>
              <a:t>（ファイルの取得）</a:t>
            </a:r>
            <a:endParaRPr lang="ja" dirty="0"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0" y="1600200"/>
            <a:ext cx="86868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buFont typeface="Arial"/>
              <a:buChar char="●"/>
            </a:pPr>
            <a:r>
              <a:rPr lang="en-US" altLang="ja" sz="2400" dirty="0" smtClean="0"/>
              <a:t>XBRL</a:t>
            </a:r>
            <a:r>
              <a:rPr lang="ja-JP" altLang="en-US" sz="2400" dirty="0" smtClean="0"/>
              <a:t>用のフォルダを作成</a:t>
            </a:r>
            <a:endParaRPr lang="en-US" altLang="ja" sz="2400" dirty="0" smtClean="0">
              <a:hlinkClick r:id="rId3"/>
            </a:endParaRPr>
          </a:p>
          <a:p>
            <a:pPr marL="457200" lvl="0" indent="-419100">
              <a:buFont typeface="Arial"/>
              <a:buChar char="●"/>
            </a:pPr>
            <a:r>
              <a:rPr lang="en-US" altLang="ja" sz="2400" dirty="0" smtClean="0">
                <a:hlinkClick r:id="rId3"/>
              </a:rPr>
              <a:t>http</a:t>
            </a:r>
            <a:r>
              <a:rPr lang="en-US" altLang="ja" sz="2400" dirty="0">
                <a:hlinkClick r:id="rId3"/>
              </a:rPr>
              <a:t>://www.isc.senshu-u.ac.jp/~thc0456/XBRL</a:t>
            </a:r>
            <a:r>
              <a:rPr lang="en-US" altLang="ja" sz="2400" dirty="0" smtClean="0">
                <a:hlinkClick r:id="rId3"/>
              </a:rPr>
              <a:t>/</a:t>
            </a:r>
            <a:r>
              <a:rPr lang="en-US" altLang="ja" sz="2400" dirty="0" smtClean="0"/>
              <a:t/>
            </a:r>
            <a:br>
              <a:rPr lang="en-US" altLang="ja" sz="2400" dirty="0" smtClean="0"/>
            </a:br>
            <a:r>
              <a:rPr lang="ja-JP" altLang="en-US" sz="2400" dirty="0" smtClean="0"/>
              <a:t>から，</a:t>
            </a:r>
            <a:r>
              <a:rPr lang="en-US" altLang="ja-JP" sz="2400" dirty="0"/>
              <a:t>  </a:t>
            </a:r>
            <a:r>
              <a:rPr lang="en-US" altLang="ja-JP" sz="2400" dirty="0" smtClean="0">
                <a:hlinkClick r:id="rId4"/>
              </a:rPr>
              <a:t>XBRL_sample.xlsm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を</a:t>
            </a:r>
            <a:r>
              <a:rPr lang="en-US" altLang="ja" sz="2400" dirty="0"/>
              <a:t>XBRL</a:t>
            </a:r>
            <a:r>
              <a:rPr lang="ja-JP" altLang="en-US" sz="2400" dirty="0"/>
              <a:t>用の</a:t>
            </a:r>
            <a:r>
              <a:rPr lang="ja-JP" altLang="en-US" sz="2400" dirty="0" smtClean="0"/>
              <a:t>フォルダにダウンロード</a:t>
            </a:r>
            <a:endParaRPr lang="en-US" altLang="ja-JP" sz="2400" dirty="0" smtClean="0"/>
          </a:p>
          <a:p>
            <a:pPr marL="457200" lvl="0" indent="-419100">
              <a:buFont typeface="Arial"/>
              <a:buChar char="●"/>
            </a:pPr>
            <a:r>
              <a:rPr lang="en-US" altLang="ja-JP" sz="2400" dirty="0" smtClean="0">
                <a:hlinkClick r:id="rId5"/>
              </a:rPr>
              <a:t>EDINT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から 分析したい企業の</a:t>
            </a:r>
            <a:r>
              <a:rPr lang="en-US" altLang="ja-JP" sz="2400" dirty="0" smtClean="0"/>
              <a:t>XBRL</a:t>
            </a:r>
            <a:r>
              <a:rPr lang="ja-JP" altLang="en-US" sz="2400" dirty="0" smtClean="0"/>
              <a:t>ファイルをダウンロードし，</a:t>
            </a:r>
            <a:r>
              <a:rPr lang="en-US" altLang="ja-JP" sz="2400" dirty="0" smtClean="0"/>
              <a:t>XBRL</a:t>
            </a:r>
            <a:r>
              <a:rPr lang="ja-JP" altLang="en-US" sz="2400" dirty="0" smtClean="0"/>
              <a:t>用のフォルダに保存</a:t>
            </a:r>
            <a:endParaRPr lang="ja" sz="2400" dirty="0"/>
          </a:p>
          <a:p>
            <a:pPr marL="457200" lvl="0" indent="-419100">
              <a:buFont typeface="Arial"/>
              <a:buChar char="●"/>
            </a:pPr>
            <a:r>
              <a:rPr lang="ja-JP" altLang="en-US" sz="2400" dirty="0" smtClean="0"/>
              <a:t>解凍し，下位のフォルダにある </a:t>
            </a:r>
            <a:r>
              <a:rPr lang="en-US" altLang="ja-JP" sz="2400" dirty="0" smtClean="0"/>
              <a:t>***.</a:t>
            </a:r>
            <a:r>
              <a:rPr lang="en-US" altLang="ja-JP" sz="2400" dirty="0" err="1" smtClean="0"/>
              <a:t>xbrl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ファイルを</a:t>
            </a:r>
            <a:r>
              <a:rPr lang="en-US" altLang="ja-JP" sz="2400" dirty="0"/>
              <a:t>XBRL</a:t>
            </a:r>
            <a:r>
              <a:rPr lang="ja-JP" altLang="en-US" sz="2400" dirty="0"/>
              <a:t>用のフォルダに</a:t>
            </a:r>
            <a:r>
              <a:rPr lang="ja-JP" altLang="en-US" sz="2400" dirty="0" smtClean="0"/>
              <a:t>保存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適当に名前を変更すると便利</a:t>
            </a:r>
            <a:r>
              <a:rPr lang="en-US" altLang="ja-JP" sz="2400" dirty="0" smtClean="0"/>
              <a:t>)</a:t>
            </a:r>
          </a:p>
          <a:p>
            <a:pPr marL="457200" lvl="0" indent="-419100">
              <a:buFont typeface="Arial"/>
              <a:buChar char="●"/>
            </a:pPr>
            <a:r>
              <a:rPr lang="ja-JP" altLang="en-US" sz="2400" dirty="0">
                <a:hlinkClick r:id="rId6"/>
              </a:rPr>
              <a:t>動画</a:t>
            </a:r>
            <a:r>
              <a:rPr lang="en-US" altLang="ja-JP" sz="2400" dirty="0">
                <a:hlinkClick r:id="rId6"/>
              </a:rPr>
              <a:t>:XBRL</a:t>
            </a:r>
            <a:r>
              <a:rPr lang="ja-JP" altLang="en-US" sz="2400" dirty="0">
                <a:hlinkClick r:id="rId6"/>
              </a:rPr>
              <a:t>ファイルのダウンロード</a:t>
            </a:r>
            <a:endParaRPr lang="en-US" altLang="ja" sz="2400" dirty="0" smtClean="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endParaRPr lang="en-US" altLang="ja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ja"/>
              <a:t>XBRLデータの取得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EDINET</a:t>
            </a:r>
            <a:br>
              <a:rPr lang="ja" sz="2400" dirty="0"/>
            </a:br>
            <a:r>
              <a:rPr lang="ja" sz="2400" u="sng" dirty="0">
                <a:solidFill>
                  <a:schemeClr val="hlink"/>
                </a:solidFill>
                <a:hlinkClick r:id="rId3"/>
              </a:rPr>
              <a:t>http://disclosure.edinet-fsa.go.jp/</a:t>
            </a:r>
            <a:r>
              <a:rPr lang="ja" sz="2400" dirty="0"/>
              <a:t/>
            </a:r>
            <a:br>
              <a:rPr lang="ja" sz="2400" dirty="0"/>
            </a:br>
            <a:r>
              <a:rPr lang="ja" sz="2400" dirty="0"/>
              <a:t>にアクセス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「書類検索」をクリック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「提出者／発行者／ファンド」に，会</a:t>
            </a:r>
            <a:r>
              <a:rPr lang="ja" sz="2400" dirty="0" smtClean="0"/>
              <a:t>社名</a:t>
            </a:r>
            <a:r>
              <a:rPr lang="ja-JP" altLang="en-US" sz="2400" dirty="0" smtClean="0"/>
              <a:t>を入力し，</a:t>
            </a:r>
            <a:r>
              <a:rPr lang="ja" sz="2400" dirty="0" smtClean="0"/>
              <a:t>[</a:t>
            </a:r>
            <a:r>
              <a:rPr lang="ja" sz="2400" dirty="0"/>
              <a:t>検索]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対象の会社を探し，[XBRL]のアイコンをクリックしてダウンロード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zipファイルを解凍する．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publicDOC の中の   .xrbl ファイルを利用する．</a:t>
            </a:r>
          </a:p>
          <a:p>
            <a:pPr marL="457200" lvl="0" indent="-3810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ja" sz="2400" dirty="0"/>
              <a:t>Excelのファイルと同じフォルダに， </a:t>
            </a:r>
            <a:r>
              <a:rPr lang="ja" sz="2400" dirty="0" smtClean="0"/>
              <a:t>「</a:t>
            </a:r>
            <a:r>
              <a:rPr lang="en-US" altLang="ja" sz="2400" dirty="0" err="1" smtClean="0"/>
              <a:t>abc</a:t>
            </a:r>
            <a:r>
              <a:rPr lang="ja" sz="2400" dirty="0" smtClean="0"/>
              <a:t>201</a:t>
            </a:r>
            <a:r>
              <a:rPr lang="en-US" altLang="ja" sz="2400" dirty="0" smtClean="0"/>
              <a:t>5</a:t>
            </a:r>
            <a:r>
              <a:rPr lang="ja" sz="2400" dirty="0" smtClean="0"/>
              <a:t>.</a:t>
            </a:r>
            <a:r>
              <a:rPr lang="ja" sz="2400" dirty="0"/>
              <a:t>xbrl」 のように，わかりやすい名前に変更</a:t>
            </a:r>
            <a:r>
              <a:rPr lang="ja" sz="2400" dirty="0" smtClean="0"/>
              <a:t>する</a:t>
            </a:r>
            <a:r>
              <a:rPr lang="en-US" altLang="ja" sz="2400" dirty="0" smtClean="0"/>
              <a:t>(</a:t>
            </a:r>
            <a:r>
              <a:rPr lang="en-US" altLang="ja" sz="2400" dirty="0" err="1" smtClean="0"/>
              <a:t>abc</a:t>
            </a:r>
            <a:r>
              <a:rPr lang="ja-JP" altLang="en-US" sz="2400" dirty="0" smtClean="0"/>
              <a:t>は会社名</a:t>
            </a:r>
            <a:r>
              <a:rPr lang="en-US" altLang="ja" sz="2400" dirty="0" smtClean="0"/>
              <a:t>)</a:t>
            </a:r>
            <a:r>
              <a:rPr lang="ja" sz="2400" dirty="0" smtClean="0"/>
              <a:t>．</a:t>
            </a:r>
            <a:endParaRPr lang="ja" sz="2400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分析</a:t>
            </a:r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12436" y="1600200"/>
            <a:ext cx="8820728" cy="49677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altLang="ja-JP" sz="2000" dirty="0" smtClean="0"/>
              <a:t>XBRL_sample.xlsm</a:t>
            </a:r>
            <a:r>
              <a:rPr lang="ja-JP" altLang="en-US" sz="2000" dirty="0" smtClean="0"/>
              <a:t>を起動．利用</a:t>
            </a:r>
            <a:r>
              <a:rPr lang="ja-JP" altLang="en-US" sz="2000" dirty="0"/>
              <a:t>するには，コンテンツを有効にし，信頼済みにする</a:t>
            </a:r>
            <a:r>
              <a:rPr lang="ja-JP" altLang="en-US" sz="2000" dirty="0" smtClean="0"/>
              <a:t>．</a:t>
            </a:r>
            <a:endParaRPr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D2 </a:t>
            </a:r>
            <a:r>
              <a:rPr lang="ja-JP" altLang="en-US" sz="2000" dirty="0"/>
              <a:t>に，ファイル名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拡張子</a:t>
            </a:r>
            <a:r>
              <a:rPr lang="ja-JP" altLang="en-US" sz="2000" dirty="0"/>
              <a:t>を</a:t>
            </a:r>
            <a:r>
              <a:rPr lang="ja-JP" altLang="en-US" sz="2000" dirty="0" smtClean="0"/>
              <a:t>除く）</a:t>
            </a:r>
            <a:r>
              <a:rPr lang="ja-JP" altLang="en-US" sz="2000" dirty="0"/>
              <a:t>を入力する．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D3 </a:t>
            </a:r>
            <a:r>
              <a:rPr lang="ja-JP" altLang="en-US" sz="2000" dirty="0"/>
              <a:t>に，「</a:t>
            </a:r>
            <a:r>
              <a:rPr lang="en-US" altLang="ja-JP" sz="2000" dirty="0" err="1"/>
              <a:t>jppfs_cor</a:t>
            </a:r>
            <a:r>
              <a:rPr lang="en-US" altLang="ja-JP" sz="2000" dirty="0"/>
              <a:t>:</a:t>
            </a:r>
            <a:r>
              <a:rPr lang="ja-JP" altLang="en-US" sz="2000" dirty="0"/>
              <a:t>」を設定する．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D4 </a:t>
            </a:r>
            <a:r>
              <a:rPr lang="ja-JP" altLang="en-US" sz="2000" dirty="0"/>
              <a:t>は，いつの値を表示するのかを選択する．ここでは，「</a:t>
            </a:r>
            <a:r>
              <a:rPr lang="en-US" altLang="ja-JP" sz="2000" dirty="0" err="1"/>
              <a:t>CurrentYear</a:t>
            </a:r>
            <a:r>
              <a:rPr lang="ja-JP" altLang="en-US" sz="2000" dirty="0"/>
              <a:t>」を選択（「</a:t>
            </a:r>
            <a:r>
              <a:rPr lang="en-US" altLang="ja-JP" sz="2000" dirty="0" err="1"/>
              <a:t>CurrentYear</a:t>
            </a:r>
            <a:r>
              <a:rPr lang="ja-JP" altLang="en-US" sz="2000" dirty="0"/>
              <a:t>」と「</a:t>
            </a:r>
            <a:r>
              <a:rPr lang="en-US" altLang="ja-JP" sz="2000" dirty="0"/>
              <a:t>Prior1Year</a:t>
            </a:r>
            <a:r>
              <a:rPr lang="ja-JP" altLang="en-US" sz="2000" dirty="0"/>
              <a:t>」以外は存在しないことが多い）．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D5 </a:t>
            </a:r>
            <a:r>
              <a:rPr lang="ja-JP" altLang="en-US" sz="2000" dirty="0"/>
              <a:t>は，連結か否かを設定する（連結の場合，空白）．</a:t>
            </a:r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/>
              <a:t>ここまで，</a:t>
            </a:r>
            <a:r>
              <a:rPr lang="en-US" altLang="ja-JP" sz="2000" dirty="0"/>
              <a:t>D7</a:t>
            </a:r>
            <a:r>
              <a:rPr lang="ja-JP" altLang="en-US" sz="2000" dirty="0"/>
              <a:t>～</a:t>
            </a:r>
            <a:r>
              <a:rPr lang="en-US" altLang="ja-JP" sz="2000" dirty="0"/>
              <a:t>D10</a:t>
            </a:r>
            <a:r>
              <a:rPr lang="ja-JP" altLang="en-US" sz="2000" dirty="0"/>
              <a:t>の値が表示される．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A13 </a:t>
            </a:r>
            <a:r>
              <a:rPr lang="ja-JP" altLang="en-US" sz="2000" dirty="0"/>
              <a:t>に，「</a:t>
            </a:r>
            <a:r>
              <a:rPr lang="en-US" altLang="ja-JP" sz="2000" dirty="0" err="1"/>
              <a:t>NetSales</a:t>
            </a:r>
            <a:r>
              <a:rPr lang="ja-JP" altLang="en-US" sz="2000" dirty="0"/>
              <a:t>」を設定し（シート「勘定科目」からコピーするとよい），</a:t>
            </a:r>
            <a:r>
              <a:rPr lang="en-US" altLang="ja-JP" sz="2000" dirty="0"/>
              <a:t>C13</a:t>
            </a:r>
            <a:r>
              <a:rPr lang="ja-JP" altLang="en-US" sz="2000" dirty="0"/>
              <a:t>に「売上高」を記入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D13 </a:t>
            </a:r>
            <a:r>
              <a:rPr lang="ja-JP" altLang="en-US" sz="2000" dirty="0"/>
              <a:t>に，値が表示</a:t>
            </a:r>
            <a:r>
              <a:rPr lang="ja-JP" altLang="en-US" sz="2000" dirty="0" smtClean="0"/>
              <a:t>される（</a:t>
            </a:r>
            <a:r>
              <a:rPr lang="en-US" altLang="ja-JP" sz="2000" dirty="0" err="1" smtClean="0"/>
              <a:t>XBRL_accread</a:t>
            </a:r>
            <a:r>
              <a:rPr lang="ja-JP" altLang="en-US" sz="2000" dirty="0" smtClean="0"/>
              <a:t>の計算式が設定されている）．</a:t>
            </a:r>
            <a:endParaRPr lang="ja-JP" altLang="en-US" sz="2000" dirty="0"/>
          </a:p>
          <a:p>
            <a:pPr marL="457200" indent="-457200">
              <a:buFont typeface="+mj-lt"/>
              <a:buAutoNum type="arabicPeriod"/>
            </a:pPr>
            <a:r>
              <a:rPr lang="ja-JP" altLang="en-US" sz="2000" dirty="0"/>
              <a:t>同様に，</a:t>
            </a:r>
            <a:r>
              <a:rPr lang="en-US" altLang="ja-JP" sz="2000" dirty="0"/>
              <a:t>14</a:t>
            </a:r>
            <a:r>
              <a:rPr lang="ja-JP" altLang="en-US" sz="2000" dirty="0"/>
              <a:t>行目，</a:t>
            </a:r>
            <a:r>
              <a:rPr lang="en-US" altLang="ja-JP" sz="2000" dirty="0"/>
              <a:t>15</a:t>
            </a:r>
            <a:r>
              <a:rPr lang="ja-JP" altLang="en-US" sz="2000" dirty="0"/>
              <a:t>行目を設定すると，その値が</a:t>
            </a:r>
            <a:r>
              <a:rPr lang="en-US" altLang="ja-JP" sz="2000" dirty="0"/>
              <a:t>D</a:t>
            </a:r>
            <a:r>
              <a:rPr lang="ja-JP" altLang="en-US" sz="2000" dirty="0"/>
              <a:t>列に表示される．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ja-JP" sz="2000" dirty="0"/>
              <a:t>D2:D15 </a:t>
            </a:r>
            <a:r>
              <a:rPr lang="ja-JP" altLang="en-US" sz="2000" dirty="0"/>
              <a:t>の計算式を</a:t>
            </a:r>
            <a:r>
              <a:rPr lang="en-US" altLang="ja-JP" sz="2000" dirty="0"/>
              <a:t>E2:E15</a:t>
            </a:r>
            <a:r>
              <a:rPr lang="ja-JP" altLang="en-US" sz="2000" dirty="0"/>
              <a:t>にコピーし，</a:t>
            </a:r>
            <a:r>
              <a:rPr lang="en-US" altLang="ja-JP" sz="2000" dirty="0"/>
              <a:t>E4</a:t>
            </a:r>
            <a:r>
              <a:rPr lang="ja-JP" altLang="en-US" sz="2000" dirty="0"/>
              <a:t>を「</a:t>
            </a:r>
            <a:r>
              <a:rPr lang="en-US" altLang="ja-JP" sz="2000" dirty="0"/>
              <a:t>Prior1Year</a:t>
            </a:r>
            <a:r>
              <a:rPr lang="ja-JP" altLang="en-US" sz="2000" dirty="0"/>
              <a:t>」に設定すると，前期の値が表示される．</a:t>
            </a:r>
          </a:p>
          <a:p>
            <a:pPr marL="457200" lvl="0" indent="-457200">
              <a:buFont typeface="+mj-lt"/>
              <a:buAutoNum type="arabicPeriod"/>
            </a:pPr>
            <a:r>
              <a:rPr lang="ja-JP" altLang="en-US" sz="2000" dirty="0">
                <a:hlinkClick r:id="rId2"/>
              </a:rPr>
              <a:t>動画</a:t>
            </a:r>
            <a:r>
              <a:rPr lang="en-US" altLang="ja-JP" sz="2000" dirty="0">
                <a:hlinkClick r:id="rId2"/>
              </a:rPr>
              <a:t>:Excel</a:t>
            </a:r>
            <a:r>
              <a:rPr lang="ja-JP" altLang="en-US" sz="2000" dirty="0">
                <a:hlinkClick r:id="rId2"/>
              </a:rPr>
              <a:t>の起動と値の読み込み</a:t>
            </a:r>
            <a:endParaRPr lang="en-US" altLang="ja-JP" sz="20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altLang="ja-JP" sz="24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altLang="ja-JP" sz="2400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altLang="ja-JP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4056145"/>
      </p:ext>
    </p:extLst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731</Words>
  <Application>Microsoft Office PowerPoint</Application>
  <PresentationFormat>画面に合わせる (4:3)</PresentationFormat>
  <Paragraphs>95</Paragraphs>
  <Slides>12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5" baseType="lpstr">
      <vt:lpstr>Arial</vt:lpstr>
      <vt:lpstr>Courier New</vt:lpstr>
      <vt:lpstr>swiss</vt:lpstr>
      <vt:lpstr>XBRLを使って， 財務分析(2015)</vt:lpstr>
      <vt:lpstr>XBRLとは</vt:lpstr>
      <vt:lpstr>XMLとは</vt:lpstr>
      <vt:lpstr>値（ファクト）の記述例</vt:lpstr>
      <vt:lpstr>値の探し方</vt:lpstr>
      <vt:lpstr>関数  XBRL_accread</vt:lpstr>
      <vt:lpstr>使ってみよう（ファイルの取得）</vt:lpstr>
      <vt:lpstr>XBRLデータの取得</vt:lpstr>
      <vt:lpstr>分析1</vt:lpstr>
      <vt:lpstr>練習1</vt:lpstr>
      <vt:lpstr>分析2</vt:lpstr>
      <vt:lpstr>練習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XBRLを使って， 財務分析(2014)</dc:title>
  <dc:creator>高萩栄一郎</dc:creator>
  <cp:lastModifiedBy>高萩栄一郎</cp:lastModifiedBy>
  <cp:revision>9</cp:revision>
  <cp:lastPrinted>2015-08-10T06:07:22Z</cp:lastPrinted>
  <dcterms:modified xsi:type="dcterms:W3CDTF">2015-08-10T06:24:59Z</dcterms:modified>
</cp:coreProperties>
</file>