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68" r:id="rId2"/>
    <p:sldId id="290" r:id="rId3"/>
    <p:sldId id="291" r:id="rId4"/>
    <p:sldId id="260" r:id="rId5"/>
    <p:sldId id="293" r:id="rId6"/>
    <p:sldId id="265" r:id="rId7"/>
    <p:sldId id="292" r:id="rId8"/>
    <p:sldId id="273" r:id="rId9"/>
    <p:sldId id="275" r:id="rId10"/>
    <p:sldId id="284"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9" d="100"/>
          <a:sy n="79" d="100"/>
        </p:scale>
        <p:origin x="10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EAF58-51C9-4C5C-8E82-75253ACDC42C}" type="datetimeFigureOut">
              <a:rPr kumimoji="1" lang="ja-JP" altLang="en-US" smtClean="0"/>
              <a:t>2015/12/10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B733D-0D9A-44B3-B516-0CADA6E02CF9}" type="slidenum">
              <a:rPr kumimoji="1" lang="ja-JP" altLang="en-US" smtClean="0"/>
              <a:t>‹#›</a:t>
            </a:fld>
            <a:endParaRPr kumimoji="1" lang="ja-JP" altLang="en-US"/>
          </a:p>
        </p:txBody>
      </p:sp>
    </p:spTree>
    <p:extLst>
      <p:ext uri="{BB962C8B-B14F-4D97-AF65-F5344CB8AC3E}">
        <p14:creationId xmlns:p14="http://schemas.microsoft.com/office/powerpoint/2010/main" val="2525801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DB733D-0D9A-44B3-B516-0CADA6E02CF9}" type="slidenum">
              <a:rPr kumimoji="1" lang="ja-JP" altLang="en-US" smtClean="0"/>
              <a:t>2</a:t>
            </a:fld>
            <a:endParaRPr kumimoji="1" lang="ja-JP" altLang="en-US"/>
          </a:p>
        </p:txBody>
      </p:sp>
    </p:spTree>
    <p:extLst>
      <p:ext uri="{BB962C8B-B14F-4D97-AF65-F5344CB8AC3E}">
        <p14:creationId xmlns:p14="http://schemas.microsoft.com/office/powerpoint/2010/main" val="228288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30EA4B8-E781-4E35-8068-27B1AC6202C6}" type="slidenum">
              <a:rPr lang="ja-JP" altLang="en-US" smtClean="0">
                <a:latin typeface="Arial" panose="020B0604020202020204" pitchFamily="34" charset="0"/>
              </a:rPr>
              <a:pPr fontAlgn="base">
                <a:spcBef>
                  <a:spcPct val="0"/>
                </a:spcBef>
                <a:spcAft>
                  <a:spcPct val="0"/>
                </a:spcAft>
              </a:pPr>
              <a:t>10</a:t>
            </a:fld>
            <a:endParaRPr lang="ja-JP" altLang="en-US" smtClean="0">
              <a:latin typeface="Arial" panose="020B0604020202020204" pitchFamily="34" charset="0"/>
            </a:endParaRPr>
          </a:p>
        </p:txBody>
      </p:sp>
    </p:spTree>
    <p:extLst>
      <p:ext uri="{BB962C8B-B14F-4D97-AF65-F5344CB8AC3E}">
        <p14:creationId xmlns:p14="http://schemas.microsoft.com/office/powerpoint/2010/main" val="277468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CDD0FD7-A151-486E-A91A-2892D72EB50D}" type="datetime1">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55948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0F3171-7C2A-4106-B10C-EB65C267FD80}" type="datetime1">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12865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7FCCEC-EA49-478F-94BD-15D042579DB0}" type="datetime1">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193154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B329FB-3EE4-4677-86B8-DA10E65E3F0F}" type="datetime1">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95516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FC614C-6C3E-422D-BBBE-DA082C6D6E84}" type="datetime1">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165530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404A15-6881-40B7-AFC0-269124203EF1}" type="datetime1">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161618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61F827-0D35-4D07-972D-4583B7A47CC6}" type="datetime1">
              <a:rPr kumimoji="1" lang="ja-JP" altLang="en-US" smtClean="0"/>
              <a:t>2015/12/10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404126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8779CF9-DA88-46AB-8B1E-7185AE72F1C9}" type="datetime1">
              <a:rPr kumimoji="1" lang="ja-JP" altLang="en-US" smtClean="0"/>
              <a:t>2015/12/10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408489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F4C751-9A2B-4CFE-908C-EE73C435AF90}" type="datetime1">
              <a:rPr kumimoji="1" lang="ja-JP" altLang="en-US" smtClean="0"/>
              <a:t>2015/12/10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271101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D1239C4-AA92-4AC1-8666-B2254DE003B3}" type="datetime1">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36761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3B8E50-0D91-4E3E-B510-37A1D0B24CD2}" type="datetime1">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334429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6FEBE-CF87-4E31-9151-B98FA05A9556}" type="datetime1">
              <a:rPr kumimoji="1" lang="ja-JP" altLang="en-US" smtClean="0"/>
              <a:t>2015/12/10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0197D-B966-49D6-8C58-E52C9AE65391}" type="slidenum">
              <a:rPr kumimoji="1" lang="ja-JP" altLang="en-US" smtClean="0"/>
              <a:t>‹#›</a:t>
            </a:fld>
            <a:endParaRPr kumimoji="1" lang="ja-JP" altLang="en-US"/>
          </a:p>
        </p:txBody>
      </p:sp>
    </p:spTree>
    <p:extLst>
      <p:ext uri="{BB962C8B-B14F-4D97-AF65-F5344CB8AC3E}">
        <p14:creationId xmlns:p14="http://schemas.microsoft.com/office/powerpoint/2010/main" val="180182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7048083"/>
          </a:xfrm>
          <a:prstGeom prst="rect">
            <a:avLst/>
          </a:prstGeom>
        </p:spPr>
        <p:txBody>
          <a:bodyPr wrap="square">
            <a:spAutoFit/>
          </a:bodyPr>
          <a:lstStyle/>
          <a:p>
            <a:pPr algn="just">
              <a:spcAft>
                <a:spcPts val="0"/>
              </a:spcAft>
            </a:pP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765175"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　　</a:t>
            </a:r>
            <a:endParaRPr lang="en-US" altLang="ja-JP"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765175" algn="just">
              <a:spcAft>
                <a:spcPts val="0"/>
              </a:spcAft>
            </a:pPr>
            <a:r>
              <a:rPr lang="ja-JP" altLang="en-US"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3200" b="1" kern="100" dirty="0" smtClean="0">
                <a:latin typeface="Century" panose="02040604050505020304" pitchFamily="18" charset="0"/>
                <a:ea typeface="ＭＳ 明朝" panose="02020609040205080304" pitchFamily="17" charset="-128"/>
                <a:cs typeface="Times New Roman" panose="02020603050405020304" pitchFamily="18" charset="0"/>
              </a:rPr>
              <a:t>白川</a:t>
            </a:r>
            <a:r>
              <a:rPr lang="ja-JP" altLang="ja-JP" sz="3200" b="1" kern="100" dirty="0">
                <a:latin typeface="Century" panose="02040604050505020304" pitchFamily="18" charset="0"/>
                <a:ea typeface="ＭＳ 明朝" panose="02020609040205080304" pitchFamily="17" charset="-128"/>
                <a:cs typeface="Times New Roman" panose="02020603050405020304" pitchFamily="18" charset="0"/>
              </a:rPr>
              <a:t>日銀総裁時代を振り返って</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indent="1529715" algn="just">
              <a:spcAft>
                <a:spcPts val="0"/>
              </a:spcAft>
            </a:pP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8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できなかったデフレ脱却―</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1529715" algn="just">
              <a:spcAft>
                <a:spcPts val="0"/>
              </a:spcAft>
            </a:pPr>
            <a:endParaRPr lang="en-US" altLang="ja-JP" sz="2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1529715" algn="just">
              <a:spcAft>
                <a:spcPts val="0"/>
              </a:spcAft>
            </a:pPr>
            <a:r>
              <a:rPr lang="ja-JP" altLang="en-US" sz="24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　　　　　　　　　　　　　　　　　　　　　　　　　須田美矢子</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indent="765175" algn="just">
              <a:spcAft>
                <a:spcPts val="0"/>
              </a:spcAft>
            </a:pP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〇白川総裁時代　</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08</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4</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13</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月</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―白川総裁は、サブプライム問題が顕現化後、ねじれ国会の中で誕生</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〇滅多には起きないこと</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が次から次へ起こった激動の</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年間</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spcAft>
                <a:spcPts val="0"/>
              </a:spcAft>
            </a:pP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〇</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この</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年間、日銀の金融政策の目標である、物価安定のもとでの持続的成長は、結果としては実現できず（デフレ脱却ならず）。</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―内外で大きなショックに見舞われ、海外経済も大きく落ち込み、様々な政策対応がなされる中で、日銀の金融政策のみの評価は困難</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評価はイグジットしてから。</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―最初の</a:t>
            </a:r>
            <a:r>
              <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年間は政策委員として同僚であったので外部評価とはいえないが、この間の金融政策を巡る議論を、反省を</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含めて</a:t>
            </a: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暫定的に</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評価</a:t>
            </a:r>
            <a:r>
              <a:rPr lang="ja-JP" altLang="ja-JP" sz="2400" b="1" kern="100" dirty="0">
                <a:latin typeface="Century" panose="02040604050505020304" pitchFamily="18" charset="0"/>
                <a:ea typeface="ＭＳ 明朝" panose="02020609040205080304" pitchFamily="17" charset="-128"/>
                <a:cs typeface="Times New Roman" panose="02020603050405020304" pitchFamily="18" charset="0"/>
              </a:rPr>
              <a:t>するのが主たる目的</a:t>
            </a:r>
            <a:r>
              <a:rPr lang="ja-JP" altLang="ja-JP" sz="2400" b="1"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b="1" kern="100" dirty="0" smtClean="0">
                <a:latin typeface="Century" panose="02040604050505020304" pitchFamily="18" charset="0"/>
                <a:ea typeface="ＭＳ 明朝" panose="02020609040205080304" pitchFamily="17" charset="-128"/>
                <a:cs typeface="Times New Roman" panose="02020603050405020304" pitchFamily="18" charset="0"/>
              </a:rPr>
              <a:t>＜金融政策：様々な工夫を重ねた日々＞</a:t>
            </a:r>
            <a:endParaRPr lang="en-US" altLang="ja-JP" sz="2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b="1" kern="100" smtClean="0">
                <a:latin typeface="Century" panose="02040604050505020304" pitchFamily="18" charset="0"/>
                <a:ea typeface="ＭＳ 明朝" panose="02020609040205080304" pitchFamily="17" charset="-128"/>
                <a:cs typeface="Times New Roman" panose="02020603050405020304" pitchFamily="18" charset="0"/>
              </a:rPr>
              <a:t>＜金融政策を巡る議論と暫定的な評価＞</a:t>
            </a:r>
            <a:endParaRPr lang="en-US" altLang="ja-JP" sz="2400" b="1"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24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400" b="1"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C9E0197D-B966-49D6-8C58-E52C9AE65391}" type="slidenum">
              <a:rPr kumimoji="1" lang="ja-JP" altLang="en-US" smtClean="0"/>
              <a:t>1</a:t>
            </a:fld>
            <a:endParaRPr kumimoji="1" lang="ja-JP" altLang="en-US" dirty="0"/>
          </a:p>
        </p:txBody>
      </p:sp>
    </p:spTree>
    <p:extLst>
      <p:ext uri="{BB962C8B-B14F-4D97-AF65-F5344CB8AC3E}">
        <p14:creationId xmlns:p14="http://schemas.microsoft.com/office/powerpoint/2010/main" val="112542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1"/>
          <p:cNvSpPr>
            <a:spLocks noChangeArrowheads="1"/>
          </p:cNvSpPr>
          <p:nvPr/>
        </p:nvSpPr>
        <p:spPr bwMode="auto">
          <a:xfrm>
            <a:off x="193675" y="-171450"/>
            <a:ext cx="119983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dirty="0">
              <a:latin typeface="Arial" panose="020B0604020202020204" pitchFamily="34" charset="0"/>
            </a:endParaRPr>
          </a:p>
          <a:p>
            <a:pPr eaLnBrk="1" hangingPunct="1">
              <a:lnSpc>
                <a:spcPct val="100000"/>
              </a:lnSpc>
              <a:spcBef>
                <a:spcPct val="0"/>
              </a:spcBef>
              <a:buFontTx/>
              <a:buNone/>
            </a:pPr>
            <a:r>
              <a:rPr lang="ja-JP" altLang="en-US" sz="1800" dirty="0">
                <a:latin typeface="Arial" panose="020B0604020202020204" pitchFamily="34" charset="0"/>
              </a:rPr>
              <a:t> </a:t>
            </a:r>
            <a:r>
              <a:rPr lang="ja-JP" altLang="en-US" dirty="0">
                <a:latin typeface="Arial" panose="020B0604020202020204" pitchFamily="34" charset="0"/>
              </a:rPr>
              <a:t>デフレ脱却と持続的な経済成長の実現のための政府・日本銀行の政策連携について 　　（共同声明）　　　　内閣府・財務省・日本銀行　　　平成</a:t>
            </a:r>
            <a:r>
              <a:rPr lang="en-US" altLang="ja-JP" dirty="0">
                <a:latin typeface="Arial" panose="020B0604020202020204" pitchFamily="34" charset="0"/>
              </a:rPr>
              <a:t>25</a:t>
            </a:r>
            <a:r>
              <a:rPr lang="ja-JP" altLang="en-US" dirty="0">
                <a:latin typeface="Arial" panose="020B0604020202020204" pitchFamily="34" charset="0"/>
              </a:rPr>
              <a:t>年</a:t>
            </a:r>
            <a:r>
              <a:rPr lang="en-US" altLang="ja-JP" dirty="0">
                <a:latin typeface="Arial" panose="020B0604020202020204" pitchFamily="34" charset="0"/>
              </a:rPr>
              <a:t>1</a:t>
            </a:r>
            <a:r>
              <a:rPr lang="ja-JP" altLang="en-US" dirty="0">
                <a:latin typeface="Arial" panose="020B0604020202020204" pitchFamily="34" charset="0"/>
              </a:rPr>
              <a:t>月</a:t>
            </a:r>
            <a:r>
              <a:rPr lang="en-US" altLang="ja-JP" dirty="0">
                <a:latin typeface="Arial" panose="020B0604020202020204" pitchFamily="34" charset="0"/>
              </a:rPr>
              <a:t>22</a:t>
            </a:r>
            <a:r>
              <a:rPr lang="ja-JP" altLang="en-US" dirty="0">
                <a:latin typeface="Arial" panose="020B0604020202020204" pitchFamily="34" charset="0"/>
              </a:rPr>
              <a:t>日</a:t>
            </a:r>
            <a:r>
              <a:rPr lang="ja-JP" altLang="en-US" sz="1800" dirty="0">
                <a:latin typeface="Arial" panose="020B0604020202020204" pitchFamily="34" charset="0"/>
              </a:rPr>
              <a:t> </a:t>
            </a:r>
          </a:p>
          <a:p>
            <a:pPr eaLnBrk="1" hangingPunct="1">
              <a:lnSpc>
                <a:spcPct val="100000"/>
              </a:lnSpc>
              <a:spcBef>
                <a:spcPct val="0"/>
              </a:spcBef>
              <a:buFontTx/>
              <a:buNone/>
            </a:pPr>
            <a:r>
              <a:rPr lang="ja-JP" altLang="en-US" sz="1800" dirty="0">
                <a:latin typeface="Arial" panose="020B0604020202020204" pitchFamily="34" charset="0"/>
              </a:rPr>
              <a:t>　　　　　　　　　　　　　　　　　　　　　　　　　　　　　　　　　　　　　　　　　　　　　　　　　　　　　　　　　　　　　　　　　　　　　　　　　　</a:t>
            </a:r>
          </a:p>
        </p:txBody>
      </p:sp>
      <p:sp>
        <p:nvSpPr>
          <p:cNvPr id="18435" name="テキスト ボックス 2"/>
          <p:cNvSpPr txBox="1">
            <a:spLocks noChangeArrowheads="1"/>
          </p:cNvSpPr>
          <p:nvPr/>
        </p:nvSpPr>
        <p:spPr bwMode="auto">
          <a:xfrm>
            <a:off x="0" y="1068388"/>
            <a:ext cx="60912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latin typeface="Arial" panose="020B0604020202020204" pitchFamily="34" charset="0"/>
              </a:rPr>
              <a:t>１．デフレからの早期脱却と物価安定の下での持続的な経済成長の実現に向け、以下のとおり、政府及び日本銀行の政策連携を強化し、一体となって取り組む。 </a:t>
            </a:r>
          </a:p>
          <a:p>
            <a:pPr eaLnBrk="1" hangingPunct="1">
              <a:lnSpc>
                <a:spcPct val="100000"/>
              </a:lnSpc>
              <a:spcBef>
                <a:spcPct val="0"/>
              </a:spcBef>
              <a:buFontTx/>
              <a:buNone/>
            </a:pPr>
            <a:r>
              <a:rPr lang="ja-JP" altLang="en-US" sz="2000" b="1" dirty="0">
                <a:latin typeface="Arial" panose="020B0604020202020204" pitchFamily="34" charset="0"/>
              </a:rPr>
              <a:t>２．日本銀行は、物価の安定を図ることを通じて国民経済の健全な発展に資することを理念として金融政策を運営するとともに、金融システムの安定確保を図る責務を負っている。その際、物価は短期的には様々な要因から影響を受けることを踏まえ、持続可能な物価の安定の実現を目指している。 </a:t>
            </a:r>
          </a:p>
          <a:p>
            <a:pPr eaLnBrk="1" hangingPunct="1">
              <a:lnSpc>
                <a:spcPct val="100000"/>
              </a:lnSpc>
              <a:spcBef>
                <a:spcPct val="0"/>
              </a:spcBef>
              <a:buFontTx/>
              <a:buNone/>
            </a:pPr>
            <a:r>
              <a:rPr lang="ja-JP" altLang="en-US" sz="2000" b="1" dirty="0">
                <a:latin typeface="Arial" panose="020B0604020202020204" pitchFamily="34" charset="0"/>
              </a:rPr>
              <a:t>日本銀行は、今後、</a:t>
            </a:r>
            <a:r>
              <a:rPr lang="ja-JP" altLang="en-US" sz="2000" b="1" u="sng" dirty="0">
                <a:solidFill>
                  <a:srgbClr val="FF0000"/>
                </a:solidFill>
                <a:latin typeface="Arial" panose="020B0604020202020204" pitchFamily="34" charset="0"/>
              </a:rPr>
              <a:t>日本経済の競争力と成長力の強化に向けた幅広い主体の取組の進展に伴い持続可能な物価の安定と整合的な物価上昇率が高まっていく</a:t>
            </a:r>
            <a:r>
              <a:rPr lang="ja-JP" altLang="en-US" sz="2000" b="1" u="sng" dirty="0">
                <a:latin typeface="Arial" panose="020B0604020202020204" pitchFamily="34" charset="0"/>
              </a:rPr>
              <a:t>と認識している。この認識に立って、</a:t>
            </a:r>
            <a:r>
              <a:rPr lang="ja-JP" altLang="en-US" sz="2000" b="1" u="sng" dirty="0">
                <a:solidFill>
                  <a:srgbClr val="FF0000"/>
                </a:solidFill>
                <a:latin typeface="Arial" panose="020B0604020202020204" pitchFamily="34" charset="0"/>
              </a:rPr>
              <a:t>日本銀行は、物価安定の目標を消費者物価の前年比上昇率で２％とする。</a:t>
            </a:r>
            <a:r>
              <a:rPr lang="ja-JP" altLang="en-US" sz="2000" b="1" dirty="0">
                <a:solidFill>
                  <a:srgbClr val="FF0000"/>
                </a:solidFill>
                <a:latin typeface="Arial" panose="020B0604020202020204" pitchFamily="34" charset="0"/>
              </a:rPr>
              <a:t> </a:t>
            </a:r>
          </a:p>
          <a:p>
            <a:pPr eaLnBrk="1" hangingPunct="1">
              <a:lnSpc>
                <a:spcPct val="100000"/>
              </a:lnSpc>
              <a:spcBef>
                <a:spcPct val="0"/>
              </a:spcBef>
              <a:buFontTx/>
              <a:buNone/>
            </a:pPr>
            <a:r>
              <a:rPr lang="ja-JP" altLang="en-US" sz="2000" b="1" u="sng" dirty="0">
                <a:latin typeface="Arial" panose="020B0604020202020204" pitchFamily="34" charset="0"/>
              </a:rPr>
              <a:t>日本銀行は、上記の</a:t>
            </a:r>
            <a:r>
              <a:rPr lang="ja-JP" altLang="en-US" sz="2000" b="1" u="sng" dirty="0">
                <a:solidFill>
                  <a:srgbClr val="FF0000"/>
                </a:solidFill>
                <a:latin typeface="Arial" panose="020B0604020202020204" pitchFamily="34" charset="0"/>
              </a:rPr>
              <a:t>物価安定の目標の下、金融緩和を推進し、これをできるだけ早期に実現することを目指す</a:t>
            </a:r>
            <a:r>
              <a:rPr lang="ja-JP" altLang="en-US" sz="2000" b="1" dirty="0">
                <a:latin typeface="Arial" panose="020B0604020202020204" pitchFamily="34" charset="0"/>
              </a:rPr>
              <a:t>。その際、日本銀行は、金融政策の波及効果には相応の時間を要することを踏まえ、</a:t>
            </a:r>
            <a:r>
              <a:rPr lang="ja-JP" altLang="en-US" sz="2000" b="1" u="sng" dirty="0">
                <a:latin typeface="Arial" panose="020B0604020202020204" pitchFamily="34" charset="0"/>
              </a:rPr>
              <a:t>金融面での不均衡の</a:t>
            </a:r>
          </a:p>
        </p:txBody>
      </p:sp>
      <p:sp>
        <p:nvSpPr>
          <p:cNvPr id="18436" name="テキスト ボックス 4"/>
          <p:cNvSpPr txBox="1">
            <a:spLocks noChangeArrowheads="1"/>
          </p:cNvSpPr>
          <p:nvPr/>
        </p:nvSpPr>
        <p:spPr bwMode="auto">
          <a:xfrm>
            <a:off x="6091238" y="1068388"/>
            <a:ext cx="6096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u="sng" dirty="0">
                <a:latin typeface="Arial" panose="020B0604020202020204" pitchFamily="34" charset="0"/>
              </a:rPr>
              <a:t>蓄積を含めたリスク要因を点検し、</a:t>
            </a:r>
            <a:r>
              <a:rPr lang="ja-JP" altLang="en-US" sz="2000" b="1" u="sng" dirty="0">
                <a:solidFill>
                  <a:srgbClr val="FF0000"/>
                </a:solidFill>
                <a:latin typeface="Arial" panose="020B0604020202020204" pitchFamily="34" charset="0"/>
              </a:rPr>
              <a:t>経済の持続的な成長を確保する観点から、問題が生じていないかどうかを確認</a:t>
            </a:r>
            <a:r>
              <a:rPr lang="ja-JP" altLang="en-US" sz="2000" b="1" u="sng" dirty="0">
                <a:latin typeface="Arial" panose="020B0604020202020204" pitchFamily="34" charset="0"/>
              </a:rPr>
              <a:t>していく</a:t>
            </a:r>
            <a:r>
              <a:rPr lang="ja-JP" altLang="en-US" sz="2000" b="1" dirty="0">
                <a:latin typeface="Arial" panose="020B0604020202020204" pitchFamily="34" charset="0"/>
              </a:rPr>
              <a:t>。 </a:t>
            </a:r>
          </a:p>
          <a:p>
            <a:pPr eaLnBrk="1" hangingPunct="1">
              <a:lnSpc>
                <a:spcPct val="100000"/>
              </a:lnSpc>
              <a:spcBef>
                <a:spcPct val="0"/>
              </a:spcBef>
              <a:buFontTx/>
              <a:buNone/>
            </a:pPr>
            <a:r>
              <a:rPr lang="ja-JP" altLang="en-US" sz="2000" b="1" dirty="0">
                <a:latin typeface="Arial" panose="020B0604020202020204" pitchFamily="34" charset="0"/>
              </a:rPr>
              <a:t>３．政府は、我が国経済の再生のため、機動的なマクロ経済政策運営に努めるとともに、日本経済再生本部の下、革新的研究開発への集中投入、イノベーション基盤の強化、大胆な規制・制度改革、税制の活用など思い切った政策を総動員し、経済構造の変革を図るなど、日本経済の競争力と成長力の強化に向けた取組を具体化し、これを強力に推進する。 </a:t>
            </a:r>
          </a:p>
          <a:p>
            <a:pPr eaLnBrk="1" hangingPunct="1">
              <a:lnSpc>
                <a:spcPct val="100000"/>
              </a:lnSpc>
              <a:spcBef>
                <a:spcPct val="0"/>
              </a:spcBef>
              <a:buFontTx/>
              <a:buNone/>
            </a:pPr>
            <a:r>
              <a:rPr lang="ja-JP" altLang="en-US" sz="2000" b="1" u="sng" dirty="0">
                <a:latin typeface="Arial" panose="020B0604020202020204" pitchFamily="34" charset="0"/>
              </a:rPr>
              <a:t>また、政府は、</a:t>
            </a:r>
            <a:r>
              <a:rPr lang="ja-JP" altLang="en-US" sz="2000" b="1" u="sng" dirty="0">
                <a:solidFill>
                  <a:srgbClr val="FF0000"/>
                </a:solidFill>
                <a:latin typeface="Arial" panose="020B0604020202020204" pitchFamily="34" charset="0"/>
              </a:rPr>
              <a:t>日本銀行との連携強化にあたり、財政運営に対する信認</a:t>
            </a:r>
            <a:r>
              <a:rPr lang="ja-JP" altLang="en-US" sz="2000" b="1" u="sng" dirty="0">
                <a:latin typeface="Arial" panose="020B0604020202020204" pitchFamily="34" charset="0"/>
              </a:rPr>
              <a:t>を確保する観点から、持続可能な財政構造を確立するための取組を</a:t>
            </a:r>
            <a:r>
              <a:rPr lang="ja-JP" altLang="en-US" sz="2000" b="1" u="sng" dirty="0">
                <a:solidFill>
                  <a:srgbClr val="FF0000"/>
                </a:solidFill>
                <a:latin typeface="Arial" panose="020B0604020202020204" pitchFamily="34" charset="0"/>
              </a:rPr>
              <a:t>着実に推進</a:t>
            </a:r>
            <a:r>
              <a:rPr lang="ja-JP" altLang="en-US" sz="2000" b="1" u="sng" dirty="0">
                <a:latin typeface="Arial" panose="020B0604020202020204" pitchFamily="34" charset="0"/>
              </a:rPr>
              <a:t>する。 </a:t>
            </a:r>
          </a:p>
          <a:p>
            <a:pPr eaLnBrk="1" hangingPunct="1">
              <a:lnSpc>
                <a:spcPct val="100000"/>
              </a:lnSpc>
              <a:spcBef>
                <a:spcPct val="0"/>
              </a:spcBef>
              <a:buFontTx/>
              <a:buNone/>
            </a:pPr>
            <a:r>
              <a:rPr lang="ja-JP" altLang="en-US" sz="2000" b="1" dirty="0">
                <a:latin typeface="Arial" panose="020B0604020202020204" pitchFamily="34" charset="0"/>
              </a:rPr>
              <a:t>４．経済財政諮問会議は、</a:t>
            </a:r>
            <a:r>
              <a:rPr lang="ja-JP" altLang="en-US" sz="2000" b="1" u="sng" dirty="0">
                <a:latin typeface="Arial" panose="020B0604020202020204" pitchFamily="34" charset="0"/>
              </a:rPr>
              <a:t>金融政策を含むマクロ経済政策運営の状況、その下での物価安定の目標に照らした物価の現状と今後の見通し、雇用情勢を含む経済・財政状況、経済構造改革の取組状況などについて、定期的に検証</a:t>
            </a:r>
            <a:r>
              <a:rPr lang="ja-JP" altLang="en-US" sz="2000" b="1" dirty="0">
                <a:latin typeface="Arial" panose="020B0604020202020204" pitchFamily="34" charset="0"/>
              </a:rPr>
              <a:t>を行うものとする。 </a:t>
            </a:r>
          </a:p>
        </p:txBody>
      </p:sp>
      <p:sp>
        <p:nvSpPr>
          <p:cNvPr id="2" name="スライド番号プレースホルダー 1"/>
          <p:cNvSpPr>
            <a:spLocks noGrp="1"/>
          </p:cNvSpPr>
          <p:nvPr>
            <p:ph type="sldNum" sz="quarter" idx="12"/>
          </p:nvPr>
        </p:nvSpPr>
        <p:spPr/>
        <p:txBody>
          <a:bodyPr/>
          <a:lstStyle/>
          <a:p>
            <a:fld id="{C9E0197D-B966-49D6-8C58-E52C9AE65391}" type="slidenum">
              <a:rPr kumimoji="1" lang="ja-JP" altLang="en-US" smtClean="0"/>
              <a:t>10</a:t>
            </a:fld>
            <a:endParaRPr kumimoji="1" lang="ja-JP" altLang="en-US"/>
          </a:p>
        </p:txBody>
      </p:sp>
    </p:spTree>
    <p:extLst>
      <p:ext uri="{BB962C8B-B14F-4D97-AF65-F5344CB8AC3E}">
        <p14:creationId xmlns:p14="http://schemas.microsoft.com/office/powerpoint/2010/main" val="353165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グラフ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723330"/>
            <a:ext cx="6080551" cy="552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327546" y="204716"/>
            <a:ext cx="4995081" cy="461665"/>
          </a:xfrm>
          <a:prstGeom prst="rect">
            <a:avLst/>
          </a:prstGeom>
          <a:noFill/>
        </p:spPr>
        <p:txBody>
          <a:bodyPr wrap="square" rtlCol="0">
            <a:spAutoFit/>
          </a:bodyPr>
          <a:lstStyle/>
          <a:p>
            <a:r>
              <a:rPr kumimoji="1" lang="ja-JP" altLang="en-US" sz="2400" dirty="0" smtClean="0"/>
              <a:t>＜経済・物価・市場動向＞</a:t>
            </a:r>
            <a:endParaRPr kumimoji="1" lang="ja-JP" altLang="en-US" sz="2400" dirty="0"/>
          </a:p>
        </p:txBody>
      </p:sp>
      <p:pic>
        <p:nvPicPr>
          <p:cNvPr id="3078"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618" y="353661"/>
            <a:ext cx="5527343" cy="640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50376" y="6428096"/>
            <a:ext cx="4872251" cy="369332"/>
          </a:xfrm>
          <a:prstGeom prst="rect">
            <a:avLst/>
          </a:prstGeom>
          <a:noFill/>
        </p:spPr>
        <p:txBody>
          <a:bodyPr wrap="square" rtlCol="0">
            <a:spAutoFit/>
          </a:bodyPr>
          <a:lstStyle/>
          <a:p>
            <a:r>
              <a:rPr kumimoji="1" lang="ja-JP" altLang="en-US" dirty="0" smtClean="0"/>
              <a:t>資料：ＩＭＦ　ＷＥＯ</a:t>
            </a:r>
            <a:endParaRPr kumimoji="1" lang="ja-JP" altLang="en-US" dirty="0"/>
          </a:p>
        </p:txBody>
      </p:sp>
      <p:sp>
        <p:nvSpPr>
          <p:cNvPr id="6" name="スライド番号プレースホルダー 5"/>
          <p:cNvSpPr>
            <a:spLocks noGrp="1"/>
          </p:cNvSpPr>
          <p:nvPr>
            <p:ph type="sldNum" sz="quarter" idx="12"/>
          </p:nvPr>
        </p:nvSpPr>
        <p:spPr/>
        <p:txBody>
          <a:bodyPr/>
          <a:lstStyle/>
          <a:p>
            <a:fld id="{C9E0197D-B966-49D6-8C58-E52C9AE65391}" type="slidenum">
              <a:rPr kumimoji="1" lang="ja-JP" altLang="en-US" smtClean="0"/>
              <a:t>2</a:t>
            </a:fld>
            <a:endParaRPr kumimoji="1" lang="ja-JP" altLang="en-US"/>
          </a:p>
        </p:txBody>
      </p:sp>
    </p:spTree>
    <p:extLst>
      <p:ext uri="{BB962C8B-B14F-4D97-AF65-F5344CB8AC3E}">
        <p14:creationId xmlns:p14="http://schemas.microsoft.com/office/powerpoint/2010/main" val="27765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2" descr="http://www.nikkei.com/content/pic/20130320/96958A9C93819591E3EBE2E3908DE3EBE2E1E0E2E3E19797EAE2E2E2-DSXBZO5300356019032013I00001-PN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6350"/>
            <a:ext cx="5713649" cy="643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8529851" y="3944203"/>
            <a:ext cx="2593074" cy="369332"/>
          </a:xfrm>
          <a:prstGeom prst="rect">
            <a:avLst/>
          </a:prstGeom>
          <a:noFill/>
        </p:spPr>
        <p:txBody>
          <a:bodyPr wrap="square" rtlCol="0">
            <a:spAutoFit/>
          </a:bodyPr>
          <a:lstStyle/>
          <a:p>
            <a:r>
              <a:rPr kumimoji="1" lang="ja-JP" altLang="en-US" dirty="0" smtClean="0"/>
              <a:t>資料</a:t>
            </a:r>
            <a:r>
              <a:rPr kumimoji="1" lang="en-US" altLang="ja-JP" dirty="0" smtClean="0"/>
              <a:t>:</a:t>
            </a:r>
            <a:r>
              <a:rPr lang="ja-JP" altLang="en-US" dirty="0"/>
              <a:t>日銀</a:t>
            </a:r>
            <a:endParaRPr kumimoji="1" lang="ja-JP" altLang="en-US" dirty="0"/>
          </a:p>
        </p:txBody>
      </p:sp>
      <p:sp>
        <p:nvSpPr>
          <p:cNvPr id="4" name="テキスト ボックス 3"/>
          <p:cNvSpPr txBox="1"/>
          <p:nvPr/>
        </p:nvSpPr>
        <p:spPr>
          <a:xfrm>
            <a:off x="5540991" y="6114197"/>
            <a:ext cx="3562066"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日本経済新聞社</a:t>
            </a:r>
            <a:endParaRPr kumimoji="1" lang="ja-JP" altLang="en-US" dirty="0"/>
          </a:p>
        </p:txBody>
      </p:sp>
      <p:sp>
        <p:nvSpPr>
          <p:cNvPr id="8" name="テキスト ボックス 7"/>
          <p:cNvSpPr txBox="1"/>
          <p:nvPr/>
        </p:nvSpPr>
        <p:spPr>
          <a:xfrm>
            <a:off x="7915701" y="5158854"/>
            <a:ext cx="2715905"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a:t>
            </a:r>
            <a:endParaRPr kumimoji="1" lang="ja-JP" altLang="en-US" dirty="0"/>
          </a:p>
        </p:txBody>
      </p:sp>
      <p:pic>
        <p:nvPicPr>
          <p:cNvPr id="11" name="図 10"/>
          <p:cNvPicPr>
            <a:picLocks noChangeAspect="1"/>
          </p:cNvPicPr>
          <p:nvPr/>
        </p:nvPicPr>
        <p:blipFill>
          <a:blip r:embed="rId3"/>
          <a:stretch>
            <a:fillRect/>
          </a:stretch>
        </p:blipFill>
        <p:spPr>
          <a:xfrm>
            <a:off x="5923127" y="150126"/>
            <a:ext cx="6168789" cy="5033692"/>
          </a:xfrm>
          <a:prstGeom prst="rect">
            <a:avLst/>
          </a:prstGeom>
        </p:spPr>
      </p:pic>
      <p:sp>
        <p:nvSpPr>
          <p:cNvPr id="9" name="スライド番号プレースホルダー 8"/>
          <p:cNvSpPr>
            <a:spLocks noGrp="1"/>
          </p:cNvSpPr>
          <p:nvPr>
            <p:ph type="sldNum" sz="quarter" idx="12"/>
          </p:nvPr>
        </p:nvSpPr>
        <p:spPr/>
        <p:txBody>
          <a:bodyPr/>
          <a:lstStyle/>
          <a:p>
            <a:fld id="{C9E0197D-B966-49D6-8C58-E52C9AE65391}" type="slidenum">
              <a:rPr kumimoji="1" lang="ja-JP" altLang="en-US" smtClean="0"/>
              <a:t>3</a:t>
            </a:fld>
            <a:endParaRPr kumimoji="1" lang="ja-JP" altLang="en-US"/>
          </a:p>
        </p:txBody>
      </p:sp>
    </p:spTree>
    <p:extLst>
      <p:ext uri="{BB962C8B-B14F-4D97-AF65-F5344CB8AC3E}">
        <p14:creationId xmlns:p14="http://schemas.microsoft.com/office/powerpoint/2010/main" val="51592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 y="52945"/>
            <a:ext cx="5609230" cy="6752110"/>
          </a:xfrm>
          <a:prstGeom prst="rect">
            <a:avLst/>
          </a:prstGeom>
        </p:spPr>
      </p:pic>
      <p:pic>
        <p:nvPicPr>
          <p:cNvPr id="9218"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185" y="518615"/>
            <a:ext cx="5663820" cy="59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7"/>
          <p:cNvSpPr>
            <a:spLocks noGrp="1"/>
          </p:cNvSpPr>
          <p:nvPr>
            <p:ph type="sldNum" sz="quarter" idx="12"/>
          </p:nvPr>
        </p:nvSpPr>
        <p:spPr/>
        <p:txBody>
          <a:bodyPr/>
          <a:lstStyle/>
          <a:p>
            <a:fld id="{C9E0197D-B966-49D6-8C58-E52C9AE65391}" type="slidenum">
              <a:rPr kumimoji="1" lang="ja-JP" altLang="en-US" smtClean="0"/>
              <a:t>4</a:t>
            </a:fld>
            <a:endParaRPr kumimoji="1" lang="ja-JP" altLang="en-US"/>
          </a:p>
        </p:txBody>
      </p:sp>
      <p:sp>
        <p:nvSpPr>
          <p:cNvPr id="2" name="テキスト ボックス 1"/>
          <p:cNvSpPr txBox="1"/>
          <p:nvPr/>
        </p:nvSpPr>
        <p:spPr>
          <a:xfrm>
            <a:off x="7820166" y="6496050"/>
            <a:ext cx="2647666"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a:t>
            </a:r>
            <a:endParaRPr kumimoji="1" lang="ja-JP" altLang="en-US" dirty="0"/>
          </a:p>
        </p:txBody>
      </p:sp>
    </p:spTree>
    <p:extLst>
      <p:ext uri="{BB962C8B-B14F-4D97-AF65-F5344CB8AC3E}">
        <p14:creationId xmlns:p14="http://schemas.microsoft.com/office/powerpoint/2010/main" val="250502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4763"/>
            <a:ext cx="11212111" cy="6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45660" y="6257835"/>
            <a:ext cx="10235821" cy="646331"/>
          </a:xfrm>
          <a:prstGeom prst="rect">
            <a:avLst/>
          </a:prstGeom>
        </p:spPr>
        <p:txBody>
          <a:bodyPr wrap="square">
            <a:spAutoFit/>
          </a:bodyPr>
          <a:lstStyle/>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参考　</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マネタリーベース</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2013</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年</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4</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月末　</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155.3</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兆</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円</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2015</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月</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末</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295.9</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兆円</a:t>
            </a:r>
          </a:p>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保有資産残高　</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107.6</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兆円　　　　　</a:t>
            </a:r>
            <a:r>
              <a:rPr lang="ja-JP" altLang="en-US"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257.1</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兆円　</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C9E0197D-B966-49D6-8C58-E52C9AE65391}" type="slidenum">
              <a:rPr kumimoji="1" lang="ja-JP" altLang="en-US" smtClean="0"/>
              <a:t>5</a:t>
            </a:fld>
            <a:endParaRPr kumimoji="1" lang="ja-JP" altLang="en-US"/>
          </a:p>
        </p:txBody>
      </p:sp>
      <p:sp>
        <p:nvSpPr>
          <p:cNvPr id="3" name="テキスト ボックス 2"/>
          <p:cNvSpPr txBox="1"/>
          <p:nvPr/>
        </p:nvSpPr>
        <p:spPr>
          <a:xfrm>
            <a:off x="9594376" y="6356350"/>
            <a:ext cx="1173708"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a:t>
            </a:r>
            <a:endParaRPr kumimoji="1" lang="ja-JP" altLang="en-US" dirty="0"/>
          </a:p>
        </p:txBody>
      </p:sp>
    </p:spTree>
    <p:extLst>
      <p:ext uri="{BB962C8B-B14F-4D97-AF65-F5344CB8AC3E}">
        <p14:creationId xmlns:p14="http://schemas.microsoft.com/office/powerpoint/2010/main" val="261983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455132"/>
            <a:ext cx="8338781" cy="5947735"/>
          </a:xfrm>
          <a:prstGeom prst="rect">
            <a:avLst/>
          </a:prstGeom>
        </p:spPr>
      </p:pic>
      <p:pic>
        <p:nvPicPr>
          <p:cNvPr id="3" name="図 2"/>
          <p:cNvPicPr>
            <a:picLocks noChangeAspect="1"/>
          </p:cNvPicPr>
          <p:nvPr/>
        </p:nvPicPr>
        <p:blipFill>
          <a:blip r:embed="rId3"/>
          <a:stretch>
            <a:fillRect/>
          </a:stretch>
        </p:blipFill>
        <p:spPr>
          <a:xfrm>
            <a:off x="8093943" y="561180"/>
            <a:ext cx="4207239" cy="4725703"/>
          </a:xfrm>
          <a:prstGeom prst="rect">
            <a:avLst/>
          </a:prstGeom>
        </p:spPr>
      </p:pic>
      <p:sp>
        <p:nvSpPr>
          <p:cNvPr id="4" name="スライド番号プレースホルダー 3"/>
          <p:cNvSpPr>
            <a:spLocks noGrp="1"/>
          </p:cNvSpPr>
          <p:nvPr>
            <p:ph type="sldNum" sz="quarter" idx="12"/>
          </p:nvPr>
        </p:nvSpPr>
        <p:spPr/>
        <p:txBody>
          <a:bodyPr/>
          <a:lstStyle/>
          <a:p>
            <a:fld id="{C9E0197D-B966-49D6-8C58-E52C9AE65391}" type="slidenum">
              <a:rPr kumimoji="1" lang="ja-JP" altLang="en-US" smtClean="0"/>
              <a:t>6</a:t>
            </a:fld>
            <a:endParaRPr kumimoji="1" lang="ja-JP" altLang="en-US"/>
          </a:p>
        </p:txBody>
      </p:sp>
      <p:sp>
        <p:nvSpPr>
          <p:cNvPr id="5" name="テキスト ボックス 4"/>
          <p:cNvSpPr txBox="1"/>
          <p:nvPr/>
        </p:nvSpPr>
        <p:spPr>
          <a:xfrm>
            <a:off x="8707272" y="6356350"/>
            <a:ext cx="2251880" cy="369332"/>
          </a:xfrm>
          <a:prstGeom prst="rect">
            <a:avLst/>
          </a:prstGeom>
          <a:noFill/>
        </p:spPr>
        <p:txBody>
          <a:bodyPr wrap="square" rtlCol="0">
            <a:spAutoFit/>
          </a:bodyPr>
          <a:lstStyle/>
          <a:p>
            <a:r>
              <a:rPr lang="ja-JP" altLang="en-US" dirty="0" smtClean="0"/>
              <a:t>資料</a:t>
            </a:r>
            <a:r>
              <a:rPr lang="en-US" altLang="ja-JP" dirty="0" smtClean="0"/>
              <a:t>:</a:t>
            </a:r>
            <a:r>
              <a:rPr lang="ja-JP" altLang="en-US" dirty="0"/>
              <a:t>日銀</a:t>
            </a:r>
            <a:endParaRPr kumimoji="1" lang="ja-JP" altLang="en-US" dirty="0"/>
          </a:p>
        </p:txBody>
      </p:sp>
    </p:spTree>
    <p:extLst>
      <p:ext uri="{BB962C8B-B14F-4D97-AF65-F5344CB8AC3E}">
        <p14:creationId xmlns:p14="http://schemas.microsoft.com/office/powerpoint/2010/main" val="112505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5661" y="52980"/>
            <a:ext cx="5254387" cy="3447811"/>
          </a:xfrm>
          <a:prstGeom prst="rect">
            <a:avLst/>
          </a:prstGeom>
        </p:spPr>
      </p:pic>
      <p:sp>
        <p:nvSpPr>
          <p:cNvPr id="3" name="テキスト ボックス 2"/>
          <p:cNvSpPr txBox="1"/>
          <p:nvPr/>
        </p:nvSpPr>
        <p:spPr>
          <a:xfrm>
            <a:off x="668740" y="1909470"/>
            <a:ext cx="1965278" cy="369332"/>
          </a:xfrm>
          <a:prstGeom prst="rect">
            <a:avLst/>
          </a:prstGeom>
          <a:noFill/>
        </p:spPr>
        <p:txBody>
          <a:bodyPr wrap="square" rtlCol="0">
            <a:spAutoFit/>
          </a:bodyPr>
          <a:lstStyle/>
          <a:p>
            <a:r>
              <a:rPr kumimoji="1" lang="ja-JP" altLang="en-US" dirty="0" smtClean="0"/>
              <a:t>向こう</a:t>
            </a:r>
            <a:r>
              <a:rPr kumimoji="1" lang="en-US" altLang="ja-JP" dirty="0" smtClean="0"/>
              <a:t>10</a:t>
            </a:r>
            <a:r>
              <a:rPr kumimoji="1" lang="ja-JP" altLang="en-US" dirty="0" smtClean="0"/>
              <a:t>年間</a:t>
            </a:r>
            <a:endParaRPr kumimoji="1" lang="ja-JP" altLang="en-US" dirty="0"/>
          </a:p>
        </p:txBody>
      </p:sp>
      <p:pic>
        <p:nvPicPr>
          <p:cNvPr id="4" name="図 3"/>
          <p:cNvPicPr>
            <a:picLocks noChangeAspect="1"/>
          </p:cNvPicPr>
          <p:nvPr/>
        </p:nvPicPr>
        <p:blipFill>
          <a:blip r:embed="rId3"/>
          <a:stretch>
            <a:fillRect/>
          </a:stretch>
        </p:blipFill>
        <p:spPr>
          <a:xfrm>
            <a:off x="5954190" y="525913"/>
            <a:ext cx="5700997" cy="2767114"/>
          </a:xfrm>
          <a:prstGeom prst="rect">
            <a:avLst/>
          </a:prstGeom>
        </p:spPr>
      </p:pic>
      <p:sp>
        <p:nvSpPr>
          <p:cNvPr id="5" name="テキスト ボックス 4"/>
          <p:cNvSpPr txBox="1"/>
          <p:nvPr/>
        </p:nvSpPr>
        <p:spPr>
          <a:xfrm>
            <a:off x="6361740" y="52980"/>
            <a:ext cx="2442949" cy="369332"/>
          </a:xfrm>
          <a:prstGeom prst="rect">
            <a:avLst/>
          </a:prstGeom>
          <a:noFill/>
        </p:spPr>
        <p:txBody>
          <a:bodyPr wrap="square" rtlCol="0">
            <a:spAutoFit/>
          </a:bodyPr>
          <a:lstStyle/>
          <a:p>
            <a:r>
              <a:rPr kumimoji="1" lang="ja-JP" altLang="en-US" dirty="0" smtClean="0"/>
              <a:t>国民の物価観</a:t>
            </a:r>
            <a:endParaRPr kumimoji="1" lang="ja-JP" altLang="en-US" dirty="0"/>
          </a:p>
        </p:txBody>
      </p:sp>
      <p:pic>
        <p:nvPicPr>
          <p:cNvPr id="7" name="図 6"/>
          <p:cNvPicPr>
            <a:picLocks noChangeAspect="1"/>
          </p:cNvPicPr>
          <p:nvPr/>
        </p:nvPicPr>
        <p:blipFill>
          <a:blip r:embed="rId4"/>
          <a:stretch>
            <a:fillRect/>
          </a:stretch>
        </p:blipFill>
        <p:spPr>
          <a:xfrm>
            <a:off x="0" y="3672522"/>
            <a:ext cx="5827594" cy="3185478"/>
          </a:xfrm>
          <a:prstGeom prst="rect">
            <a:avLst/>
          </a:prstGeom>
        </p:spPr>
      </p:pic>
      <p:sp>
        <p:nvSpPr>
          <p:cNvPr id="8" name="スライド番号プレースホルダー 7"/>
          <p:cNvSpPr>
            <a:spLocks noGrp="1"/>
          </p:cNvSpPr>
          <p:nvPr>
            <p:ph type="sldNum" sz="quarter" idx="12"/>
          </p:nvPr>
        </p:nvSpPr>
        <p:spPr/>
        <p:txBody>
          <a:bodyPr/>
          <a:lstStyle/>
          <a:p>
            <a:fld id="{C9E0197D-B966-49D6-8C58-E52C9AE65391}" type="slidenum">
              <a:rPr kumimoji="1" lang="ja-JP" altLang="en-US" smtClean="0"/>
              <a:t>7</a:t>
            </a:fld>
            <a:endParaRPr kumimoji="1" lang="ja-JP" altLang="en-US"/>
          </a:p>
        </p:txBody>
      </p:sp>
      <p:sp>
        <p:nvSpPr>
          <p:cNvPr id="6" name="正方形/長方形 5"/>
          <p:cNvSpPr/>
          <p:nvPr/>
        </p:nvSpPr>
        <p:spPr>
          <a:xfrm>
            <a:off x="6361740" y="3995678"/>
            <a:ext cx="6096000" cy="2862322"/>
          </a:xfrm>
          <a:prstGeom prst="rect">
            <a:avLst/>
          </a:prstGeom>
        </p:spPr>
        <p:txBody>
          <a:bodyPr>
            <a:spAutoFit/>
          </a:bodyPr>
          <a:lstStyle/>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額賀福志郎　福田康夫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20070926</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伊吹文明</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中川昭一　　麻生太郎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20080924</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与謝野肇</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藤井裕久　　鳩山由紀夫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20090916</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菅直人</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野田佳彦　　菅直人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20100608</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安住淳　　　野田佳彦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20110902</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城島光力</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麻生太郎　　安倍晋三　　</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20121226</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p:cNvSpPr txBox="1"/>
          <p:nvPr/>
        </p:nvSpPr>
        <p:spPr>
          <a:xfrm>
            <a:off x="5954190" y="3626346"/>
            <a:ext cx="3916907" cy="369332"/>
          </a:xfrm>
          <a:prstGeom prst="rect">
            <a:avLst/>
          </a:prstGeom>
          <a:noFill/>
        </p:spPr>
        <p:txBody>
          <a:bodyPr wrap="square" rtlCol="0">
            <a:spAutoFit/>
          </a:bodyPr>
          <a:lstStyle/>
          <a:p>
            <a:r>
              <a:rPr kumimoji="1" lang="ja-JP" altLang="en-US" b="1" dirty="0" smtClean="0"/>
              <a:t>白川総裁時代の首相と財務大臣</a:t>
            </a:r>
            <a:endParaRPr kumimoji="1" lang="ja-JP" altLang="en-US" b="1" dirty="0"/>
          </a:p>
        </p:txBody>
      </p:sp>
      <p:sp>
        <p:nvSpPr>
          <p:cNvPr id="10" name="テキスト ボックス 9"/>
          <p:cNvSpPr txBox="1"/>
          <p:nvPr/>
        </p:nvSpPr>
        <p:spPr>
          <a:xfrm>
            <a:off x="9103057" y="3125337"/>
            <a:ext cx="1378424"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a:t>
            </a:r>
            <a:endParaRPr kumimoji="1" lang="ja-JP" altLang="en-US" dirty="0"/>
          </a:p>
        </p:txBody>
      </p:sp>
    </p:spTree>
    <p:extLst>
      <p:ext uri="{BB962C8B-B14F-4D97-AF65-F5344CB8AC3E}">
        <p14:creationId xmlns:p14="http://schemas.microsoft.com/office/powerpoint/2010/main" val="8557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2830" y="232012"/>
            <a:ext cx="5854889" cy="6359856"/>
          </a:xfrm>
          <a:prstGeom prst="rect">
            <a:avLst/>
          </a:prstGeom>
        </p:spPr>
      </p:pic>
      <p:pic>
        <p:nvPicPr>
          <p:cNvPr id="3" name="図 2"/>
          <p:cNvPicPr>
            <a:picLocks noChangeAspect="1"/>
          </p:cNvPicPr>
          <p:nvPr/>
        </p:nvPicPr>
        <p:blipFill>
          <a:blip r:embed="rId3"/>
          <a:stretch>
            <a:fillRect/>
          </a:stretch>
        </p:blipFill>
        <p:spPr>
          <a:xfrm>
            <a:off x="6155140" y="424721"/>
            <a:ext cx="6214281" cy="5662179"/>
          </a:xfrm>
          <a:prstGeom prst="rect">
            <a:avLst/>
          </a:prstGeom>
        </p:spPr>
      </p:pic>
      <p:sp>
        <p:nvSpPr>
          <p:cNvPr id="4" name="スライド番号プレースホルダー 3"/>
          <p:cNvSpPr>
            <a:spLocks noGrp="1"/>
          </p:cNvSpPr>
          <p:nvPr>
            <p:ph type="sldNum" sz="quarter" idx="12"/>
          </p:nvPr>
        </p:nvSpPr>
        <p:spPr/>
        <p:txBody>
          <a:bodyPr/>
          <a:lstStyle/>
          <a:p>
            <a:fld id="{C9E0197D-B966-49D6-8C58-E52C9AE65391}" type="slidenum">
              <a:rPr kumimoji="1" lang="ja-JP" altLang="en-US" smtClean="0"/>
              <a:t>8</a:t>
            </a:fld>
            <a:endParaRPr kumimoji="1" lang="ja-JP" altLang="en-US"/>
          </a:p>
        </p:txBody>
      </p:sp>
      <p:sp>
        <p:nvSpPr>
          <p:cNvPr id="5" name="テキスト ボックス 4"/>
          <p:cNvSpPr txBox="1"/>
          <p:nvPr/>
        </p:nvSpPr>
        <p:spPr>
          <a:xfrm>
            <a:off x="5390866" y="6356350"/>
            <a:ext cx="4271749" cy="369332"/>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日銀展望レポート</a:t>
            </a:r>
            <a:r>
              <a:rPr kumimoji="1" lang="en-US" altLang="ja-JP" dirty="0" smtClean="0"/>
              <a:t>2015</a:t>
            </a:r>
            <a:r>
              <a:rPr kumimoji="1" lang="ja-JP" altLang="en-US" dirty="0" smtClean="0"/>
              <a:t>年</a:t>
            </a:r>
            <a:r>
              <a:rPr kumimoji="1" lang="en-US" altLang="ja-JP" dirty="0" smtClean="0"/>
              <a:t>10</a:t>
            </a:r>
            <a:r>
              <a:rPr kumimoji="1" lang="ja-JP" altLang="en-US" dirty="0" smtClean="0"/>
              <a:t>月</a:t>
            </a:r>
            <a:endParaRPr kumimoji="1" lang="ja-JP" altLang="en-US" dirty="0"/>
          </a:p>
        </p:txBody>
      </p:sp>
    </p:spTree>
    <p:extLst>
      <p:ext uri="{BB962C8B-B14F-4D97-AF65-F5344CB8AC3E}">
        <p14:creationId xmlns:p14="http://schemas.microsoft.com/office/powerpoint/2010/main" val="153447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5534" y="501539"/>
            <a:ext cx="5595582" cy="5854922"/>
          </a:xfrm>
          <a:prstGeom prst="rect">
            <a:avLst/>
          </a:prstGeom>
        </p:spPr>
      </p:pic>
      <p:sp>
        <p:nvSpPr>
          <p:cNvPr id="3" name="スライド番号プレースホルダー 2"/>
          <p:cNvSpPr>
            <a:spLocks noGrp="1"/>
          </p:cNvSpPr>
          <p:nvPr>
            <p:ph type="sldNum" sz="quarter" idx="12"/>
          </p:nvPr>
        </p:nvSpPr>
        <p:spPr/>
        <p:txBody>
          <a:bodyPr/>
          <a:lstStyle/>
          <a:p>
            <a:fld id="{C9E0197D-B966-49D6-8C58-E52C9AE65391}" type="slidenum">
              <a:rPr kumimoji="1" lang="ja-JP" altLang="en-US" smtClean="0"/>
              <a:t>9</a:t>
            </a:fld>
            <a:endParaRPr kumimoji="1" lang="ja-JP" altLang="en-US"/>
          </a:p>
        </p:txBody>
      </p:sp>
      <p:pic>
        <p:nvPicPr>
          <p:cNvPr id="4" name="図 3"/>
          <p:cNvPicPr>
            <a:picLocks noChangeAspect="1"/>
          </p:cNvPicPr>
          <p:nvPr/>
        </p:nvPicPr>
        <p:blipFill>
          <a:blip r:embed="rId3"/>
          <a:stretch>
            <a:fillRect/>
          </a:stretch>
        </p:blipFill>
        <p:spPr>
          <a:xfrm>
            <a:off x="5595582" y="366187"/>
            <a:ext cx="6482687" cy="6125625"/>
          </a:xfrm>
          <a:prstGeom prst="rect">
            <a:avLst/>
          </a:prstGeom>
        </p:spPr>
      </p:pic>
      <p:sp>
        <p:nvSpPr>
          <p:cNvPr id="5" name="テキスト ボックス 4"/>
          <p:cNvSpPr txBox="1"/>
          <p:nvPr/>
        </p:nvSpPr>
        <p:spPr>
          <a:xfrm>
            <a:off x="3575713" y="6491812"/>
            <a:ext cx="3084394" cy="366188"/>
          </a:xfrm>
          <a:prstGeom prst="rect">
            <a:avLst/>
          </a:prstGeom>
          <a:noFill/>
        </p:spPr>
        <p:txBody>
          <a:bodyPr wrap="square" rtlCol="0">
            <a:spAutoFit/>
          </a:bodyPr>
          <a:lstStyle/>
          <a:p>
            <a:r>
              <a:rPr kumimoji="1" lang="ja-JP" altLang="en-US" dirty="0" smtClean="0"/>
              <a:t>資料</a:t>
            </a:r>
            <a:r>
              <a:rPr kumimoji="1" lang="en-US" altLang="ja-JP" dirty="0" smtClean="0"/>
              <a:t>:</a:t>
            </a:r>
            <a:r>
              <a:rPr kumimoji="1" lang="ja-JP" altLang="en-US" dirty="0" smtClean="0"/>
              <a:t>日銀</a:t>
            </a:r>
            <a:endParaRPr kumimoji="1" lang="ja-JP" altLang="en-US" dirty="0"/>
          </a:p>
        </p:txBody>
      </p:sp>
    </p:spTree>
    <p:extLst>
      <p:ext uri="{BB962C8B-B14F-4D97-AF65-F5344CB8AC3E}">
        <p14:creationId xmlns:p14="http://schemas.microsoft.com/office/powerpoint/2010/main" val="12690390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5377</TotalTime>
  <Words>573</Words>
  <Application>Microsoft Office PowerPoint</Application>
  <PresentationFormat>ワイド画面</PresentationFormat>
  <Paragraphs>65</Paragraphs>
  <Slides>10</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ＭＳ Ｐゴシック</vt:lpstr>
      <vt:lpstr>ＭＳ 明朝</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須田美矢子</dc:creator>
  <cp:lastModifiedBy>作間逸雄</cp:lastModifiedBy>
  <cp:revision>34</cp:revision>
  <dcterms:created xsi:type="dcterms:W3CDTF">2015-11-23T05:28:56Z</dcterms:created>
  <dcterms:modified xsi:type="dcterms:W3CDTF">2015-12-10T06:37:41Z</dcterms:modified>
</cp:coreProperties>
</file>