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57" r:id="rId3"/>
    <p:sldId id="281" r:id="rId4"/>
    <p:sldId id="277" r:id="rId5"/>
    <p:sldId id="283" r:id="rId6"/>
    <p:sldId id="282" r:id="rId7"/>
    <p:sldId id="278" r:id="rId8"/>
    <p:sldId id="279" r:id="rId9"/>
    <p:sldId id="272" r:id="rId10"/>
    <p:sldId id="273" r:id="rId11"/>
    <p:sldId id="265" r:id="rId12"/>
    <p:sldId id="266" r:id="rId13"/>
    <p:sldId id="267" r:id="rId14"/>
    <p:sldId id="280" r:id="rId15"/>
    <p:sldId id="287" r:id="rId16"/>
    <p:sldId id="258" r:id="rId17"/>
    <p:sldId id="259" r:id="rId18"/>
    <p:sldId id="260" r:id="rId19"/>
    <p:sldId id="269" r:id="rId20"/>
    <p:sldId id="270" r:id="rId21"/>
    <p:sldId id="284" r:id="rId22"/>
    <p:sldId id="285" r:id="rId23"/>
    <p:sldId id="275" r:id="rId24"/>
    <p:sldId id="276" r:id="rId25"/>
    <p:sldId id="286" r:id="rId26"/>
    <p:sldId id="263"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uo SAKUMA" initials="I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6" autoAdjust="0"/>
    <p:restoredTop sz="89279" autoAdjust="0"/>
  </p:normalViewPr>
  <p:slideViewPr>
    <p:cSldViewPr>
      <p:cViewPr varScale="1">
        <p:scale>
          <a:sx n="65" d="100"/>
          <a:sy n="6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DA978-839A-4C65-9A5F-42EA68895C43}" type="datetimeFigureOut">
              <a:rPr kumimoji="1" lang="en-GB" smtClean="0"/>
              <a:t>11/12/2016</a:t>
            </a:fld>
            <a:endParaRPr kumimoji="1" lang="en-GB"/>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en-GB"/>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7CBB1-A53C-4381-9D86-57FE91EC885E}" type="slidenum">
              <a:rPr kumimoji="1" lang="en-GB" smtClean="0"/>
              <a:t>‹#›</a:t>
            </a:fld>
            <a:endParaRPr kumimoji="1" lang="en-GB"/>
          </a:p>
        </p:txBody>
      </p:sp>
    </p:spTree>
    <p:extLst>
      <p:ext uri="{BB962C8B-B14F-4D97-AF65-F5344CB8AC3E}">
        <p14:creationId xmlns:p14="http://schemas.microsoft.com/office/powerpoint/2010/main" val="37134950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実際の討論に使ったスライドに若干の訂正、追記を行なったバージョン。</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1</a:t>
            </a:fld>
            <a:endParaRPr kumimoji="1" lang="en-GB"/>
          </a:p>
        </p:txBody>
      </p:sp>
    </p:spTree>
    <p:extLst>
      <p:ext uri="{BB962C8B-B14F-4D97-AF65-F5344CB8AC3E}">
        <p14:creationId xmlns:p14="http://schemas.microsoft.com/office/powerpoint/2010/main" val="69365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内閣府経済社会総合研究所国民経済計算部</a:t>
            </a:r>
            <a:r>
              <a:rPr kumimoji="1" lang="en-US" altLang="ja-JP" dirty="0" smtClean="0"/>
              <a:t>[2016]</a:t>
            </a:r>
            <a:r>
              <a:rPr kumimoji="1" lang="ja-JP" altLang="en-US" dirty="0" smtClean="0"/>
              <a:t>による概念的変更点</a:t>
            </a:r>
            <a:r>
              <a:rPr kumimoji="1" lang="en-US" altLang="ja-JP" dirty="0" smtClean="0"/>
              <a:t>10</a:t>
            </a:r>
            <a:r>
              <a:rPr kumimoji="1" lang="ja-JP" altLang="en-US" dirty="0" smtClean="0"/>
              <a:t>点とその他の論点。</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2</a:t>
            </a:fld>
            <a:endParaRPr kumimoji="1" lang="en-GB"/>
          </a:p>
        </p:txBody>
      </p:sp>
    </p:spTree>
    <p:extLst>
      <p:ext uri="{BB962C8B-B14F-4D97-AF65-F5344CB8AC3E}">
        <p14:creationId xmlns:p14="http://schemas.microsoft.com/office/powerpoint/2010/main" val="252153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戦略物資規定を軍艦等にも適用できる。核</a:t>
            </a:r>
            <a:r>
              <a:rPr kumimoji="1" lang="ja-JP" altLang="en-US" dirty="0"/>
              <a:t>弾頭は</a:t>
            </a:r>
            <a:r>
              <a:rPr kumimoji="1" lang="ja-JP" altLang="en-US" dirty="0" smtClean="0"/>
              <a:t>、固定資本</a:t>
            </a:r>
            <a:r>
              <a:rPr kumimoji="1" lang="ja-JP" altLang="en-US" dirty="0"/>
              <a:t>形成</a:t>
            </a:r>
            <a:r>
              <a:rPr kumimoji="1" lang="ja-JP" altLang="en-US" dirty="0" smtClean="0"/>
              <a:t>か？戦争</a:t>
            </a:r>
            <a:r>
              <a:rPr kumimoji="1" lang="ja-JP" altLang="en-US" dirty="0"/>
              <a:t>（軍事行為）は、「破壊」だから生産ではないというのは、生産概念の理解に問題</a:t>
            </a:r>
            <a:r>
              <a:rPr kumimoji="1" lang="ja-JP" altLang="en-US" dirty="0" smtClean="0"/>
              <a:t>があるように思われる。</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7</a:t>
            </a:fld>
            <a:endParaRPr kumimoji="1" lang="en-GB"/>
          </a:p>
        </p:txBody>
      </p:sp>
    </p:spTree>
    <p:extLst>
      <p:ext uri="{BB962C8B-B14F-4D97-AF65-F5344CB8AC3E}">
        <p14:creationId xmlns:p14="http://schemas.microsoft.com/office/powerpoint/2010/main" val="220470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作間［</a:t>
            </a:r>
            <a:r>
              <a:rPr kumimoji="1" lang="en-US" altLang="ja-JP" dirty="0" smtClean="0"/>
              <a:t>2013</a:t>
            </a:r>
            <a:r>
              <a:rPr kumimoji="1" lang="ja-JP" altLang="en-US" dirty="0" err="1" smtClean="0"/>
              <a:t>、</a:t>
            </a:r>
            <a:r>
              <a:rPr kumimoji="1" lang="en-US" altLang="ja-JP" dirty="0" smtClean="0"/>
              <a:t>2014</a:t>
            </a:r>
            <a:r>
              <a:rPr kumimoji="1" lang="ja-JP" altLang="en-US" dirty="0" smtClean="0"/>
              <a:t>］を見よ。</a:t>
            </a:r>
            <a:endParaRPr kumimoji="1" lang="ja-JP" altLang="en-US"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11</a:t>
            </a:fld>
            <a:endParaRPr kumimoji="1" lang="en-GB"/>
          </a:p>
        </p:txBody>
      </p:sp>
    </p:spTree>
    <p:extLst>
      <p:ext uri="{BB962C8B-B14F-4D97-AF65-F5344CB8AC3E}">
        <p14:creationId xmlns:p14="http://schemas.microsoft.com/office/powerpoint/2010/main" val="98237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追加スライド</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15</a:t>
            </a:fld>
            <a:endParaRPr kumimoji="1" lang="en-GB"/>
          </a:p>
        </p:txBody>
      </p:sp>
    </p:spTree>
    <p:extLst>
      <p:ext uri="{BB962C8B-B14F-4D97-AF65-F5344CB8AC3E}">
        <p14:creationId xmlns:p14="http://schemas.microsoft.com/office/powerpoint/2010/main" val="330117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微々たるものだから、入れてもよいだろうという人もいるが、むしろ、微々たるものだから、入れなくてもよいだろう。</a:t>
            </a:r>
            <a:endParaRPr kumimoji="1" lang="ja-JP" altLang="en-US"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17</a:t>
            </a:fld>
            <a:endParaRPr kumimoji="1" lang="en-GB"/>
          </a:p>
        </p:txBody>
      </p:sp>
    </p:spTree>
    <p:extLst>
      <p:ext uri="{BB962C8B-B14F-4D97-AF65-F5344CB8AC3E}">
        <p14:creationId xmlns:p14="http://schemas.microsoft.com/office/powerpoint/2010/main" val="150389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国際基準だから、という理由で採用しているのかもしれないが、物差しが曲がっている。</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19</a:t>
            </a:fld>
            <a:endParaRPr kumimoji="1" lang="en-GB"/>
          </a:p>
        </p:txBody>
      </p:sp>
    </p:spTree>
    <p:extLst>
      <p:ext uri="{BB962C8B-B14F-4D97-AF65-F5344CB8AC3E}">
        <p14:creationId xmlns:p14="http://schemas.microsoft.com/office/powerpoint/2010/main" val="23319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市場生産者の産出を費用で計測することに異議を唱えるひともいるであろう。その場合には、「資本コスト」上乗せ（</a:t>
            </a:r>
            <a:r>
              <a:rPr kumimoji="1" lang="en-US" altLang="ja-JP" dirty="0" smtClean="0"/>
              <a:t>2008SNA</a:t>
            </a:r>
            <a:r>
              <a:rPr kumimoji="1" lang="ja-JP" altLang="en-US" dirty="0" smtClean="0"/>
              <a:t>の得意</a:t>
            </a:r>
            <a:r>
              <a:rPr kumimoji="1" lang="ja-JP" altLang="en-US" smtClean="0"/>
              <a:t>技）をやれば</a:t>
            </a:r>
            <a:r>
              <a:rPr kumimoji="1" lang="ja-JP" altLang="en-US" dirty="0" smtClean="0"/>
              <a:t>よい。</a:t>
            </a:r>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20</a:t>
            </a:fld>
            <a:endParaRPr kumimoji="1" lang="en-GB"/>
          </a:p>
        </p:txBody>
      </p:sp>
    </p:spTree>
    <p:extLst>
      <p:ext uri="{BB962C8B-B14F-4D97-AF65-F5344CB8AC3E}">
        <p14:creationId xmlns:p14="http://schemas.microsoft.com/office/powerpoint/2010/main" val="13357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愚かな閣議決定。どこを従わないかをきめているのは、統計作成機関である。</a:t>
            </a:r>
            <a:endParaRPr kumimoji="1" lang="en-GB" altLang="ja-JP" dirty="0" smtClean="0"/>
          </a:p>
          <a:p>
            <a:endParaRPr kumimoji="1" lang="en-GB" dirty="0"/>
          </a:p>
        </p:txBody>
      </p:sp>
      <p:sp>
        <p:nvSpPr>
          <p:cNvPr id="4" name="スライド番号プレースホルダー 3"/>
          <p:cNvSpPr>
            <a:spLocks noGrp="1"/>
          </p:cNvSpPr>
          <p:nvPr>
            <p:ph type="sldNum" sz="quarter" idx="10"/>
          </p:nvPr>
        </p:nvSpPr>
        <p:spPr/>
        <p:txBody>
          <a:bodyPr/>
          <a:lstStyle/>
          <a:p>
            <a:fld id="{2137CBB1-A53C-4381-9D86-57FE91EC885E}" type="slidenum">
              <a:rPr kumimoji="1" lang="en-GB" smtClean="0"/>
              <a:t>25</a:t>
            </a:fld>
            <a:endParaRPr kumimoji="1" lang="en-GB"/>
          </a:p>
        </p:txBody>
      </p:sp>
    </p:spTree>
    <p:extLst>
      <p:ext uri="{BB962C8B-B14F-4D97-AF65-F5344CB8AC3E}">
        <p14:creationId xmlns:p14="http://schemas.microsoft.com/office/powerpoint/2010/main" val="327949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ED79235-0F1B-4993-832B-CEBF3F25DC8E}" type="datetimeFigureOut">
              <a:rPr kumimoji="1" lang="en-GB" smtClean="0"/>
              <a:t>11/12/2016</a:t>
            </a:fld>
            <a:endParaRPr kumimoji="1"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kumimoji="1"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BC805C-7E36-4D7E-ADD5-F9BFEF6D3FC5}" type="slidenum">
              <a:rPr kumimoji="1" lang="en-GB" smtClean="0"/>
              <a:t>‹#›</a:t>
            </a:fld>
            <a:endParaRPr kumimoji="1"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5" name="Footer Placeholder 4"/>
          <p:cNvSpPr>
            <a:spLocks noGrp="1"/>
          </p:cNvSpPr>
          <p:nvPr>
            <p:ph type="ftr" sz="quarter" idx="11"/>
          </p:nvPr>
        </p:nvSpPr>
        <p:spPr/>
        <p:txBody>
          <a:bodyPr/>
          <a:lstStyle/>
          <a:p>
            <a:endParaRPr kumimoji="1" lang="en-GB"/>
          </a:p>
        </p:txBody>
      </p:sp>
      <p:sp>
        <p:nvSpPr>
          <p:cNvPr id="6" name="Slide Number Placeholder 5"/>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5" name="Footer Placeholder 4"/>
          <p:cNvSpPr>
            <a:spLocks noGrp="1"/>
          </p:cNvSpPr>
          <p:nvPr>
            <p:ph type="ftr" sz="quarter" idx="11"/>
          </p:nvPr>
        </p:nvSpPr>
        <p:spPr/>
        <p:txBody>
          <a:bodyPr/>
          <a:lstStyle/>
          <a:p>
            <a:endParaRPr kumimoji="1" lang="en-GB"/>
          </a:p>
        </p:txBody>
      </p:sp>
      <p:sp>
        <p:nvSpPr>
          <p:cNvPr id="6" name="Slide Number Placeholder 5"/>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5" name="Footer Placeholder 4"/>
          <p:cNvSpPr>
            <a:spLocks noGrp="1"/>
          </p:cNvSpPr>
          <p:nvPr>
            <p:ph type="ftr" sz="quarter" idx="11"/>
          </p:nvPr>
        </p:nvSpPr>
        <p:spPr/>
        <p:txBody>
          <a:bodyPr/>
          <a:lstStyle/>
          <a:p>
            <a:endParaRPr kumimoji="1" lang="en-GB"/>
          </a:p>
        </p:txBody>
      </p:sp>
      <p:sp>
        <p:nvSpPr>
          <p:cNvPr id="6" name="Slide Number Placeholder 5"/>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5" name="Footer Placeholder 4"/>
          <p:cNvSpPr>
            <a:spLocks noGrp="1"/>
          </p:cNvSpPr>
          <p:nvPr>
            <p:ph type="ftr" sz="quarter" idx="11"/>
          </p:nvPr>
        </p:nvSpPr>
        <p:spPr/>
        <p:txBody>
          <a:bodyPr/>
          <a:lstStyle/>
          <a:p>
            <a:endParaRPr kumimoji="1" lang="en-GB"/>
          </a:p>
        </p:txBody>
      </p:sp>
      <p:sp>
        <p:nvSpPr>
          <p:cNvPr id="6" name="Slide Number Placeholder 5"/>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6" name="Footer Placeholder 5"/>
          <p:cNvSpPr>
            <a:spLocks noGrp="1"/>
          </p:cNvSpPr>
          <p:nvPr>
            <p:ph type="ftr" sz="quarter" idx="11"/>
          </p:nvPr>
        </p:nvSpPr>
        <p:spPr/>
        <p:txBody>
          <a:bodyPr/>
          <a:lstStyle/>
          <a:p>
            <a:endParaRPr kumimoji="1" lang="en-GB"/>
          </a:p>
        </p:txBody>
      </p:sp>
      <p:sp>
        <p:nvSpPr>
          <p:cNvPr id="7" name="Slide Number Placeholder 6"/>
          <p:cNvSpPr>
            <a:spLocks noGrp="1"/>
          </p:cNvSpPr>
          <p:nvPr>
            <p:ph type="sldNum" sz="quarter" idx="12"/>
          </p:nvPr>
        </p:nvSpPr>
        <p:spPr/>
        <p:txBody>
          <a:bodyPr/>
          <a:lstStyle/>
          <a:p>
            <a:fld id="{8EBC805C-7E36-4D7E-ADD5-F9BFEF6D3FC5}" type="slidenum">
              <a:rPr kumimoji="1" lang="en-GB" smtClean="0"/>
              <a:t>‹#›</a:t>
            </a:fld>
            <a:endParaRPr kumimoji="1" lang="en-GB"/>
          </a:p>
        </p:txBody>
      </p:sp>
      <p:sp>
        <p:nvSpPr>
          <p:cNvPr id="9" name="Content Placeholder 8"/>
          <p:cNvSpPr>
            <a:spLocks noGrp="1"/>
          </p:cNvSpPr>
          <p:nvPr>
            <p:ph sz="quarter" idx="13"/>
          </p:nvPr>
        </p:nvSpPr>
        <p:spPr>
          <a:xfrm>
            <a:off x="1042416" y="2313432"/>
            <a:ext cx="3419856"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8" name="Footer Placeholder 7"/>
          <p:cNvSpPr>
            <a:spLocks noGrp="1"/>
          </p:cNvSpPr>
          <p:nvPr>
            <p:ph type="ftr" sz="quarter" idx="11"/>
          </p:nvPr>
        </p:nvSpPr>
        <p:spPr/>
        <p:txBody>
          <a:bodyPr/>
          <a:lstStyle/>
          <a:p>
            <a:endParaRPr kumimoji="1" lang="en-GB"/>
          </a:p>
        </p:txBody>
      </p:sp>
      <p:sp>
        <p:nvSpPr>
          <p:cNvPr id="9" name="Slide Number Placeholder 8"/>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4" name="Footer Placeholder 3"/>
          <p:cNvSpPr>
            <a:spLocks noGrp="1"/>
          </p:cNvSpPr>
          <p:nvPr>
            <p:ph type="ftr" sz="quarter" idx="11"/>
          </p:nvPr>
        </p:nvSpPr>
        <p:spPr/>
        <p:txBody>
          <a:bodyPr/>
          <a:lstStyle/>
          <a:p>
            <a:endParaRPr kumimoji="1" lang="en-GB"/>
          </a:p>
        </p:txBody>
      </p:sp>
      <p:sp>
        <p:nvSpPr>
          <p:cNvPr id="5" name="Slide Number Placeholder 4"/>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3" name="Footer Placeholder 2"/>
          <p:cNvSpPr>
            <a:spLocks noGrp="1"/>
          </p:cNvSpPr>
          <p:nvPr>
            <p:ph type="ftr" sz="quarter" idx="11"/>
          </p:nvPr>
        </p:nvSpPr>
        <p:spPr/>
        <p:txBody>
          <a:bodyPr/>
          <a:lstStyle/>
          <a:p>
            <a:endParaRPr kumimoji="1" lang="en-GB"/>
          </a:p>
        </p:txBody>
      </p:sp>
      <p:sp>
        <p:nvSpPr>
          <p:cNvPr id="4" name="Slide Number Placeholder 3"/>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7" name="Slide Number Placeholder 6"/>
          <p:cNvSpPr>
            <a:spLocks noGrp="1"/>
          </p:cNvSpPr>
          <p:nvPr>
            <p:ph type="sldNum" sz="quarter" idx="12"/>
          </p:nvPr>
        </p:nvSpPr>
        <p:spPr/>
        <p:txBody>
          <a:bodyPr/>
          <a:lstStyle/>
          <a:p>
            <a:fld id="{8EBC805C-7E36-4D7E-ADD5-F9BFEF6D3FC5}" type="slidenum">
              <a:rPr kumimoji="1" lang="en-GB" smtClean="0"/>
              <a:t>‹#›</a:t>
            </a:fld>
            <a:endParaRPr kumimoji="1"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ja-JP" altLang="en-US"/>
              <a:t>マスター タイトルの書式設定</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D79235-0F1B-4993-832B-CEBF3F25DC8E}" type="datetimeFigureOut">
              <a:rPr kumimoji="1" lang="en-GB" smtClean="0"/>
              <a:t>11/12/2016</a:t>
            </a:fld>
            <a:endParaRPr kumimoji="1"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en-GB"/>
          </a:p>
        </p:txBody>
      </p:sp>
      <p:sp>
        <p:nvSpPr>
          <p:cNvPr id="7" name="Slide Number Placeholder 6"/>
          <p:cNvSpPr>
            <a:spLocks noGrp="1"/>
          </p:cNvSpPr>
          <p:nvPr>
            <p:ph type="sldNum" sz="quarter" idx="12"/>
          </p:nvPr>
        </p:nvSpPr>
        <p:spPr/>
        <p:txBody>
          <a:bodyPr/>
          <a:lstStyle/>
          <a:p>
            <a:fld id="{8EBC805C-7E36-4D7E-ADD5-F9BFEF6D3FC5}" type="slidenum">
              <a:rPr kumimoji="1" lang="en-GB" smtClean="0"/>
              <a:t>‹#›</a:t>
            </a:fld>
            <a:endParaRPr kumimoji="1"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ED79235-0F1B-4993-832B-CEBF3F25DC8E}" type="datetimeFigureOut">
              <a:rPr kumimoji="1" lang="en-GB" smtClean="0"/>
              <a:t>11/12/2016</a:t>
            </a:fld>
            <a:endParaRPr kumimoji="1"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kumimoji="1"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BC805C-7E36-4D7E-ADD5-F9BFEF6D3FC5}" type="slidenum">
              <a:rPr kumimoji="1" lang="en-GB" smtClean="0"/>
              <a:t>‹#›</a:t>
            </a:fld>
            <a:endParaRPr kumimoji="1"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2800" dirty="0"/>
              <a:t>多田洋介氏報告に対する討論</a:t>
            </a:r>
            <a:endParaRPr kumimoji="1" lang="en-GB" sz="2800" dirty="0"/>
          </a:p>
        </p:txBody>
      </p:sp>
      <p:sp>
        <p:nvSpPr>
          <p:cNvPr id="3" name="サブタイトル 2"/>
          <p:cNvSpPr>
            <a:spLocks noGrp="1"/>
          </p:cNvSpPr>
          <p:nvPr>
            <p:ph type="subTitle" idx="1"/>
          </p:nvPr>
        </p:nvSpPr>
        <p:spPr/>
        <p:txBody>
          <a:bodyPr>
            <a:normAutofit fontScale="77500" lnSpcReduction="20000"/>
          </a:bodyPr>
          <a:lstStyle/>
          <a:p>
            <a:r>
              <a:rPr kumimoji="1" lang="ja-JP" altLang="en-US" dirty="0"/>
              <a:t>国民経済計算研究会</a:t>
            </a:r>
            <a:endParaRPr kumimoji="1" lang="en-US" altLang="ja-JP" dirty="0"/>
          </a:p>
          <a:p>
            <a:r>
              <a:rPr kumimoji="1" lang="ja-JP" altLang="en-US" dirty="0"/>
              <a:t>東京工業大学　田町キャンパス</a:t>
            </a:r>
            <a:endParaRPr kumimoji="1" lang="en-US" altLang="ja-JP" dirty="0"/>
          </a:p>
          <a:p>
            <a:r>
              <a:rPr kumimoji="1" lang="ja-JP" altLang="en-US" dirty="0"/>
              <a:t>キャンパス・イノベーションセンター</a:t>
            </a:r>
            <a:endParaRPr kumimoji="1" lang="en-US" altLang="ja-JP" dirty="0"/>
          </a:p>
          <a:p>
            <a:r>
              <a:rPr kumimoji="1" lang="en-US" altLang="ja-JP" dirty="0"/>
              <a:t>2016</a:t>
            </a:r>
            <a:r>
              <a:rPr kumimoji="1" lang="ja-JP" altLang="en-US" dirty="0"/>
              <a:t>年</a:t>
            </a:r>
            <a:r>
              <a:rPr kumimoji="1" lang="en-US" altLang="ja-JP" dirty="0"/>
              <a:t>12</a:t>
            </a:r>
            <a:r>
              <a:rPr kumimoji="1" lang="ja-JP" altLang="en-US" dirty="0"/>
              <a:t>月</a:t>
            </a:r>
            <a:r>
              <a:rPr kumimoji="1" lang="en-US" altLang="ja-JP" dirty="0"/>
              <a:t>10</a:t>
            </a:r>
            <a:r>
              <a:rPr kumimoji="1" lang="ja-JP" altLang="en-US" dirty="0"/>
              <a:t>日</a:t>
            </a:r>
            <a:endParaRPr kumimoji="1" lang="en-US" altLang="ja-JP" dirty="0"/>
          </a:p>
          <a:p>
            <a:r>
              <a:rPr kumimoji="1" lang="ja-JP" altLang="en-US" dirty="0"/>
              <a:t>専修大学　作間逸雄</a:t>
            </a:r>
            <a:endParaRPr kumimoji="1" lang="en-US" altLang="ja-JP" dirty="0"/>
          </a:p>
          <a:p>
            <a:endParaRPr kumimoji="1" lang="en-GB" dirty="0"/>
          </a:p>
        </p:txBody>
      </p:sp>
    </p:spTree>
    <p:extLst>
      <p:ext uri="{BB962C8B-B14F-4D97-AF65-F5344CB8AC3E}">
        <p14:creationId xmlns:p14="http://schemas.microsoft.com/office/powerpoint/2010/main" val="4164808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373512"/>
            <a:ext cx="4608576" cy="6670548"/>
          </a:xfrm>
          <a:prstGeom prst="rect">
            <a:avLst/>
          </a:prstGeom>
        </p:spPr>
      </p:pic>
      <p:sp>
        <p:nvSpPr>
          <p:cNvPr id="3" name="テキスト ボックス 2"/>
          <p:cNvSpPr txBox="1"/>
          <p:nvPr/>
        </p:nvSpPr>
        <p:spPr>
          <a:xfrm>
            <a:off x="755576" y="6297037"/>
            <a:ext cx="8136904" cy="369332"/>
          </a:xfrm>
          <a:prstGeom prst="rect">
            <a:avLst/>
          </a:prstGeom>
          <a:solidFill>
            <a:schemeClr val="bg2">
              <a:lumMod val="20000"/>
              <a:lumOff val="80000"/>
            </a:schemeClr>
          </a:solidFill>
        </p:spPr>
        <p:txBody>
          <a:bodyPr wrap="square" rtlCol="0">
            <a:spAutoFit/>
          </a:bodyPr>
          <a:lstStyle/>
          <a:p>
            <a:r>
              <a:rPr kumimoji="1" lang="ja-JP" altLang="en-US" dirty="0"/>
              <a:t>志賀櫻</a:t>
            </a:r>
            <a:r>
              <a:rPr kumimoji="1" lang="en-US" altLang="ja-JP" dirty="0"/>
              <a:t>『</a:t>
            </a:r>
            <a:r>
              <a:rPr kumimoji="1" lang="ja-JP" altLang="en-US" dirty="0"/>
              <a:t>タックス・イーター</a:t>
            </a:r>
            <a:r>
              <a:rPr kumimoji="1" lang="en-US" altLang="ja-JP" dirty="0"/>
              <a:t>―</a:t>
            </a:r>
            <a:r>
              <a:rPr kumimoji="1" lang="ja-JP" altLang="en-US" dirty="0"/>
              <a:t>消えていく税金</a:t>
            </a:r>
            <a:r>
              <a:rPr kumimoji="1" lang="en-US" altLang="ja-JP" dirty="0"/>
              <a:t>』</a:t>
            </a:r>
            <a:r>
              <a:rPr kumimoji="1" lang="ja-JP" altLang="en-US" dirty="0" err="1"/>
              <a:t>、</a:t>
            </a:r>
            <a:r>
              <a:rPr kumimoji="1" lang="ja-JP" altLang="en-US" dirty="0"/>
              <a:t>岩波新書、</a:t>
            </a:r>
            <a:r>
              <a:rPr kumimoji="1" lang="en-US" altLang="ja-JP" dirty="0"/>
              <a:t>2014</a:t>
            </a:r>
            <a:r>
              <a:rPr kumimoji="1" lang="ja-JP" altLang="en-US" dirty="0"/>
              <a:t>年、</a:t>
            </a:r>
            <a:r>
              <a:rPr kumimoji="1" lang="en-US" altLang="ja-JP" dirty="0"/>
              <a:t>143</a:t>
            </a:r>
            <a:r>
              <a:rPr kumimoji="1" lang="ja-JP" altLang="en-US" dirty="0"/>
              <a:t>頁。</a:t>
            </a:r>
          </a:p>
        </p:txBody>
      </p:sp>
    </p:spTree>
    <p:extLst>
      <p:ext uri="{BB962C8B-B14F-4D97-AF65-F5344CB8AC3E}">
        <p14:creationId xmlns:p14="http://schemas.microsoft.com/office/powerpoint/2010/main" val="1496188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研究・開発の資本化</a:t>
            </a:r>
            <a:endParaRPr kumimoji="1" lang="en-GB"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a:t>評者の立場。</a:t>
            </a:r>
            <a:r>
              <a:rPr kumimoji="1" lang="ja-JP" altLang="en-GB" dirty="0"/>
              <a:t>Ｒ</a:t>
            </a:r>
            <a:r>
              <a:rPr kumimoji="1" lang="ja-JP" altLang="en-US" dirty="0"/>
              <a:t>＆</a:t>
            </a:r>
            <a:r>
              <a:rPr kumimoji="1" lang="en-US" altLang="ja-JP" dirty="0"/>
              <a:t>D</a:t>
            </a:r>
            <a:r>
              <a:rPr kumimoji="1" lang="ja-JP" altLang="en-US" dirty="0" err="1"/>
              <a:t>の資</a:t>
            </a:r>
            <a:r>
              <a:rPr kumimoji="1" lang="ja-JP" altLang="en-US" dirty="0"/>
              <a:t>本化を全否定はしないが、企業会計の国際基準である</a:t>
            </a:r>
            <a:r>
              <a:rPr kumimoji="1" lang="en-US" altLang="ja-JP" dirty="0"/>
              <a:t>IFRS</a:t>
            </a:r>
            <a:r>
              <a:rPr kumimoji="1" lang="ja-JP" altLang="en-US" dirty="0"/>
              <a:t>の取り扱いのほうが、</a:t>
            </a:r>
            <a:r>
              <a:rPr kumimoji="1" lang="en-US" altLang="ja-JP" dirty="0" smtClean="0"/>
              <a:t>2008SNA</a:t>
            </a:r>
            <a:r>
              <a:rPr kumimoji="1" lang="ja-JP" altLang="en-US" dirty="0" smtClean="0"/>
              <a:t>のそれより優れている</a:t>
            </a:r>
            <a:r>
              <a:rPr kumimoji="1" lang="ja-JP" altLang="en-US" dirty="0"/>
              <a:t>と思われる。</a:t>
            </a:r>
            <a:endParaRPr kumimoji="1" lang="en-US" altLang="ja-JP" dirty="0"/>
          </a:p>
          <a:p>
            <a:r>
              <a:rPr kumimoji="1" lang="ja-JP" altLang="en-US" dirty="0"/>
              <a:t>データの問題。</a:t>
            </a:r>
            <a:endParaRPr kumimoji="1" lang="en-US" altLang="ja-JP" dirty="0"/>
          </a:p>
          <a:p>
            <a:r>
              <a:rPr kumimoji="1" lang="ja-JP" altLang="en-US" dirty="0"/>
              <a:t>１）カバレッジ</a:t>
            </a:r>
            <a:r>
              <a:rPr kumimoji="1" lang="en-US" altLang="ja-JP" dirty="0"/>
              <a:t>……</a:t>
            </a:r>
            <a:r>
              <a:rPr kumimoji="1" lang="ja-JP" altLang="en-US" dirty="0"/>
              <a:t>個人企業やごく小規模の法人企業、わが国で法人格をもっていない支店＝準法人。</a:t>
            </a:r>
            <a:endParaRPr kumimoji="1" lang="en-US" altLang="ja-JP" dirty="0"/>
          </a:p>
          <a:p>
            <a:r>
              <a:rPr kumimoji="1" lang="ja-JP" altLang="en-US" dirty="0"/>
              <a:t>２）調査単位が事業所でなく企業であること。</a:t>
            </a:r>
            <a:endParaRPr kumimoji="1" lang="en-US" altLang="ja-JP" dirty="0"/>
          </a:p>
          <a:p>
            <a:r>
              <a:rPr kumimoji="1" lang="ja-JP" altLang="en-US" dirty="0"/>
              <a:t>３）四半期データが手に入らない。「科学技術研究調査」（総務省）の四半期化案（松田教授案）はなぜ潰えたのか</a:t>
            </a:r>
            <a:r>
              <a:rPr kumimoji="1" lang="ja-JP" altLang="en-US" dirty="0" smtClean="0"/>
              <a:t>？法人</a:t>
            </a:r>
            <a:r>
              <a:rPr kumimoji="1" lang="ja-JP" altLang="en-US" dirty="0"/>
              <a:t>企業統計の販管費データを使って按分</a:t>
            </a:r>
            <a:r>
              <a:rPr kumimoji="1" lang="ja-JP" altLang="en-US" dirty="0" smtClean="0"/>
              <a:t>することに、合理的根拠があるといえるか？（販管費の中に研究開発費が含まれているとしても）何か、検証されたのか？</a:t>
            </a:r>
            <a:endParaRPr kumimoji="1" lang="en-US" altLang="ja-JP" dirty="0"/>
          </a:p>
          <a:p>
            <a:endParaRPr kumimoji="1" lang="en-GB" dirty="0"/>
          </a:p>
        </p:txBody>
      </p:sp>
    </p:spTree>
    <p:extLst>
      <p:ext uri="{BB962C8B-B14F-4D97-AF65-F5344CB8AC3E}">
        <p14:creationId xmlns:p14="http://schemas.microsoft.com/office/powerpoint/2010/main" val="67154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研究・開発の資本化（２）</a:t>
            </a:r>
            <a:endParaRPr kumimoji="1" lang="en-GB"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t>評価の不整合性　市場主体と非市場主体が同じ調査をしても市場主体の調査のほうが（資本コストの分だけ）システマティックに高く評価されることになる。さらに、失敗した</a:t>
            </a:r>
            <a:r>
              <a:rPr kumimoji="1" lang="en-US" altLang="ja-JP" dirty="0"/>
              <a:t>R&amp;D</a:t>
            </a:r>
            <a:r>
              <a:rPr kumimoji="1" lang="ja-JP" altLang="en-US" dirty="0"/>
              <a:t>は、市場で</a:t>
            </a:r>
            <a:r>
              <a:rPr kumimoji="1" lang="en-US" altLang="ja-JP" dirty="0"/>
              <a:t>R&amp;D</a:t>
            </a:r>
            <a:r>
              <a:rPr kumimoji="1" lang="ja-JP" altLang="en-US" dirty="0"/>
              <a:t>成果（レポート）を販売する主体のみ、ゼロ評価。</a:t>
            </a:r>
            <a:r>
              <a:rPr kumimoji="1" lang="ja-JP" altLang="en-GB" dirty="0"/>
              <a:t>Ｒ</a:t>
            </a:r>
            <a:r>
              <a:rPr kumimoji="1" lang="ja-JP" altLang="en-US" dirty="0"/>
              <a:t>＆</a:t>
            </a:r>
            <a:r>
              <a:rPr kumimoji="1" lang="en-US" altLang="ja-JP" dirty="0"/>
              <a:t>D</a:t>
            </a:r>
            <a:r>
              <a:rPr kumimoji="1" lang="ja-JP" altLang="en-US" dirty="0"/>
              <a:t>実施額の部門比較、産業比較に使えないデータになる。</a:t>
            </a:r>
            <a:endParaRPr kumimoji="1" lang="en-US" altLang="ja-JP" dirty="0"/>
          </a:p>
          <a:p>
            <a:r>
              <a:rPr kumimoji="1" lang="ja-JP" altLang="en-US" dirty="0"/>
              <a:t>（必ずしも、</a:t>
            </a:r>
            <a:r>
              <a:rPr kumimoji="1" lang="en-US" altLang="ja-JP" dirty="0"/>
              <a:t>R</a:t>
            </a:r>
            <a:r>
              <a:rPr kumimoji="1" lang="ja-JP" altLang="en-US" dirty="0"/>
              <a:t>＆</a:t>
            </a:r>
            <a:r>
              <a:rPr kumimoji="1" lang="en-US" altLang="ja-JP" dirty="0"/>
              <a:t>D</a:t>
            </a:r>
            <a:r>
              <a:rPr kumimoji="1" lang="ja-JP" altLang="en-US" dirty="0"/>
              <a:t>の問題に限らないが）資本コストの上乗せは有害ではないのか？実質値を計算するときに、資本コストはどう取り扱うの</a:t>
            </a:r>
            <a:r>
              <a:rPr kumimoji="1" lang="ja-JP" altLang="en-US"/>
              <a:t>か？マイナスの利子率は？</a:t>
            </a:r>
            <a:endParaRPr kumimoji="1" lang="en-US" altLang="ja-JP" dirty="0"/>
          </a:p>
        </p:txBody>
      </p:sp>
    </p:spTree>
    <p:extLst>
      <p:ext uri="{BB962C8B-B14F-4D97-AF65-F5344CB8AC3E}">
        <p14:creationId xmlns:p14="http://schemas.microsoft.com/office/powerpoint/2010/main" val="1697826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研究・開発の資本化（３）</a:t>
            </a:r>
            <a:endParaRPr kumimoji="1" lang="en-GB"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t>特許権という社会の合意のもとに成立している権利と資本形成概念や生産概念との混乱がないか？</a:t>
            </a:r>
            <a:r>
              <a:rPr kumimoji="1" lang="en-US" altLang="ja-JP" dirty="0"/>
              <a:t>R</a:t>
            </a:r>
            <a:r>
              <a:rPr kumimoji="1" lang="ja-JP" altLang="en-US" dirty="0"/>
              <a:t>＆</a:t>
            </a:r>
            <a:r>
              <a:rPr kumimoji="1" lang="en-US" altLang="ja-JP" dirty="0"/>
              <a:t>D</a:t>
            </a:r>
            <a:r>
              <a:rPr kumimoji="1" lang="ja-JP" altLang="en-US" dirty="0"/>
              <a:t>資産の評価が特許権の評価になるのか？両者が異なるとしたら、どう異なるのか？</a:t>
            </a:r>
            <a:endParaRPr kumimoji="1" lang="en-US" altLang="ja-JP" dirty="0"/>
          </a:p>
          <a:p>
            <a:r>
              <a:rPr kumimoji="1" lang="ja-JP" altLang="en-US" dirty="0"/>
              <a:t>いわゆるパテント・トロールはどのように取り扱うのか</a:t>
            </a:r>
            <a:r>
              <a:rPr kumimoji="1" lang="ja-JP" altLang="en-US" dirty="0" smtClean="0"/>
              <a:t>？</a:t>
            </a:r>
            <a:endParaRPr kumimoji="1" lang="en-US" altLang="ja-JP" dirty="0" smtClean="0"/>
          </a:p>
          <a:p>
            <a:r>
              <a:rPr kumimoji="1" lang="ja-JP" altLang="en-US" dirty="0"/>
              <a:t>ソフトウェア開発との関係は十分整理されているのか？研究・開発には、仕掛品の積み上げはない。</a:t>
            </a:r>
            <a:endParaRPr kumimoji="1" lang="en-US" altLang="ja-JP" dirty="0"/>
          </a:p>
          <a:p>
            <a:r>
              <a:rPr kumimoji="1" lang="ja-JP" altLang="en-US" dirty="0"/>
              <a:t>人的資本形成との境界がはっきりしない。取り扱いがあまりに非対称。</a:t>
            </a:r>
            <a:endParaRPr kumimoji="1" lang="en-US" altLang="ja-JP" dirty="0"/>
          </a:p>
          <a:p>
            <a:endParaRPr kumimoji="1" lang="en-GB" altLang="ja-JP" dirty="0"/>
          </a:p>
          <a:p>
            <a:pPr marL="68580" indent="0">
              <a:buNone/>
            </a:pPr>
            <a:endParaRPr kumimoji="1" lang="en-GB" dirty="0"/>
          </a:p>
        </p:txBody>
      </p:sp>
    </p:spTree>
    <p:extLst>
      <p:ext uri="{BB962C8B-B14F-4D97-AF65-F5344CB8AC3E}">
        <p14:creationId xmlns:p14="http://schemas.microsoft.com/office/powerpoint/2010/main" val="1360626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R&amp;D</a:t>
            </a:r>
            <a:r>
              <a:rPr kumimoji="1" lang="ja-JP" altLang="en-US" dirty="0" smtClean="0"/>
              <a:t>支出の仕掛品主義記録</a:t>
            </a:r>
            <a:endParaRPr kumimoji="1" lang="en-GB"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R&amp;D</a:t>
            </a:r>
            <a:r>
              <a:rPr kumimoji="1" lang="ja-JP" altLang="en-US" dirty="0" smtClean="0"/>
              <a:t>支出を費用の期間配分の問題と割り切る方式。</a:t>
            </a:r>
            <a:endParaRPr kumimoji="1" lang="en-US" altLang="ja-JP" dirty="0" smtClean="0"/>
          </a:p>
          <a:p>
            <a:r>
              <a:rPr kumimoji="1" lang="ja-JP" altLang="en-US" dirty="0" smtClean="0"/>
              <a:t>（例）環境規制が厳しくなり、その規制に対応する</a:t>
            </a:r>
            <a:r>
              <a:rPr kumimoji="1" lang="en-US" altLang="ja-JP" dirty="0" smtClean="0"/>
              <a:t>end-of-pipe</a:t>
            </a:r>
            <a:r>
              <a:rPr kumimoji="1" lang="ja-JP" altLang="en-US" dirty="0" smtClean="0"/>
              <a:t>型の装置を開発しなければ、エンジンを市場で販売することができなくなった場合、第</a:t>
            </a:r>
            <a:r>
              <a:rPr kumimoji="1" lang="en-US" altLang="ja-JP" dirty="0" smtClean="0"/>
              <a:t>1</a:t>
            </a:r>
            <a:r>
              <a:rPr kumimoji="1" lang="ja-JP" altLang="en-US" dirty="0" smtClean="0"/>
              <a:t>期で新技術を開発してから、その装置を搭載したエンジンを第</a:t>
            </a:r>
            <a:r>
              <a:rPr kumimoji="1" lang="en-US" altLang="ja-JP" dirty="0" smtClean="0"/>
              <a:t>2</a:t>
            </a:r>
            <a:r>
              <a:rPr kumimoji="1" lang="ja-JP" altLang="en-US" dirty="0" smtClean="0"/>
              <a:t>期で製造する。そのプロセスをひとつづきの生産過程と考えると、新技術の開発費は第</a:t>
            </a:r>
            <a:r>
              <a:rPr kumimoji="1" lang="en-US" altLang="ja-JP" dirty="0" smtClean="0"/>
              <a:t>1</a:t>
            </a:r>
            <a:r>
              <a:rPr kumimoji="1" lang="ja-JP" altLang="en-US" dirty="0" smtClean="0"/>
              <a:t>期では仕掛品として計上することになるだろう。</a:t>
            </a:r>
            <a:r>
              <a:rPr kumimoji="1" lang="en-US" altLang="ja-JP" dirty="0" smtClean="0"/>
              <a:t>R&amp;D</a:t>
            </a:r>
            <a:r>
              <a:rPr kumimoji="1" lang="ja-JP" altLang="en-US" dirty="0" smtClean="0"/>
              <a:t>を研究と開発とにわけて、厳重な条件のもとに後者のみを資産とする</a:t>
            </a:r>
            <a:r>
              <a:rPr kumimoji="1" lang="en-US" altLang="ja-JP" dirty="0" smtClean="0"/>
              <a:t>IFRS</a:t>
            </a:r>
            <a:r>
              <a:rPr kumimoji="1" lang="ja-JP" altLang="en-US" dirty="0"/>
              <a:t>の方針は、「仕掛品主義」と整合的</a:t>
            </a:r>
            <a:r>
              <a:rPr kumimoji="1" lang="ja-JP" altLang="en-US" dirty="0" smtClean="0"/>
              <a:t>！</a:t>
            </a:r>
            <a:endParaRPr kumimoji="1" lang="en-US" altLang="ja-JP" dirty="0" smtClean="0"/>
          </a:p>
          <a:p>
            <a:r>
              <a:rPr kumimoji="1" lang="ja-JP" altLang="en-US" dirty="0"/>
              <a:t>ふつう</a:t>
            </a:r>
            <a:r>
              <a:rPr kumimoji="1" lang="ja-JP" altLang="en-US" dirty="0" smtClean="0"/>
              <a:t>の仕掛品と違うのは、将来数期間にわたって当該技術が使われうる場合、それを固定資産と</a:t>
            </a:r>
            <a:r>
              <a:rPr kumimoji="1" lang="ja-JP" altLang="en-US" dirty="0" smtClean="0"/>
              <a:t>みなし</a:t>
            </a:r>
            <a:r>
              <a:rPr kumimoji="1" lang="ja-JP" altLang="en-US" dirty="0" smtClean="0"/>
              <a:t>、固定資本減耗を計上する必要があることである。</a:t>
            </a:r>
            <a:r>
              <a:rPr kumimoji="1" lang="en-US" altLang="ja-JP" dirty="0" smtClean="0"/>
              <a:t>IFRS</a:t>
            </a:r>
            <a:r>
              <a:rPr kumimoji="1" lang="ja-JP" altLang="en-US" dirty="0" smtClean="0"/>
              <a:t>では減損処理。</a:t>
            </a:r>
            <a:endParaRPr kumimoji="1" lang="en-US" altLang="ja-JP" dirty="0"/>
          </a:p>
          <a:p>
            <a:endParaRPr kumimoji="1" lang="en-GB" dirty="0"/>
          </a:p>
        </p:txBody>
      </p:sp>
    </p:spTree>
    <p:extLst>
      <p:ext uri="{BB962C8B-B14F-4D97-AF65-F5344CB8AC3E}">
        <p14:creationId xmlns:p14="http://schemas.microsoft.com/office/powerpoint/2010/main" val="323382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結局、</a:t>
            </a:r>
            <a:r>
              <a:rPr kumimoji="1" lang="en-US" altLang="ja-JP" dirty="0" smtClean="0"/>
              <a:t>R&amp;D</a:t>
            </a:r>
            <a:r>
              <a:rPr kumimoji="1" lang="ja-JP" altLang="en-US" dirty="0" smtClean="0"/>
              <a:t>支出はインプット指標</a:t>
            </a:r>
            <a:endParaRPr kumimoji="1" lang="en-GB" dirty="0"/>
          </a:p>
        </p:txBody>
      </p:sp>
      <p:sp>
        <p:nvSpPr>
          <p:cNvPr id="3" name="コンテンツ プレースホルダー 2"/>
          <p:cNvSpPr>
            <a:spLocks noGrp="1"/>
          </p:cNvSpPr>
          <p:nvPr>
            <p:ph idx="1"/>
          </p:nvPr>
        </p:nvSpPr>
        <p:spPr/>
        <p:txBody>
          <a:bodyPr/>
          <a:lstStyle/>
          <a:p>
            <a:r>
              <a:rPr kumimoji="1" lang="ja-JP" altLang="en-US" dirty="0" smtClean="0"/>
              <a:t>結局、昔からいわれているように、</a:t>
            </a:r>
            <a:r>
              <a:rPr kumimoji="1" lang="en-US" altLang="ja-JP" dirty="0" smtClean="0"/>
              <a:t>R&amp;D</a:t>
            </a:r>
            <a:r>
              <a:rPr kumimoji="1" lang="ja-JP" altLang="en-US" dirty="0"/>
              <a:t>支出はインプット</a:t>
            </a:r>
            <a:r>
              <a:rPr kumimoji="1" lang="ja-JP" altLang="en-US" dirty="0" smtClean="0"/>
              <a:t>指標にすぎない。</a:t>
            </a:r>
            <a:endParaRPr kumimoji="1" lang="en-US" altLang="ja-JP" dirty="0"/>
          </a:p>
          <a:p>
            <a:r>
              <a:rPr kumimoji="1" lang="ja-JP" altLang="en-US" dirty="0" smtClean="0"/>
              <a:t>特許権の網の目が＜密＞にはりめぐらされればされるほど、</a:t>
            </a:r>
            <a:r>
              <a:rPr kumimoji="1" lang="en-US" altLang="ja-JP" dirty="0" smtClean="0"/>
              <a:t>R&amp;D</a:t>
            </a:r>
            <a:r>
              <a:rPr kumimoji="1" lang="ja-JP" altLang="en-US" dirty="0" smtClean="0"/>
              <a:t>「生産」の「生産性」は低くなるであろう。</a:t>
            </a:r>
            <a:endParaRPr kumimoji="1" lang="en-GB" dirty="0"/>
          </a:p>
        </p:txBody>
      </p:sp>
    </p:spTree>
    <p:extLst>
      <p:ext uri="{BB962C8B-B14F-4D97-AF65-F5344CB8AC3E}">
        <p14:creationId xmlns:p14="http://schemas.microsoft.com/office/powerpoint/2010/main" val="4036932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雇用者（被用者）ストックオプション</a:t>
            </a:r>
            <a:endParaRPr kumimoji="1" lang="en-GB"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a:t>商法・会社法の改正、企業会計基準の変更（費用計上、給与として）がまずあり、その前提のもとで、国民勘定上の記録方法が考えられているように思える。</a:t>
            </a:r>
            <a:endParaRPr kumimoji="1" lang="en-US" altLang="ja-JP" dirty="0"/>
          </a:p>
          <a:p>
            <a:r>
              <a:rPr kumimoji="1" lang="ja-JP" altLang="en-US" dirty="0"/>
              <a:t>事業所ベースでなく、企業ベースの統計が使われるのではないか。ベンチャー・ビジネスをカバーしているのか？</a:t>
            </a:r>
            <a:endParaRPr kumimoji="1" lang="en-US" altLang="ja-JP" dirty="0"/>
          </a:p>
          <a:p>
            <a:r>
              <a:rPr kumimoji="1" lang="ja-JP" altLang="en-US" dirty="0"/>
              <a:t>企業側の直接的な支出はない（企業会計記録上は費用＝給与）。企業に</a:t>
            </a:r>
            <a:r>
              <a:rPr kumimoji="1" lang="ja-JP" altLang="en-US" dirty="0" smtClean="0"/>
              <a:t>とって＜痛く</a:t>
            </a:r>
            <a:r>
              <a:rPr kumimoji="1" lang="ja-JP" altLang="en-US" dirty="0"/>
              <a:t>もかゆくも</a:t>
            </a:r>
            <a:r>
              <a:rPr kumimoji="1" lang="ja-JP" altLang="en-US" dirty="0" smtClean="0"/>
              <a:t>ない＞支出なのに費用計上することは、</a:t>
            </a:r>
            <a:r>
              <a:rPr kumimoji="1" lang="ja-JP" altLang="en-US" dirty="0"/>
              <a:t>営業余剰の記録にダメージがある。投資行動の分析、企業価値の評価にも有害で</a:t>
            </a:r>
            <a:r>
              <a:rPr kumimoji="1" lang="ja-JP" altLang="en-US" dirty="0" smtClean="0"/>
              <a:t>はないか？</a:t>
            </a:r>
            <a:endParaRPr kumimoji="1" lang="en-US" altLang="ja-JP" dirty="0"/>
          </a:p>
          <a:p>
            <a:pPr marL="68580" indent="0">
              <a:buNone/>
            </a:pPr>
            <a:endParaRPr kumimoji="1" lang="en-US" altLang="ja-JP" dirty="0"/>
          </a:p>
          <a:p>
            <a:endParaRPr kumimoji="1" lang="en-GB" dirty="0"/>
          </a:p>
        </p:txBody>
      </p:sp>
    </p:spTree>
    <p:extLst>
      <p:ext uri="{BB962C8B-B14F-4D97-AF65-F5344CB8AC3E}">
        <p14:creationId xmlns:p14="http://schemas.microsoft.com/office/powerpoint/2010/main" val="3779701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誰から誰に支払われているのか？</a:t>
            </a:r>
            <a:endParaRPr kumimoji="1" lang="en-GB"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富</a:t>
            </a:r>
            <a:r>
              <a:rPr kumimoji="1" lang="ja-JP" altLang="en-US" dirty="0"/>
              <a:t>の移転が既存の株主とストックオプションの提供を受けた新規</a:t>
            </a:r>
            <a:r>
              <a:rPr kumimoji="1" lang="ja-JP" altLang="en-US" dirty="0" smtClean="0"/>
              <a:t>株主（雇用者）と</a:t>
            </a:r>
            <a:r>
              <a:rPr kumimoji="1" lang="ja-JP" altLang="en-US" dirty="0"/>
              <a:t>の間で行なわれている</a:t>
            </a:r>
            <a:r>
              <a:rPr kumimoji="1" lang="ja-JP" altLang="en-US" dirty="0" smtClean="0"/>
              <a:t>。記録すべき再分配プロセスはこれ。</a:t>
            </a:r>
            <a:endParaRPr kumimoji="1" lang="en-US" altLang="ja-JP" dirty="0"/>
          </a:p>
          <a:p>
            <a:r>
              <a:rPr kumimoji="1" lang="ja-JP" altLang="en-US" dirty="0"/>
              <a:t>株主（所有者）と企業実体（エンティティー）とを一体化して考える立場</a:t>
            </a:r>
            <a:r>
              <a:rPr kumimoji="1" lang="ja-JP" altLang="en-US" dirty="0" smtClean="0"/>
              <a:t>（企業会計の会計主体論でいう「所有者主義」）</a:t>
            </a:r>
            <a:r>
              <a:rPr kumimoji="1" lang="ja-JP" altLang="en-US" dirty="0"/>
              <a:t>なら、費用とみなすことは不可能ではないが、国民経済計算では、徹底</a:t>
            </a:r>
            <a:r>
              <a:rPr kumimoji="1" lang="ja-JP" altLang="en-US" dirty="0" smtClean="0"/>
              <a:t>したエンティティー主義をとるため、その取り扱いは、不可能。</a:t>
            </a:r>
            <a:endParaRPr kumimoji="1" lang="en-US" altLang="ja-JP" dirty="0" smtClean="0"/>
          </a:p>
          <a:p>
            <a:r>
              <a:rPr kumimoji="1" lang="ja-JP" altLang="en-US" dirty="0"/>
              <a:t>企業</a:t>
            </a:r>
            <a:r>
              <a:rPr kumimoji="1" lang="ja-JP" altLang="en-US" dirty="0" smtClean="0"/>
              <a:t>会計と国民経済計算とでは、会計の考え方の違いがある。企業会計の取り扱いを国民経済計算側に安易に取り入れるべきではない。</a:t>
            </a:r>
            <a:endParaRPr kumimoji="1" lang="en-US" altLang="ja-JP" dirty="0"/>
          </a:p>
          <a:p>
            <a:endParaRPr kumimoji="1" lang="en-US" altLang="ja-JP" dirty="0"/>
          </a:p>
          <a:p>
            <a:endParaRPr kumimoji="1" lang="en-GB" dirty="0"/>
          </a:p>
        </p:txBody>
      </p:sp>
    </p:spTree>
    <p:extLst>
      <p:ext uri="{BB962C8B-B14F-4D97-AF65-F5344CB8AC3E}">
        <p14:creationId xmlns:p14="http://schemas.microsoft.com/office/powerpoint/2010/main" val="389795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加工用財貨・仲介貿易</a:t>
            </a:r>
            <a:endParaRPr kumimoji="1" lang="en-GB" dirty="0"/>
          </a:p>
        </p:txBody>
      </p:sp>
      <p:sp>
        <p:nvSpPr>
          <p:cNvPr id="3" name="コンテンツ プレースホルダー 2"/>
          <p:cNvSpPr>
            <a:spLocks noGrp="1"/>
          </p:cNvSpPr>
          <p:nvPr>
            <p:ph idx="1"/>
          </p:nvPr>
        </p:nvSpPr>
        <p:spPr>
          <a:xfrm>
            <a:off x="1167203" y="2420888"/>
            <a:ext cx="6777317" cy="3508977"/>
          </a:xfrm>
        </p:spPr>
        <p:txBody>
          <a:bodyPr>
            <a:normAutofit fontScale="92500" lnSpcReduction="20000"/>
          </a:bodyPr>
          <a:lstStyle/>
          <a:p>
            <a:r>
              <a:rPr kumimoji="1" lang="ja-JP" altLang="en-US" dirty="0" smtClean="0"/>
              <a:t>国際収支統計につきあうとろくなことがないという新たな例。</a:t>
            </a:r>
            <a:endParaRPr kumimoji="1" lang="en-US" altLang="ja-JP" dirty="0" smtClean="0"/>
          </a:p>
          <a:p>
            <a:r>
              <a:rPr kumimoji="1" lang="ja-JP" altLang="en-US" dirty="0" smtClean="0"/>
              <a:t>経済的</a:t>
            </a:r>
            <a:r>
              <a:rPr kumimoji="1" lang="ja-JP" altLang="en-US" dirty="0"/>
              <a:t>所有権移転ベース　経済の営み（「経済の現実」）を統計に適切にあらわすためには、法的所有権を経済的所有権におきかえればよいとする謬見。たとえば、仲介貿易は、商業ではないのか？商業でも、所有権の移動があるが、マージンで産出を記録する。</a:t>
            </a:r>
            <a:endParaRPr kumimoji="1" lang="en-US" altLang="ja-JP" dirty="0"/>
          </a:p>
          <a:p>
            <a:r>
              <a:rPr kumimoji="1" lang="ja-JP" altLang="en-US" dirty="0"/>
              <a:t>加工用財貨については、</a:t>
            </a:r>
            <a:r>
              <a:rPr kumimoji="1" lang="en-US" altLang="ja-JP" dirty="0"/>
              <a:t>SNA</a:t>
            </a:r>
            <a:r>
              <a:rPr kumimoji="1" lang="ja-JP" altLang="en-US" dirty="0"/>
              <a:t>規定は、</a:t>
            </a:r>
            <a:r>
              <a:rPr kumimoji="1" lang="en-US" altLang="ja-JP" dirty="0"/>
              <a:t>IO</a:t>
            </a:r>
            <a:r>
              <a:rPr kumimoji="1" lang="ja-JP" altLang="en-US" dirty="0"/>
              <a:t>の分析ツールとしての役立ちをそこなったのではないか</a:t>
            </a:r>
            <a:r>
              <a:rPr kumimoji="1" lang="ja-JP" altLang="en-US" dirty="0" smtClean="0"/>
              <a:t>？</a:t>
            </a:r>
            <a:r>
              <a:rPr kumimoji="1" lang="en-US" altLang="ja-JP" dirty="0" smtClean="0"/>
              <a:t>SNA</a:t>
            </a:r>
            <a:r>
              <a:rPr kumimoji="1" lang="ja-JP" altLang="en-US" dirty="0"/>
              <a:t>産業</a:t>
            </a:r>
            <a:r>
              <a:rPr kumimoji="1" lang="ja-JP" altLang="en-US" dirty="0" smtClean="0"/>
              <a:t>連関表はどうなるのか？</a:t>
            </a:r>
            <a:endParaRPr kumimoji="1" lang="en-US" altLang="ja-JP" dirty="0"/>
          </a:p>
          <a:p>
            <a:endParaRPr kumimoji="1" lang="en-GB" dirty="0"/>
          </a:p>
        </p:txBody>
      </p:sp>
    </p:spTree>
    <p:extLst>
      <p:ext uri="{BB962C8B-B14F-4D97-AF65-F5344CB8AC3E}">
        <p14:creationId xmlns:p14="http://schemas.microsoft.com/office/powerpoint/2010/main" val="2559919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FISIM</a:t>
            </a:r>
            <a:endParaRPr kumimoji="1" lang="en-GB"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a:t>FISIM</a:t>
            </a:r>
            <a:r>
              <a:rPr kumimoji="1" lang="ja-JP" altLang="en-US" dirty="0"/>
              <a:t>は、デッドロックに乗り上げたのではないか？内閣府は、その問題点をユーザーに周知すべきでは？</a:t>
            </a:r>
            <a:endParaRPr kumimoji="1" lang="en-US" altLang="ja-JP" dirty="0"/>
          </a:p>
          <a:p>
            <a:r>
              <a:rPr kumimoji="1" lang="ja-JP" altLang="en-US" dirty="0"/>
              <a:t>銀行の自己資本比率は他産業より低く、暗黙の（標準化されていない）政府保証（大きすぎてつぶせない）があるから、高いリスクを意図的に取っている可能性がある。そのため、</a:t>
            </a:r>
            <a:r>
              <a:rPr kumimoji="1" lang="en-US" altLang="ja-JP" dirty="0"/>
              <a:t>2008SNA</a:t>
            </a:r>
            <a:r>
              <a:rPr kumimoji="1" lang="ja-JP" altLang="en-US" dirty="0"/>
              <a:t>成立後有力となったリスク・プレミアム控除方式は、極端な場合、負の産出を導く可能性がある。</a:t>
            </a:r>
            <a:endParaRPr kumimoji="1" lang="en-US" altLang="ja-JP" dirty="0"/>
          </a:p>
          <a:p>
            <a:r>
              <a:rPr kumimoji="1" lang="ja-JP" altLang="en-US" dirty="0"/>
              <a:t>参照利子率は操作されたもの。</a:t>
            </a:r>
            <a:endParaRPr kumimoji="1" lang="en-US" dirty="0"/>
          </a:p>
          <a:p>
            <a:r>
              <a:rPr kumimoji="1" lang="ja-JP" altLang="en-US" dirty="0"/>
              <a:t>金融機関の活動規模は、</a:t>
            </a:r>
            <a:r>
              <a:rPr kumimoji="1" lang="en-US" altLang="ja-JP" dirty="0"/>
              <a:t>FISIM</a:t>
            </a:r>
            <a:r>
              <a:rPr kumimoji="1" lang="ja-JP" altLang="en-US" dirty="0"/>
              <a:t>より</a:t>
            </a:r>
            <a:r>
              <a:rPr kumimoji="1" lang="ja-JP" altLang="en-US" dirty="0" smtClean="0"/>
              <a:t>、中央銀行がそうであるように、費用</a:t>
            </a:r>
            <a:r>
              <a:rPr kumimoji="1" lang="ja-JP" altLang="en-US" dirty="0"/>
              <a:t>によって、よりよく測定されるのでは。</a:t>
            </a:r>
            <a:endParaRPr kumimoji="1" lang="en-GB" dirty="0"/>
          </a:p>
        </p:txBody>
      </p:sp>
    </p:spTree>
    <p:extLst>
      <p:ext uri="{BB962C8B-B14F-4D97-AF65-F5344CB8AC3E}">
        <p14:creationId xmlns:p14="http://schemas.microsoft.com/office/powerpoint/2010/main" val="130596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「国民経済計算」の</a:t>
            </a:r>
            <a:r>
              <a:rPr kumimoji="1" lang="en-US" altLang="ja-JP" dirty="0"/>
              <a:t>2008SNA</a:t>
            </a:r>
            <a:r>
              <a:rPr kumimoji="1" lang="ja-JP" altLang="en-US" dirty="0"/>
              <a:t>移行（</a:t>
            </a:r>
            <a:r>
              <a:rPr kumimoji="1" lang="en-US" altLang="ja-JP" dirty="0">
                <a:latin typeface="ＭＳ Ｐゴシック"/>
                <a:ea typeface="ＭＳ Ｐゴシック"/>
              </a:rPr>
              <a:t>'</a:t>
            </a:r>
            <a:r>
              <a:rPr kumimoji="1" lang="en-US" altLang="ja-JP" dirty="0"/>
              <a:t>16.12.08</a:t>
            </a:r>
            <a:r>
              <a:rPr kumimoji="1" lang="ja-JP" altLang="en-US" dirty="0"/>
              <a:t>）における変更点</a:t>
            </a:r>
            <a:endParaRPr kumimoji="1" lang="en-GB"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a:t>研究・開発</a:t>
            </a:r>
            <a:endParaRPr kumimoji="1" lang="en-US" altLang="ja-JP" dirty="0"/>
          </a:p>
          <a:p>
            <a:r>
              <a:rPr kumimoji="1" lang="ja-JP" altLang="en-US" dirty="0"/>
              <a:t>ロイヤルティー</a:t>
            </a:r>
            <a:endParaRPr kumimoji="1" lang="en-US" altLang="ja-JP" dirty="0"/>
          </a:p>
          <a:p>
            <a:r>
              <a:rPr kumimoji="1" lang="ja-JP" altLang="en-US" dirty="0"/>
              <a:t>防衛装備品</a:t>
            </a:r>
            <a:endParaRPr kumimoji="1" lang="en-US" altLang="ja-JP" dirty="0"/>
          </a:p>
          <a:p>
            <a:r>
              <a:rPr kumimoji="1" lang="ja-JP" altLang="en-US" dirty="0"/>
              <a:t>所有権移転費用</a:t>
            </a:r>
            <a:endParaRPr kumimoji="1" lang="en-US" altLang="ja-JP" dirty="0"/>
          </a:p>
          <a:p>
            <a:r>
              <a:rPr kumimoji="1" lang="ja-JP" altLang="en-US" dirty="0"/>
              <a:t>中央銀行産出</a:t>
            </a:r>
            <a:endParaRPr kumimoji="1" lang="en-US" altLang="ja-JP" dirty="0"/>
          </a:p>
          <a:p>
            <a:r>
              <a:rPr kumimoji="1" lang="ja-JP" altLang="en-US" dirty="0"/>
              <a:t>雇用者ストックオプション</a:t>
            </a:r>
            <a:endParaRPr kumimoji="1" lang="en-US" altLang="ja-JP" dirty="0"/>
          </a:p>
          <a:p>
            <a:r>
              <a:rPr kumimoji="1" lang="ja-JP" altLang="en-US" dirty="0"/>
              <a:t>企業年金</a:t>
            </a:r>
            <a:endParaRPr kumimoji="1" lang="en-US" altLang="ja-JP" dirty="0"/>
          </a:p>
          <a:p>
            <a:r>
              <a:rPr kumimoji="1" lang="ja-JP" altLang="en-US" dirty="0"/>
              <a:t>定型保証</a:t>
            </a:r>
            <a:endParaRPr kumimoji="1" lang="en-US" altLang="ja-JP" dirty="0"/>
          </a:p>
          <a:p>
            <a:r>
              <a:rPr kumimoji="1" lang="ja-JP" altLang="en-US" dirty="0"/>
              <a:t>一般政府・公的企業</a:t>
            </a:r>
            <a:r>
              <a:rPr kumimoji="1" lang="ja-JP" altLang="en-US" dirty="0" smtClean="0"/>
              <a:t>の例外的な支払</a:t>
            </a:r>
            <a:endParaRPr kumimoji="1" lang="en-US" altLang="ja-JP" dirty="0"/>
          </a:p>
          <a:p>
            <a:r>
              <a:rPr kumimoji="1" lang="ja-JP" altLang="en-US" dirty="0"/>
              <a:t>加工用財貨・仲介貿易</a:t>
            </a:r>
            <a:endParaRPr kumimoji="1" lang="en-US" altLang="ja-JP" dirty="0"/>
          </a:p>
          <a:p>
            <a:r>
              <a:rPr kumimoji="1" lang="ja-JP" altLang="en-US" dirty="0"/>
              <a:t>その他</a:t>
            </a:r>
            <a:endParaRPr kumimoji="1" lang="en-GB" dirty="0"/>
          </a:p>
        </p:txBody>
      </p:sp>
    </p:spTree>
    <p:extLst>
      <p:ext uri="{BB962C8B-B14F-4D97-AF65-F5344CB8AC3E}">
        <p14:creationId xmlns:p14="http://schemas.microsoft.com/office/powerpoint/2010/main" val="13038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3765969" cy="349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038" y="783557"/>
            <a:ext cx="3892402" cy="34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403648" y="4797152"/>
            <a:ext cx="5400600" cy="369332"/>
          </a:xfrm>
          <a:prstGeom prst="rect">
            <a:avLst/>
          </a:prstGeom>
          <a:noFill/>
        </p:spPr>
        <p:txBody>
          <a:bodyPr wrap="square" rtlCol="0">
            <a:spAutoFit/>
          </a:bodyPr>
          <a:lstStyle/>
          <a:p>
            <a:r>
              <a:rPr kumimoji="1" lang="ja-JP" altLang="en-US" dirty="0"/>
              <a:t>出所：</a:t>
            </a:r>
            <a:r>
              <a:rPr kumimoji="1" lang="en-US" altLang="ja-JP" dirty="0"/>
              <a:t>Sakuma[2011]</a:t>
            </a:r>
            <a:endParaRPr kumimoji="1" lang="en-GB" dirty="0"/>
          </a:p>
        </p:txBody>
      </p:sp>
    </p:spTree>
    <p:extLst>
      <p:ext uri="{BB962C8B-B14F-4D97-AF65-F5344CB8AC3E}">
        <p14:creationId xmlns:p14="http://schemas.microsoft.com/office/powerpoint/2010/main" val="348981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a:t>
            </a:r>
            <a:endParaRPr kumimoji="1" lang="en-GB"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「産業」「政府サービス生産者」等、</a:t>
            </a:r>
            <a:r>
              <a:rPr kumimoji="1" lang="en-US" altLang="ja-JP" dirty="0" smtClean="0"/>
              <a:t>1968SNA</a:t>
            </a:r>
            <a:r>
              <a:rPr kumimoji="1" lang="ja-JP" altLang="en-US" dirty="0" smtClean="0"/>
              <a:t>の活動分類の最上位カテゴリーが消滅する。現行通りでよかったのでは。「市場」「非市場」の区分はあいまい。</a:t>
            </a:r>
            <a:r>
              <a:rPr kumimoji="1" lang="en-US" altLang="ja-JP" dirty="0" smtClean="0"/>
              <a:t>ESA</a:t>
            </a:r>
            <a:r>
              <a:rPr kumimoji="1" lang="ja-JP" altLang="en-US" dirty="0" smtClean="0"/>
              <a:t>の「</a:t>
            </a:r>
            <a:r>
              <a:rPr kumimoji="1" lang="en-US" altLang="ja-JP" dirty="0" smtClean="0"/>
              <a:t>50</a:t>
            </a:r>
            <a:r>
              <a:rPr kumimoji="1" lang="ja-JP" altLang="en-US" dirty="0" smtClean="0"/>
              <a:t>％基準」も根拠不明</a:t>
            </a:r>
            <a:r>
              <a:rPr kumimoji="1" lang="ja-JP" altLang="en-US" dirty="0" smtClean="0"/>
              <a:t>。</a:t>
            </a:r>
            <a:endParaRPr kumimoji="1" lang="en-US" altLang="ja-JP" dirty="0" smtClean="0"/>
          </a:p>
          <a:p>
            <a:r>
              <a:rPr kumimoji="1" lang="ja-JP" altLang="en-US" dirty="0"/>
              <a:t>役員</a:t>
            </a:r>
            <a:r>
              <a:rPr kumimoji="1" lang="ja-JP" altLang="en-US" dirty="0" smtClean="0"/>
              <a:t>給与だけでなく、役員賞与も雇用者報酬に。従来のわが国の慣行（前者のみ、雇用者報酬、後者は配当）は</a:t>
            </a:r>
            <a:r>
              <a:rPr kumimoji="1" lang="en-US" altLang="ja-JP" dirty="0" smtClean="0"/>
              <a:t>SNA</a:t>
            </a:r>
            <a:r>
              <a:rPr kumimoji="1" lang="ja-JP" altLang="en-US" dirty="0" smtClean="0"/>
              <a:t>上、根拠がなかった。</a:t>
            </a:r>
            <a:endParaRPr kumimoji="1" lang="en-US" altLang="ja-JP" dirty="0" smtClean="0"/>
          </a:p>
          <a:p>
            <a:r>
              <a:rPr kumimoji="1" lang="ja-JP" altLang="en-US" dirty="0" smtClean="0"/>
              <a:t>雇用者報酬デフレーターの</a:t>
            </a:r>
            <a:r>
              <a:rPr kumimoji="1" lang="ja-JP" altLang="en-US" dirty="0" smtClean="0"/>
              <a:t>不在は、わが国の国民勘定統計の最大の難点のひとつ。</a:t>
            </a:r>
            <a:endParaRPr kumimoji="1" lang="en-US" altLang="ja-JP" dirty="0" smtClean="0"/>
          </a:p>
          <a:p>
            <a:pPr marL="68580" indent="0">
              <a:buNone/>
            </a:pPr>
            <a:endParaRPr kumimoji="1" lang="en-US" altLang="ja-JP" dirty="0" smtClean="0"/>
          </a:p>
          <a:p>
            <a:endParaRPr kumimoji="1" lang="en-GB" dirty="0"/>
          </a:p>
        </p:txBody>
      </p:sp>
    </p:spTree>
    <p:extLst>
      <p:ext uri="{BB962C8B-B14F-4D97-AF65-F5344CB8AC3E}">
        <p14:creationId xmlns:p14="http://schemas.microsoft.com/office/powerpoint/2010/main" val="3547256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国民経済</a:t>
            </a:r>
            <a:r>
              <a:rPr kumimoji="1" lang="ja-JP" altLang="en-US" dirty="0" smtClean="0"/>
              <a:t>計算をめぐる最近の情勢</a:t>
            </a:r>
            <a:endParaRPr kumimoji="1" lang="en-GB" dirty="0"/>
          </a:p>
        </p:txBody>
      </p:sp>
      <p:sp>
        <p:nvSpPr>
          <p:cNvPr id="3" name="コンテンツ プレースホルダー 2"/>
          <p:cNvSpPr>
            <a:spLocks noGrp="1"/>
          </p:cNvSpPr>
          <p:nvPr>
            <p:ph idx="1"/>
          </p:nvPr>
        </p:nvSpPr>
        <p:spPr/>
        <p:txBody>
          <a:bodyPr/>
          <a:lstStyle/>
          <a:p>
            <a:r>
              <a:rPr kumimoji="1" lang="ja-JP" altLang="en-US" dirty="0" smtClean="0"/>
              <a:t>英国では、労働党が</a:t>
            </a:r>
            <a:r>
              <a:rPr kumimoji="1" lang="en-US" altLang="ja-JP" dirty="0" smtClean="0"/>
              <a:t>1997</a:t>
            </a:r>
            <a:r>
              <a:rPr kumimoji="1" lang="ja-JP" altLang="en-US" dirty="0" smtClean="0"/>
              <a:t>年に政権を奪還したとき、ブラウン蔵相は２つの改革を行なった。それは、</a:t>
            </a:r>
            <a:endParaRPr kumimoji="1" lang="en-US" altLang="ja-JP" dirty="0" smtClean="0"/>
          </a:p>
          <a:p>
            <a:r>
              <a:rPr kumimoji="1" lang="ja-JP" altLang="en-US" dirty="0"/>
              <a:t>中央</a:t>
            </a:r>
            <a:r>
              <a:rPr kumimoji="1" lang="ja-JP" altLang="en-US" dirty="0" smtClean="0"/>
              <a:t>銀行の独立性・統計の独立性（</a:t>
            </a:r>
            <a:r>
              <a:rPr kumimoji="1" lang="en-US" altLang="ja-JP" dirty="0" smtClean="0"/>
              <a:t>National Statistics</a:t>
            </a:r>
            <a:r>
              <a:rPr kumimoji="1" lang="ja-JP" altLang="en-US" dirty="0" smtClean="0"/>
              <a:t>）。</a:t>
            </a:r>
            <a:endParaRPr kumimoji="1" lang="en-US" altLang="ja-JP" dirty="0" smtClean="0"/>
          </a:p>
          <a:p>
            <a:r>
              <a:rPr kumimoji="1" lang="ja-JP" altLang="en-US" dirty="0" smtClean="0"/>
              <a:t>日本における統計の独立性はどうなるのか？統計委員会がこの目的のためにうまく機能していないようにみえる。</a:t>
            </a:r>
            <a:endParaRPr kumimoji="1" lang="en-US" altLang="ja-JP" dirty="0" smtClean="0"/>
          </a:p>
          <a:p>
            <a:endParaRPr kumimoji="1" lang="en-GB" dirty="0"/>
          </a:p>
        </p:txBody>
      </p:sp>
    </p:spTree>
    <p:extLst>
      <p:ext uri="{BB962C8B-B14F-4D97-AF65-F5344CB8AC3E}">
        <p14:creationId xmlns:p14="http://schemas.microsoft.com/office/powerpoint/2010/main" val="2438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「統計精度 </a:t>
            </a:r>
            <a:r>
              <a:rPr kumimoji="1" lang="en-US" altLang="ja-JP" dirty="0"/>
              <a:t>IT</a:t>
            </a:r>
            <a:r>
              <a:rPr kumimoji="1" lang="ja-JP" altLang="en-US" dirty="0"/>
              <a:t>で向上　政府</a:t>
            </a:r>
            <a:r>
              <a:rPr kumimoji="1" lang="en-US" altLang="ja-JP" dirty="0"/>
              <a:t>20</a:t>
            </a:r>
            <a:r>
              <a:rPr kumimoji="1" lang="ja-JP" altLang="en-US" dirty="0"/>
              <a:t>年度までに」</a:t>
            </a:r>
          </a:p>
        </p:txBody>
      </p:sp>
      <p:sp>
        <p:nvSpPr>
          <p:cNvPr id="3" name="コンテンツ プレースホルダー 2"/>
          <p:cNvSpPr>
            <a:spLocks noGrp="1"/>
          </p:cNvSpPr>
          <p:nvPr>
            <p:ph idx="1"/>
          </p:nvPr>
        </p:nvSpPr>
        <p:spPr/>
        <p:txBody>
          <a:bodyPr>
            <a:normAutofit fontScale="70000" lnSpcReduction="20000"/>
          </a:bodyPr>
          <a:lstStyle/>
          <a:p>
            <a:r>
              <a:rPr kumimoji="1" lang="en-US" altLang="ja-JP" dirty="0"/>
              <a:t>『</a:t>
            </a:r>
            <a:r>
              <a:rPr kumimoji="1" lang="ja-JP" altLang="en-US" dirty="0"/>
              <a:t>日本経済新聞</a:t>
            </a:r>
            <a:r>
              <a:rPr kumimoji="1" lang="en-US" altLang="ja-JP" dirty="0"/>
              <a:t>』2016</a:t>
            </a:r>
            <a:r>
              <a:rPr kumimoji="1" lang="ja-JP" altLang="en-US" dirty="0"/>
              <a:t>年</a:t>
            </a:r>
            <a:r>
              <a:rPr kumimoji="1" lang="en-US" altLang="ja-JP" dirty="0"/>
              <a:t>12</a:t>
            </a:r>
            <a:r>
              <a:rPr kumimoji="1" lang="ja-JP" altLang="en-US" dirty="0"/>
              <a:t>月</a:t>
            </a:r>
            <a:r>
              <a:rPr kumimoji="1" lang="en-US" altLang="ja-JP" dirty="0"/>
              <a:t>3</a:t>
            </a:r>
            <a:r>
              <a:rPr kumimoji="1" lang="ja-JP" altLang="en-US" dirty="0"/>
              <a:t>日</a:t>
            </a:r>
            <a:endParaRPr kumimoji="1" lang="en-US" altLang="ja-JP" dirty="0"/>
          </a:p>
          <a:p>
            <a:r>
              <a:rPr lang="ja-JP" altLang="en-US" dirty="0"/>
              <a:t>ＧＤＰの設備投資の推計に使われる法人企業統計では約２万３千社から設備投資や収益を聞き取る。企業は四半期ごとに紙やインターネットで回答するが、負担の重さを嫌う企業が少なくない。特に中小企業では回答率が６割程度にとどまり、調査対象の変動によって結果が変わることもある。</a:t>
            </a:r>
          </a:p>
          <a:p>
            <a:r>
              <a:rPr lang="ja-JP" altLang="en-US" dirty="0"/>
              <a:t>　そこで、企業が決算の作成などで使う会計ソフトとの連動を検討し、回答や集計作業の負担を減らす。企業がソフトで入力した内容をネット経由で提出できるようになれば、調査の回収率が上がり、正確性も高まるとみている。</a:t>
            </a:r>
          </a:p>
          <a:p>
            <a:r>
              <a:rPr lang="ja-JP" altLang="en-US" dirty="0"/>
              <a:t>　ＧＤＰの個人消費のもとになる家計調査については、家計簿を付ける手間がかかることから調査対象が高齢者世帯などに偏っているといった指摘がある。総務省は</a:t>
            </a:r>
            <a:r>
              <a:rPr lang="en-US" altLang="ja-JP" dirty="0"/>
              <a:t>18</a:t>
            </a:r>
            <a:r>
              <a:rPr lang="ja-JP" altLang="en-US" dirty="0"/>
              <a:t>年にも若年層に普及しているスマートフォン（スマホ）の家計簿アプリで収支を入力できる方式を導入する方針だ。</a:t>
            </a:r>
          </a:p>
          <a:p>
            <a:endParaRPr kumimoji="1" lang="ja-JP" altLang="en-US" dirty="0"/>
          </a:p>
        </p:txBody>
      </p:sp>
    </p:spTree>
    <p:extLst>
      <p:ext uri="{BB962C8B-B14F-4D97-AF65-F5344CB8AC3E}">
        <p14:creationId xmlns:p14="http://schemas.microsoft.com/office/powerpoint/2010/main" val="1347203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「統計精度 </a:t>
            </a:r>
            <a:r>
              <a:rPr kumimoji="1" lang="en-US" altLang="ja-JP" dirty="0"/>
              <a:t>IT</a:t>
            </a:r>
            <a:r>
              <a:rPr kumimoji="1" lang="ja-JP" altLang="en-US" dirty="0"/>
              <a:t>で向上　政府</a:t>
            </a:r>
            <a:r>
              <a:rPr kumimoji="1" lang="en-US" altLang="ja-JP" dirty="0"/>
              <a:t>20</a:t>
            </a:r>
            <a:r>
              <a:rPr kumimoji="1" lang="ja-JP" altLang="en-US" dirty="0"/>
              <a:t>年度までに」</a:t>
            </a:r>
          </a:p>
        </p:txBody>
      </p:sp>
      <p:sp>
        <p:nvSpPr>
          <p:cNvPr id="3" name="コンテンツ プレースホルダー 2"/>
          <p:cNvSpPr>
            <a:spLocks noGrp="1"/>
          </p:cNvSpPr>
          <p:nvPr>
            <p:ph idx="1"/>
          </p:nvPr>
        </p:nvSpPr>
        <p:spPr/>
        <p:txBody>
          <a:bodyPr>
            <a:normAutofit fontScale="62500" lnSpcReduction="20000"/>
          </a:bodyPr>
          <a:lstStyle/>
          <a:p>
            <a:r>
              <a:rPr lang="ja-JP" altLang="en-US" dirty="0"/>
              <a:t>デフレ脱却が経済政策で重みを増すなか、その指標となるＣＰＩの改善にも乗り出す。現在はモノの価格は店頭で売られている商品の値段を集計する作業を中心に把握している。消費行動が大きく変わっていることを踏まえ、店頭より安いことも多いネット通販での商品価格も数年後に反映させる方針だ。</a:t>
            </a:r>
          </a:p>
          <a:p>
            <a:r>
              <a:rPr lang="ja-JP" altLang="en-US" dirty="0"/>
              <a:t>　小売りの現場などで存在感を増す訪日外国人（インバウンド）消費の規模も詳細に把握する。観光庁の訪日外国人消費動向調査で、調査規模を広げる。</a:t>
            </a:r>
          </a:p>
          <a:p>
            <a:r>
              <a:rPr lang="ja-JP" altLang="en-US" dirty="0"/>
              <a:t>　政府が経済統計の大規模な見直しに動くのは、経済の実力を示す潜在成長率がゼロ％台に低迷し、調査結果のわずかな違いが経済政策に影響を与えかねないためだ。</a:t>
            </a:r>
          </a:p>
          <a:p>
            <a:r>
              <a:rPr lang="ja-JP" altLang="en-US" dirty="0"/>
              <a:t>　ネットを媒介に個人が空いた車や部屋などを提供するシェアリングエコノミーの台頭など、経済の変化に統計の手段が追いつかないという課題は残る。内閣府は骨子案でシェアエコノミーの把握方法を研究することを明記する方針だが、具体的な手段は不透明だ。こうした新サービスの統計への取り込みは世界共通の課題になっている。</a:t>
            </a:r>
          </a:p>
          <a:p>
            <a:endParaRPr kumimoji="1" lang="ja-JP" altLang="en-US" dirty="0"/>
          </a:p>
        </p:txBody>
      </p:sp>
    </p:spTree>
    <p:extLst>
      <p:ext uri="{BB962C8B-B14F-4D97-AF65-F5344CB8AC3E}">
        <p14:creationId xmlns:p14="http://schemas.microsoft.com/office/powerpoint/2010/main" val="3554797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SNA</a:t>
            </a:r>
            <a:r>
              <a:rPr kumimoji="1" lang="ja-JP" altLang="en-US" dirty="0" smtClean="0"/>
              <a:t>は＜ソフト＞なルールと考えるべきである。</a:t>
            </a:r>
            <a:endParaRPr kumimoji="1" lang="en-GB" dirty="0"/>
          </a:p>
        </p:txBody>
      </p:sp>
      <p:sp>
        <p:nvSpPr>
          <p:cNvPr id="3" name="コンテンツ プレースホルダー 2"/>
          <p:cNvSpPr>
            <a:spLocks noGrp="1"/>
          </p:cNvSpPr>
          <p:nvPr>
            <p:ph idx="1"/>
          </p:nvPr>
        </p:nvSpPr>
        <p:spPr/>
        <p:txBody>
          <a:bodyPr>
            <a:normAutofit/>
          </a:bodyPr>
          <a:lstStyle/>
          <a:p>
            <a:r>
              <a:rPr kumimoji="1" lang="en-US" altLang="ja-JP" dirty="0" smtClean="0"/>
              <a:t>SNA</a:t>
            </a:r>
            <a:r>
              <a:rPr kumimoji="1" lang="ja-JP" altLang="en-US" dirty="0" smtClean="0"/>
              <a:t>は「勧告」であり、従うべき厳密なルールではない。実際、日本では実施されていない項目は数多い。暖簾、貴重品、等々。</a:t>
            </a:r>
            <a:endParaRPr kumimoji="1" lang="en-US" altLang="ja-JP" dirty="0" smtClean="0"/>
          </a:p>
          <a:p>
            <a:r>
              <a:rPr kumimoji="1" lang="ja-JP" altLang="en-US" dirty="0" smtClean="0"/>
              <a:t>デフォルトは</a:t>
            </a:r>
            <a:r>
              <a:rPr kumimoji="1" lang="en-US" altLang="ja-JP" dirty="0" smtClean="0"/>
              <a:t>SNA</a:t>
            </a:r>
            <a:r>
              <a:rPr kumimoji="1" lang="ja-JP" altLang="en-US" dirty="0" smtClean="0"/>
              <a:t>に従うことであろうが、わが国の経済の分析に適していない、わが国の関連分野の研究者サークルが否定的である、等々、理由があれば、従わなくてよいルールと理解すべきである。</a:t>
            </a:r>
            <a:endParaRPr kumimoji="1" lang="en-US" altLang="ja-JP" dirty="0" smtClean="0"/>
          </a:p>
        </p:txBody>
      </p:sp>
    </p:spTree>
    <p:extLst>
      <p:ext uri="{BB962C8B-B14F-4D97-AF65-F5344CB8AC3E}">
        <p14:creationId xmlns:p14="http://schemas.microsoft.com/office/powerpoint/2010/main" val="1587339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endParaRPr kumimoji="1" lang="en-GB"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a:t>作間逸雄</a:t>
            </a:r>
            <a:r>
              <a:rPr kumimoji="1" lang="en-US" altLang="ja-JP" dirty="0"/>
              <a:t>[2013]</a:t>
            </a:r>
            <a:r>
              <a:rPr kumimoji="1" lang="ja-JP" altLang="en-US" dirty="0"/>
              <a:t>「</a:t>
            </a:r>
            <a:r>
              <a:rPr kumimoji="1" lang="en-US" altLang="ja-JP" dirty="0"/>
              <a:t>2008SNA</a:t>
            </a:r>
            <a:r>
              <a:rPr kumimoji="1" lang="ja-JP" altLang="en-US" dirty="0"/>
              <a:t>とその問題」</a:t>
            </a:r>
            <a:r>
              <a:rPr kumimoji="1" lang="en-US" altLang="ja-JP" dirty="0"/>
              <a:t>『</a:t>
            </a:r>
            <a:r>
              <a:rPr kumimoji="1" lang="ja-JP" altLang="en-US" dirty="0"/>
              <a:t>統計学</a:t>
            </a:r>
            <a:r>
              <a:rPr kumimoji="1" lang="en-US" altLang="ja-JP" dirty="0"/>
              <a:t>』</a:t>
            </a:r>
            <a:r>
              <a:rPr kumimoji="1" lang="ja-JP" altLang="en-US" dirty="0"/>
              <a:t>第</a:t>
            </a:r>
            <a:r>
              <a:rPr kumimoji="1" lang="en-US" altLang="ja-JP" dirty="0"/>
              <a:t>105</a:t>
            </a:r>
            <a:r>
              <a:rPr kumimoji="1" lang="ja-JP" altLang="en-US" dirty="0"/>
              <a:t>号。</a:t>
            </a:r>
            <a:endParaRPr kumimoji="1" lang="en-US" altLang="ja-JP" dirty="0"/>
          </a:p>
          <a:p>
            <a:r>
              <a:rPr kumimoji="1" lang="ja-JP" altLang="en-US" dirty="0"/>
              <a:t>作間逸雄</a:t>
            </a:r>
            <a:r>
              <a:rPr kumimoji="1" lang="en-US" altLang="ja-JP" dirty="0"/>
              <a:t>[2014]</a:t>
            </a:r>
            <a:r>
              <a:rPr kumimoji="1" lang="ja-JP" altLang="en-US" dirty="0"/>
              <a:t>「研究開発は資本形成か？」日本経済学会</a:t>
            </a:r>
            <a:r>
              <a:rPr kumimoji="1" lang="en-US" altLang="ja-JP" dirty="0"/>
              <a:t>2014</a:t>
            </a:r>
            <a:r>
              <a:rPr kumimoji="1" lang="ja-JP" altLang="en-US" dirty="0"/>
              <a:t>年度春季大会、同志社</a:t>
            </a:r>
            <a:r>
              <a:rPr kumimoji="1" lang="ja-JP" altLang="en-US" dirty="0" smtClean="0"/>
              <a:t>大学、</a:t>
            </a:r>
            <a:r>
              <a:rPr kumimoji="1" lang="en-US" altLang="ja-JP" dirty="0" smtClean="0"/>
              <a:t>2014</a:t>
            </a:r>
            <a:r>
              <a:rPr kumimoji="1" lang="ja-JP" altLang="en-US" dirty="0"/>
              <a:t>年</a:t>
            </a:r>
            <a:r>
              <a:rPr kumimoji="1" lang="en-US" altLang="ja-JP" dirty="0"/>
              <a:t>6</a:t>
            </a:r>
            <a:r>
              <a:rPr kumimoji="1" lang="ja-JP" altLang="en-US" dirty="0"/>
              <a:t>月</a:t>
            </a:r>
            <a:r>
              <a:rPr kumimoji="1" lang="en-US" altLang="ja-JP" dirty="0"/>
              <a:t>14</a:t>
            </a:r>
            <a:r>
              <a:rPr kumimoji="1" lang="ja-JP" altLang="en-US" dirty="0"/>
              <a:t>日・</a:t>
            </a:r>
            <a:r>
              <a:rPr kumimoji="1" lang="en-US" altLang="ja-JP" dirty="0"/>
              <a:t>15</a:t>
            </a:r>
            <a:r>
              <a:rPr kumimoji="1" lang="ja-JP" altLang="en-US" dirty="0"/>
              <a:t>日。</a:t>
            </a:r>
            <a:endParaRPr kumimoji="1" lang="en-US" altLang="ja-JP" dirty="0"/>
          </a:p>
          <a:p>
            <a:r>
              <a:rPr kumimoji="1" lang="ja-JP" altLang="en-US" dirty="0"/>
              <a:t>志賀櫻</a:t>
            </a:r>
            <a:r>
              <a:rPr kumimoji="1" lang="en-US" altLang="ja-JP" dirty="0"/>
              <a:t>[2014]『</a:t>
            </a:r>
            <a:r>
              <a:rPr kumimoji="1" lang="ja-JP" altLang="en-US" dirty="0"/>
              <a:t>タックス・イーター－消えていく税金</a:t>
            </a:r>
            <a:r>
              <a:rPr kumimoji="1" lang="en-US" altLang="ja-JP" dirty="0"/>
              <a:t>』</a:t>
            </a:r>
            <a:r>
              <a:rPr kumimoji="1" lang="ja-JP" altLang="en-US" dirty="0" err="1"/>
              <a:t>、</a:t>
            </a:r>
            <a:r>
              <a:rPr kumimoji="1" lang="ja-JP" altLang="en-US" dirty="0"/>
              <a:t>岩波新書</a:t>
            </a:r>
            <a:r>
              <a:rPr kumimoji="1" lang="ja-JP" altLang="en-US" dirty="0" smtClean="0"/>
              <a:t>。</a:t>
            </a:r>
            <a:endParaRPr kumimoji="1" lang="en-US" altLang="ja-JP" dirty="0" smtClean="0"/>
          </a:p>
          <a:p>
            <a:r>
              <a:rPr kumimoji="1" lang="ja-JP" altLang="en-US" dirty="0" smtClean="0"/>
              <a:t>内閣府経済社会総合研究所国民経済計算部</a:t>
            </a:r>
            <a:r>
              <a:rPr kumimoji="1" lang="en-US" altLang="ja-JP" dirty="0" smtClean="0"/>
              <a:t>[2016]</a:t>
            </a:r>
            <a:r>
              <a:rPr kumimoji="1" lang="ja-JP" altLang="en-US" dirty="0" smtClean="0"/>
              <a:t>「国民経済計算の平成</a:t>
            </a:r>
            <a:r>
              <a:rPr kumimoji="1" lang="en-US" altLang="ja-JP" dirty="0" smtClean="0"/>
              <a:t>23</a:t>
            </a:r>
            <a:r>
              <a:rPr kumimoji="1" lang="ja-JP" altLang="en-US" dirty="0" smtClean="0"/>
              <a:t>年基準改定の概要について～</a:t>
            </a:r>
            <a:r>
              <a:rPr kumimoji="1" lang="en-US" altLang="ja-JP" dirty="0" smtClean="0"/>
              <a:t>2008SNA</a:t>
            </a:r>
            <a:r>
              <a:rPr kumimoji="1" lang="ja-JP" altLang="en-US" dirty="0" err="1" smtClean="0"/>
              <a:t>への</a:t>
            </a:r>
            <a:r>
              <a:rPr kumimoji="1" lang="ja-JP" altLang="en-US" dirty="0" smtClean="0"/>
              <a:t>対応を中心に～」</a:t>
            </a:r>
            <a:r>
              <a:rPr kumimoji="1" lang="en-US" altLang="ja-JP" dirty="0" smtClean="0"/>
              <a:t>『</a:t>
            </a:r>
            <a:r>
              <a:rPr kumimoji="1" lang="ja-JP" altLang="en-US" dirty="0" smtClean="0"/>
              <a:t>季刊国民経済計算</a:t>
            </a:r>
            <a:r>
              <a:rPr kumimoji="1" lang="en-US" altLang="ja-JP" dirty="0" smtClean="0"/>
              <a:t>』161</a:t>
            </a:r>
            <a:r>
              <a:rPr kumimoji="1" lang="ja-JP" altLang="en-US" dirty="0" smtClean="0"/>
              <a:t>号掲載予定</a:t>
            </a:r>
            <a:endParaRPr kumimoji="1" lang="en-US" altLang="ja-JP" dirty="0"/>
          </a:p>
          <a:p>
            <a:r>
              <a:rPr kumimoji="1" lang="en-US" altLang="ja-JP" dirty="0"/>
              <a:t>Sakuma, Itsuo[2011</a:t>
            </a:r>
            <a:r>
              <a:rPr kumimoji="1" lang="en-US" altLang="ja-JP" dirty="0" smtClean="0"/>
              <a:t>]</a:t>
            </a:r>
            <a:r>
              <a:rPr kumimoji="1" lang="ja-JP" altLang="en-US" dirty="0"/>
              <a:t> </a:t>
            </a:r>
            <a:r>
              <a:rPr kumimoji="1" lang="en-US" altLang="ja-JP" dirty="0" smtClean="0"/>
              <a:t>”</a:t>
            </a:r>
            <a:r>
              <a:rPr kumimoji="1" lang="en-US" altLang="ja-JP" dirty="0"/>
              <a:t>A Note on FISIM,” Proceedings of the 2011 World Statistics Congress, 2011, Dublin.</a:t>
            </a:r>
          </a:p>
          <a:p>
            <a:endParaRPr kumimoji="1" lang="en-GB" dirty="0"/>
          </a:p>
        </p:txBody>
      </p:sp>
    </p:spTree>
    <p:extLst>
      <p:ext uri="{BB962C8B-B14F-4D97-AF65-F5344CB8AC3E}">
        <p14:creationId xmlns:p14="http://schemas.microsoft.com/office/powerpoint/2010/main" val="246417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本討論で取り上げる項目</a:t>
            </a:r>
            <a:endParaRPr kumimoji="1" lang="en-GB" dirty="0"/>
          </a:p>
        </p:txBody>
      </p:sp>
      <p:sp>
        <p:nvSpPr>
          <p:cNvPr id="3" name="コンテンツ プレースホルダー 2"/>
          <p:cNvSpPr>
            <a:spLocks noGrp="1"/>
          </p:cNvSpPr>
          <p:nvPr>
            <p:ph idx="1"/>
          </p:nvPr>
        </p:nvSpPr>
        <p:spPr/>
        <p:txBody>
          <a:bodyPr/>
          <a:lstStyle/>
          <a:p>
            <a:r>
              <a:rPr kumimoji="1" lang="ja-JP" altLang="en-US" dirty="0"/>
              <a:t>防衛装</a:t>
            </a:r>
            <a:r>
              <a:rPr kumimoji="1" lang="ja-JP" altLang="en-US" dirty="0" smtClean="0"/>
              <a:t>備品</a:t>
            </a:r>
            <a:endParaRPr kumimoji="1" lang="en-US" altLang="ja-JP" dirty="0" smtClean="0"/>
          </a:p>
          <a:p>
            <a:r>
              <a:rPr kumimoji="1" lang="ja-JP" altLang="en-US" dirty="0" smtClean="0"/>
              <a:t>ロイヤルティー</a:t>
            </a:r>
            <a:endParaRPr kumimoji="1" lang="en-US" altLang="ja-JP" dirty="0" smtClean="0"/>
          </a:p>
          <a:p>
            <a:r>
              <a:rPr kumimoji="1" lang="ja-JP" altLang="en-US" dirty="0"/>
              <a:t>研究・</a:t>
            </a:r>
            <a:r>
              <a:rPr kumimoji="1" lang="ja-JP" altLang="en-US" dirty="0" smtClean="0"/>
              <a:t>開発</a:t>
            </a:r>
            <a:endParaRPr kumimoji="1" lang="en-US" altLang="ja-JP" dirty="0" smtClean="0"/>
          </a:p>
          <a:p>
            <a:r>
              <a:rPr kumimoji="1" lang="ja-JP" altLang="en-US" dirty="0"/>
              <a:t>雇用者</a:t>
            </a:r>
            <a:r>
              <a:rPr kumimoji="1" lang="ja-JP" altLang="en-US" dirty="0" smtClean="0"/>
              <a:t>ストックオプション</a:t>
            </a:r>
            <a:endParaRPr kumimoji="1" lang="en-US" altLang="ja-JP" dirty="0" smtClean="0"/>
          </a:p>
          <a:p>
            <a:r>
              <a:rPr kumimoji="1" lang="ja-JP" altLang="en-US" dirty="0"/>
              <a:t>加工用財貨・仲介</a:t>
            </a:r>
            <a:r>
              <a:rPr kumimoji="1" lang="ja-JP" altLang="en-US" dirty="0" smtClean="0"/>
              <a:t>貿易</a:t>
            </a:r>
            <a:endParaRPr kumimoji="1" lang="en-US" altLang="ja-JP" dirty="0" smtClean="0"/>
          </a:p>
          <a:p>
            <a:r>
              <a:rPr kumimoji="1" lang="ja-JP" altLang="en-US" dirty="0"/>
              <a:t>中央銀行産出</a:t>
            </a:r>
            <a:endParaRPr kumimoji="1" lang="en-US" altLang="ja-JP" dirty="0"/>
          </a:p>
          <a:p>
            <a:r>
              <a:rPr kumimoji="1" lang="ja-JP" altLang="en-US" dirty="0" smtClean="0"/>
              <a:t>その他</a:t>
            </a:r>
            <a:endParaRPr kumimoji="1" lang="en-US" altLang="ja-JP" dirty="0"/>
          </a:p>
          <a:p>
            <a:endParaRPr kumimoji="1" lang="en-US" altLang="ja-JP" dirty="0"/>
          </a:p>
          <a:p>
            <a:endParaRPr kumimoji="1" lang="en-US" altLang="ja-JP" dirty="0"/>
          </a:p>
          <a:p>
            <a:endParaRPr kumimoji="1" lang="en-US" altLang="ja-JP" dirty="0"/>
          </a:p>
          <a:p>
            <a:endParaRPr kumimoji="1" lang="en-GB" dirty="0"/>
          </a:p>
        </p:txBody>
      </p:sp>
      <p:sp>
        <p:nvSpPr>
          <p:cNvPr id="4" name="テキスト ボックス 3"/>
          <p:cNvSpPr txBox="1"/>
          <p:nvPr/>
        </p:nvSpPr>
        <p:spPr>
          <a:xfrm>
            <a:off x="1475656" y="4509120"/>
            <a:ext cx="2016224" cy="461665"/>
          </a:xfrm>
          <a:prstGeom prst="rect">
            <a:avLst/>
          </a:prstGeom>
          <a:solidFill>
            <a:schemeClr val="bg1"/>
          </a:solidFill>
        </p:spPr>
        <p:txBody>
          <a:bodyPr wrap="square" rtlCol="0">
            <a:spAutoFit/>
          </a:bodyPr>
          <a:lstStyle/>
          <a:p>
            <a:r>
              <a:rPr kumimoji="1" lang="en-US" altLang="ja-JP" sz="2400" dirty="0" smtClean="0"/>
              <a:t>FISIM</a:t>
            </a:r>
            <a:endParaRPr kumimoji="1" lang="en-GB" sz="2400" dirty="0"/>
          </a:p>
        </p:txBody>
      </p:sp>
    </p:spTree>
    <p:extLst>
      <p:ext uri="{BB962C8B-B14F-4D97-AF65-F5344CB8AC3E}">
        <p14:creationId xmlns:p14="http://schemas.microsoft.com/office/powerpoint/2010/main" val="9030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防衛装備品・弾薬について</a:t>
            </a:r>
            <a:endParaRPr kumimoji="1" lang="en-GB"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a:t>実は、新しい規定ではない</a:t>
            </a:r>
            <a:r>
              <a:rPr kumimoji="1" lang="en-US" altLang="ja-JP" dirty="0"/>
              <a:t>…</a:t>
            </a:r>
            <a:r>
              <a:rPr kumimoji="1" lang="ja-JP" altLang="en-US" dirty="0"/>
              <a:t>と考えられる。</a:t>
            </a:r>
            <a:endParaRPr kumimoji="1" lang="en-US" altLang="ja-JP" dirty="0"/>
          </a:p>
          <a:p>
            <a:r>
              <a:rPr kumimoji="1" lang="ja-JP" altLang="en-US" dirty="0"/>
              <a:t>既に、</a:t>
            </a:r>
            <a:r>
              <a:rPr kumimoji="1" lang="en-US" altLang="ja-JP" dirty="0"/>
              <a:t>1968</a:t>
            </a:r>
            <a:r>
              <a:rPr kumimoji="1" lang="ja-JP" altLang="en-US" dirty="0"/>
              <a:t>年</a:t>
            </a:r>
            <a:r>
              <a:rPr kumimoji="1" lang="en-US" altLang="ja-JP" dirty="0"/>
              <a:t>SNA</a:t>
            </a:r>
            <a:r>
              <a:rPr kumimoji="1" lang="ja-JP" altLang="en-US" dirty="0"/>
              <a:t>で、戦略物資および穀物等国家について特別な重要性のある財</a:t>
            </a:r>
            <a:r>
              <a:rPr kumimoji="1" lang="ja-JP" altLang="en-US" dirty="0" smtClean="0"/>
              <a:t>を政府サービス</a:t>
            </a:r>
            <a:r>
              <a:rPr kumimoji="1" lang="ja-JP" altLang="en-US" dirty="0"/>
              <a:t>生産者の在庫として扱うという規定があり、それを適用することができたから。</a:t>
            </a:r>
            <a:endParaRPr kumimoji="1" lang="en-US" altLang="ja-JP" dirty="0"/>
          </a:p>
          <a:p>
            <a:r>
              <a:rPr kumimoji="1" lang="ja-JP" altLang="en-US" dirty="0"/>
              <a:t>なぜ、このような規定が置かれたのか？－中間消費を正確に測定するためである。</a:t>
            </a:r>
            <a:endParaRPr kumimoji="1" lang="en-US" altLang="ja-JP" dirty="0"/>
          </a:p>
          <a:p>
            <a:r>
              <a:rPr kumimoji="1" lang="ja-JP" altLang="en-US" dirty="0"/>
              <a:t>今期使わなかった弾薬を在庫に入ったものとして扱わないと、政府サービス生産者の中間消費（従って、一般政府の最終消費支出）を過大評価してしまうことになる。（費用配分の原則）</a:t>
            </a:r>
            <a:endParaRPr kumimoji="1" lang="en-GB" dirty="0"/>
          </a:p>
        </p:txBody>
      </p:sp>
    </p:spTree>
    <p:extLst>
      <p:ext uri="{BB962C8B-B14F-4D97-AF65-F5344CB8AC3E}">
        <p14:creationId xmlns:p14="http://schemas.microsoft.com/office/powerpoint/2010/main" val="87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34" y="0"/>
            <a:ext cx="3672408" cy="671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499991" y="228600"/>
            <a:ext cx="4367783" cy="1066801"/>
          </a:xfrm>
        </p:spPr>
        <p:txBody>
          <a:bodyPr>
            <a:normAutofit/>
          </a:bodyPr>
          <a:lstStyle/>
          <a:p>
            <a:r>
              <a:rPr kumimoji="1" lang="en-US" altLang="ja-JP" dirty="0" smtClean="0"/>
              <a:t>68SNA</a:t>
            </a:r>
            <a:r>
              <a:rPr kumimoji="1" lang="ja-JP" altLang="en-US" dirty="0" smtClean="0"/>
              <a:t>の在庫分類</a:t>
            </a:r>
            <a:endParaRPr kumimoji="1" lang="en-GB" dirty="0"/>
          </a:p>
        </p:txBody>
      </p:sp>
      <p:sp>
        <p:nvSpPr>
          <p:cNvPr id="3" name="コンテンツ プレースホルダー 2"/>
          <p:cNvSpPr>
            <a:spLocks noGrp="1"/>
          </p:cNvSpPr>
          <p:nvPr>
            <p:ph sz="quarter" idx="4294967295"/>
          </p:nvPr>
        </p:nvSpPr>
        <p:spPr>
          <a:xfrm>
            <a:off x="4499992" y="1298448"/>
            <a:ext cx="4369688" cy="4937760"/>
          </a:xfrm>
          <a:prstGeom prst="rect">
            <a:avLst/>
          </a:prstGeom>
        </p:spPr>
        <p:txBody>
          <a:bodyPr/>
          <a:lstStyle/>
          <a:p>
            <a:pPr marL="68580" indent="0">
              <a:buNone/>
            </a:pPr>
            <a:r>
              <a:rPr kumimoji="1" lang="ja-JP" altLang="en-US" dirty="0" smtClean="0"/>
              <a:t>（</a:t>
            </a:r>
            <a:r>
              <a:rPr kumimoji="1" lang="ja-JP" altLang="en-US" dirty="0"/>
              <a:t>比較）日本の在庫分類</a:t>
            </a:r>
            <a:r>
              <a:rPr kumimoji="1" lang="ja-JP" altLang="en-US" dirty="0" smtClean="0"/>
              <a:t>：</a:t>
            </a:r>
            <a:endParaRPr kumimoji="1" lang="en-US" altLang="ja-JP" dirty="0" smtClean="0"/>
          </a:p>
          <a:p>
            <a:r>
              <a:rPr kumimoji="1" lang="ja-JP" altLang="en-US" dirty="0" smtClean="0"/>
              <a:t>製品在庫</a:t>
            </a:r>
            <a:endParaRPr kumimoji="1" lang="en-US" altLang="ja-JP" dirty="0" smtClean="0"/>
          </a:p>
          <a:p>
            <a:r>
              <a:rPr kumimoji="1" lang="ja-JP" altLang="en-US" dirty="0" smtClean="0"/>
              <a:t>仕掛品在庫</a:t>
            </a:r>
            <a:endParaRPr kumimoji="1" lang="en-US" altLang="ja-JP" dirty="0" smtClean="0"/>
          </a:p>
          <a:p>
            <a:r>
              <a:rPr kumimoji="1" lang="ja-JP" altLang="en-US" dirty="0" smtClean="0"/>
              <a:t>原材料在庫</a:t>
            </a:r>
            <a:endParaRPr kumimoji="1" lang="en-US" altLang="ja-JP" dirty="0" smtClean="0"/>
          </a:p>
          <a:p>
            <a:r>
              <a:rPr kumimoji="1" lang="ja-JP" altLang="en-US" dirty="0" smtClean="0"/>
              <a:t>流通</a:t>
            </a:r>
            <a:r>
              <a:rPr kumimoji="1" lang="ja-JP" altLang="en-US" dirty="0"/>
              <a:t>在庫</a:t>
            </a:r>
            <a:endParaRPr kumimoji="1" lang="en-US" altLang="ja-JP" dirty="0"/>
          </a:p>
          <a:p>
            <a:endParaRPr kumimoji="1"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4" y="-3317384"/>
            <a:ext cx="5544616" cy="1014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3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防衛装備品・弾薬に</a:t>
            </a:r>
            <a:r>
              <a:rPr kumimoji="1" lang="ja-JP" altLang="en-US" dirty="0" smtClean="0"/>
              <a:t>ついて（２）</a:t>
            </a:r>
            <a:endParaRPr kumimoji="1" lang="en-GB" dirty="0"/>
          </a:p>
        </p:txBody>
      </p:sp>
      <p:sp>
        <p:nvSpPr>
          <p:cNvPr id="3" name="コンテンツ プレースホルダー 2"/>
          <p:cNvSpPr>
            <a:spLocks noGrp="1"/>
          </p:cNvSpPr>
          <p:nvPr>
            <p:ph idx="1"/>
          </p:nvPr>
        </p:nvSpPr>
        <p:spPr/>
        <p:txBody>
          <a:bodyPr>
            <a:normAutofit/>
          </a:bodyPr>
          <a:lstStyle/>
          <a:p>
            <a:r>
              <a:rPr kumimoji="1" lang="ja-JP" altLang="en-US" dirty="0" smtClean="0"/>
              <a:t>在庫の引き出しの記録は？</a:t>
            </a:r>
            <a:endParaRPr kumimoji="1" lang="en-US" altLang="ja-JP" dirty="0" smtClean="0"/>
          </a:p>
          <a:p>
            <a:r>
              <a:rPr kumimoji="1" lang="ja-JP" altLang="en-US" dirty="0" smtClean="0"/>
              <a:t>兵器システムの更新に伴う弾薬・ミサイルの廃棄は？経常性損失（</a:t>
            </a:r>
            <a:r>
              <a:rPr kumimoji="1" lang="en-US" altLang="ja-JP" dirty="0" smtClean="0"/>
              <a:t>recurrent loss</a:t>
            </a:r>
            <a:r>
              <a:rPr kumimoji="1" lang="ja-JP" altLang="en-US" dirty="0" smtClean="0"/>
              <a:t>）？</a:t>
            </a:r>
            <a:endParaRPr kumimoji="1" lang="en-US" altLang="ja-JP" dirty="0" smtClean="0"/>
          </a:p>
          <a:p>
            <a:endParaRPr kumimoji="1" lang="en-GB" dirty="0"/>
          </a:p>
        </p:txBody>
      </p:sp>
    </p:spTree>
    <p:extLst>
      <p:ext uri="{BB962C8B-B14F-4D97-AF65-F5344CB8AC3E}">
        <p14:creationId xmlns:p14="http://schemas.microsoft.com/office/powerpoint/2010/main" val="16794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防衛装備品・</a:t>
            </a:r>
            <a:r>
              <a:rPr kumimoji="1" lang="ja-JP" altLang="en-US" sz="2800" dirty="0"/>
              <a:t>戦闘機・軍艦・戦車等</a:t>
            </a:r>
            <a:endParaRPr kumimoji="1" lang="en-GB" sz="2800" dirty="0"/>
          </a:p>
        </p:txBody>
      </p:sp>
      <p:sp>
        <p:nvSpPr>
          <p:cNvPr id="3" name="コンテンツ プレースホルダー 2"/>
          <p:cNvSpPr>
            <a:spLocks noGrp="1"/>
          </p:cNvSpPr>
          <p:nvPr>
            <p:ph idx="1"/>
          </p:nvPr>
        </p:nvSpPr>
        <p:spPr/>
        <p:txBody>
          <a:bodyPr/>
          <a:lstStyle/>
          <a:p>
            <a:r>
              <a:rPr kumimoji="1" lang="ja-JP" altLang="en-US" dirty="0"/>
              <a:t>弾薬の場合、今期に使われず、次期以降に残るわけだが、軍艦や爆撃機の場合、今期に使われているが、次期以降も使われる。</a:t>
            </a:r>
            <a:endParaRPr kumimoji="1" lang="en-US" altLang="ja-JP" dirty="0"/>
          </a:p>
          <a:p>
            <a:r>
              <a:rPr kumimoji="1" lang="ja-JP" altLang="en-US" dirty="0"/>
              <a:t>その場合、それらを固定資本（固定資産）として取り扱うのが妥当であると見られる。</a:t>
            </a:r>
            <a:endParaRPr kumimoji="1" lang="en-US" altLang="ja-JP" dirty="0"/>
          </a:p>
          <a:p>
            <a:r>
              <a:rPr kumimoji="1" lang="en-US" altLang="ja-JP" dirty="0"/>
              <a:t>68SNA</a:t>
            </a:r>
            <a:r>
              <a:rPr kumimoji="1" lang="ja-JP" altLang="en-US" dirty="0"/>
              <a:t>では、中間消費。</a:t>
            </a:r>
            <a:endParaRPr kumimoji="1" lang="en-US" altLang="ja-JP" dirty="0"/>
          </a:p>
          <a:p>
            <a:r>
              <a:rPr kumimoji="1" lang="en-US" altLang="ja-JP" dirty="0"/>
              <a:t>93SNA</a:t>
            </a:r>
            <a:r>
              <a:rPr kumimoji="1" lang="ja-JP" altLang="en-US" dirty="0"/>
              <a:t>では、民間（非軍事）転用可能なもののみ、固定資産（空港、輸送機等）。</a:t>
            </a:r>
            <a:endParaRPr kumimoji="1" lang="en-GB" dirty="0"/>
          </a:p>
        </p:txBody>
      </p:sp>
    </p:spTree>
    <p:extLst>
      <p:ext uri="{BB962C8B-B14F-4D97-AF65-F5344CB8AC3E}">
        <p14:creationId xmlns:p14="http://schemas.microsoft.com/office/powerpoint/2010/main" val="99431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ロイヤルティーはサービスか？</a:t>
            </a:r>
            <a:endParaRPr kumimoji="1" lang="en-GB" dirty="0"/>
          </a:p>
        </p:txBody>
      </p:sp>
      <p:sp>
        <p:nvSpPr>
          <p:cNvPr id="3" name="コンテンツ プレースホルダー 2"/>
          <p:cNvSpPr>
            <a:spLocks noGrp="1"/>
          </p:cNvSpPr>
          <p:nvPr>
            <p:ph idx="1"/>
          </p:nvPr>
        </p:nvSpPr>
        <p:spPr>
          <a:xfrm>
            <a:off x="1043608" y="2420888"/>
            <a:ext cx="6777317" cy="3508977"/>
          </a:xfrm>
        </p:spPr>
        <p:txBody>
          <a:bodyPr>
            <a:normAutofit lnSpcReduction="10000"/>
          </a:bodyPr>
          <a:lstStyle/>
          <a:p>
            <a:r>
              <a:rPr kumimoji="1" lang="ja-JP" altLang="en-US" dirty="0"/>
              <a:t>国際収支統計への迎合。実は、</a:t>
            </a:r>
            <a:r>
              <a:rPr kumimoji="1" lang="en-US" altLang="ja-JP" dirty="0"/>
              <a:t>08SNA</a:t>
            </a:r>
            <a:r>
              <a:rPr kumimoji="1" lang="ja-JP" altLang="en-US" dirty="0"/>
              <a:t>でなく、</a:t>
            </a:r>
            <a:r>
              <a:rPr kumimoji="1" lang="en-US" altLang="ja-JP" dirty="0"/>
              <a:t>93SNA</a:t>
            </a:r>
            <a:r>
              <a:rPr kumimoji="1" lang="ja-JP" altLang="en-US" dirty="0" err="1"/>
              <a:t>。</a:t>
            </a:r>
            <a:r>
              <a:rPr kumimoji="1" lang="ja-JP" altLang="en-US" dirty="0"/>
              <a:t>日本では、実施していなかった（当時の国民経済計算部長の見識）。</a:t>
            </a:r>
            <a:endParaRPr kumimoji="1" lang="en-US" altLang="ja-JP" dirty="0"/>
          </a:p>
          <a:p>
            <a:r>
              <a:rPr kumimoji="1" lang="ja-JP" altLang="en-US" dirty="0"/>
              <a:t>特許権やその他の知的財産権（無形資産）は権利であり、資本ではない。</a:t>
            </a:r>
            <a:endParaRPr kumimoji="1" lang="en-US" altLang="ja-JP" dirty="0"/>
          </a:p>
          <a:p>
            <a:r>
              <a:rPr kumimoji="1" lang="ja-JP" altLang="en-US" dirty="0"/>
              <a:t>生産過程の記述に、根本的問題を生じる。</a:t>
            </a:r>
            <a:endParaRPr kumimoji="1" lang="en-US" altLang="ja-JP" dirty="0"/>
          </a:p>
          <a:p>
            <a:r>
              <a:rPr kumimoji="1" lang="ja-JP" altLang="en-US" dirty="0"/>
              <a:t>多国籍企業が利潤をタックス・ヘイブンに移す手段にすぎないのではないか？次の２枚のスライド</a:t>
            </a:r>
            <a:r>
              <a:rPr kumimoji="1" lang="ja-JP" altLang="en-US"/>
              <a:t>を見よ。無形資産が登場する。</a:t>
            </a:r>
            <a:endParaRPr kumimoji="1" lang="en-GB" altLang="ja-JP" dirty="0"/>
          </a:p>
          <a:p>
            <a:endParaRPr kumimoji="1" lang="en-GB" dirty="0"/>
          </a:p>
        </p:txBody>
      </p:sp>
      <p:graphicFrame>
        <p:nvGraphicFramePr>
          <p:cNvPr id="4" name="表 3"/>
          <p:cNvGraphicFramePr>
            <a:graphicFrameLocks noGrp="1"/>
          </p:cNvGraphicFramePr>
          <p:nvPr>
            <p:extLst>
              <p:ext uri="{D42A27DB-BD31-4B8C-83A1-F6EECF244321}">
                <p14:modId xmlns:p14="http://schemas.microsoft.com/office/powerpoint/2010/main" val="798568138"/>
              </p:ext>
            </p:extLst>
          </p:nvPr>
        </p:nvGraphicFramePr>
        <p:xfrm>
          <a:off x="1547664" y="3501008"/>
          <a:ext cx="6552728" cy="1381760"/>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tblGrid>
              <a:tr h="370840">
                <a:tc>
                  <a:txBody>
                    <a:bodyPr/>
                    <a:lstStyle/>
                    <a:p>
                      <a:r>
                        <a:rPr lang="ja-JP" altLang="en-US" dirty="0"/>
                        <a:t>国民勘定統計→国際収支統計</a:t>
                      </a:r>
                      <a:endParaRPr lang="en-GB" dirty="0"/>
                    </a:p>
                  </a:txBody>
                  <a:tcPr>
                    <a:solidFill>
                      <a:schemeClr val="accent4">
                        <a:lumMod val="60000"/>
                        <a:lumOff val="40000"/>
                      </a:schemeClr>
                    </a:solidFill>
                  </a:tcPr>
                </a:tc>
                <a:tc>
                  <a:txBody>
                    <a:bodyPr/>
                    <a:lstStyle/>
                    <a:p>
                      <a:r>
                        <a:rPr lang="ja-JP" altLang="en-US" dirty="0"/>
                        <a:t>経常移転・資本移転の区別</a:t>
                      </a:r>
                      <a:endParaRPr lang="en-GB" dirty="0"/>
                    </a:p>
                  </a:txBody>
                  <a:tcPr>
                    <a:solidFill>
                      <a:schemeClr val="accent4">
                        <a:lumMod val="60000"/>
                        <a:lumOff val="40000"/>
                      </a:schemeClr>
                    </a:solidFill>
                  </a:tcPr>
                </a:tc>
                <a:extLst>
                  <a:ext uri="{0D108BD9-81ED-4DB2-BD59-A6C34878D82A}">
                    <a16:rowId xmlns:a16="http://schemas.microsoft.com/office/drawing/2014/main" xmlns="" val="10000"/>
                  </a:ext>
                </a:extLst>
              </a:tr>
              <a:tr h="370840">
                <a:tc>
                  <a:txBody>
                    <a:bodyPr/>
                    <a:lstStyle/>
                    <a:p>
                      <a:r>
                        <a:rPr lang="ja-JP" altLang="en-US" dirty="0"/>
                        <a:t>国際収支統計→国民勘定統計</a:t>
                      </a:r>
                      <a:endParaRPr lang="en-GB" dirty="0"/>
                    </a:p>
                  </a:txBody>
                  <a:tcPr/>
                </a:tc>
                <a:tc>
                  <a:txBody>
                    <a:bodyPr/>
                    <a:lstStyle/>
                    <a:p>
                      <a:r>
                        <a:rPr lang="ja-JP" altLang="en-US" dirty="0"/>
                        <a:t>直接投資企業の再投資収益</a:t>
                      </a:r>
                      <a:endParaRPr lang="en-GB"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国際収支統計→国民勘定統計</a:t>
                      </a:r>
                      <a:endParaRPr lang="en-GB" dirty="0"/>
                    </a:p>
                  </a:txBody>
                  <a:tcPr>
                    <a:solidFill>
                      <a:schemeClr val="accent4">
                        <a:lumMod val="40000"/>
                        <a:lumOff val="60000"/>
                      </a:schemeClr>
                    </a:solidFill>
                  </a:tcPr>
                </a:tc>
                <a:tc>
                  <a:txBody>
                    <a:bodyPr/>
                    <a:lstStyle/>
                    <a:p>
                      <a:r>
                        <a:rPr lang="ja-JP" altLang="en-US" dirty="0"/>
                        <a:t>ロイヤルティーは財産所得でなくサービス</a:t>
                      </a:r>
                      <a:endParaRPr lang="en-GB" dirty="0"/>
                    </a:p>
                  </a:txBody>
                  <a:tcPr>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784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2656"/>
            <a:ext cx="4347972" cy="6199632"/>
          </a:xfrm>
          <a:prstGeom prst="rect">
            <a:avLst/>
          </a:prstGeom>
        </p:spPr>
      </p:pic>
      <p:sp>
        <p:nvSpPr>
          <p:cNvPr id="2" name="テキスト ボックス 1"/>
          <p:cNvSpPr txBox="1"/>
          <p:nvPr/>
        </p:nvSpPr>
        <p:spPr>
          <a:xfrm>
            <a:off x="539552" y="5949281"/>
            <a:ext cx="8280920" cy="369332"/>
          </a:xfrm>
          <a:prstGeom prst="rect">
            <a:avLst/>
          </a:prstGeom>
          <a:solidFill>
            <a:schemeClr val="bg2">
              <a:lumMod val="20000"/>
              <a:lumOff val="80000"/>
            </a:schemeClr>
          </a:solidFill>
        </p:spPr>
        <p:txBody>
          <a:bodyPr wrap="square" rtlCol="0">
            <a:spAutoFit/>
          </a:bodyPr>
          <a:lstStyle/>
          <a:p>
            <a:r>
              <a:rPr kumimoji="1" lang="ja-JP" altLang="en-US" dirty="0"/>
              <a:t>志賀櫻</a:t>
            </a:r>
            <a:r>
              <a:rPr kumimoji="1" lang="en-US" altLang="ja-JP" dirty="0"/>
              <a:t>『</a:t>
            </a:r>
            <a:r>
              <a:rPr kumimoji="1" lang="ja-JP" altLang="en-US" dirty="0"/>
              <a:t>タックス・イーター</a:t>
            </a:r>
            <a:r>
              <a:rPr kumimoji="1" lang="en-US" altLang="ja-JP" dirty="0"/>
              <a:t>―</a:t>
            </a:r>
            <a:r>
              <a:rPr kumimoji="1" lang="ja-JP" altLang="en-US" dirty="0"/>
              <a:t>消えていく税金</a:t>
            </a:r>
            <a:r>
              <a:rPr kumimoji="1" lang="en-US" altLang="ja-JP" dirty="0"/>
              <a:t>』</a:t>
            </a:r>
            <a:r>
              <a:rPr kumimoji="1" lang="ja-JP" altLang="en-US" dirty="0" err="1"/>
              <a:t>、</a:t>
            </a:r>
            <a:r>
              <a:rPr kumimoji="1" lang="ja-JP" altLang="en-US" dirty="0"/>
              <a:t>岩波新書、</a:t>
            </a:r>
            <a:r>
              <a:rPr kumimoji="1" lang="en-US" altLang="ja-JP" dirty="0"/>
              <a:t>2014</a:t>
            </a:r>
            <a:r>
              <a:rPr kumimoji="1" lang="ja-JP" altLang="en-US" dirty="0"/>
              <a:t>年、</a:t>
            </a:r>
            <a:r>
              <a:rPr kumimoji="1" lang="en-US" altLang="ja-JP" dirty="0"/>
              <a:t>139</a:t>
            </a:r>
            <a:r>
              <a:rPr kumimoji="1" lang="ja-JP" altLang="en-US" dirty="0"/>
              <a:t>頁。</a:t>
            </a:r>
          </a:p>
        </p:txBody>
      </p:sp>
    </p:spTree>
    <p:extLst>
      <p:ext uri="{BB962C8B-B14F-4D97-AF65-F5344CB8AC3E}">
        <p14:creationId xmlns:p14="http://schemas.microsoft.com/office/powerpoint/2010/main" val="2020996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スティン">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オースティン">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3217</TotalTime>
  <Words>2312</Words>
  <Application>Microsoft Office PowerPoint</Application>
  <PresentationFormat>画面に合わせる (4:3)</PresentationFormat>
  <Paragraphs>145</Paragraphs>
  <Slides>26</Slides>
  <Notes>9</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オースティン</vt:lpstr>
      <vt:lpstr>多田洋介氏報告に対する討論</vt:lpstr>
      <vt:lpstr>「国民経済計算」の2008SNA移行（'16.12.08）における変更点</vt:lpstr>
      <vt:lpstr>本討論で取り上げる項目</vt:lpstr>
      <vt:lpstr>防衛装備品・弾薬について</vt:lpstr>
      <vt:lpstr>68SNAの在庫分類</vt:lpstr>
      <vt:lpstr>防衛装備品・弾薬について（２）</vt:lpstr>
      <vt:lpstr>防衛装備品・戦闘機・軍艦・戦車等</vt:lpstr>
      <vt:lpstr>ロイヤルティーはサービスか？</vt:lpstr>
      <vt:lpstr>PowerPoint プレゼンテーション</vt:lpstr>
      <vt:lpstr>PowerPoint プレゼンテーション</vt:lpstr>
      <vt:lpstr>研究・開発の資本化</vt:lpstr>
      <vt:lpstr>研究・開発の資本化（２）</vt:lpstr>
      <vt:lpstr>研究・開発の資本化（３）</vt:lpstr>
      <vt:lpstr>R&amp;D支出の仕掛品主義記録</vt:lpstr>
      <vt:lpstr>結局、R&amp;D支出はインプット指標</vt:lpstr>
      <vt:lpstr>雇用者（被用者）ストックオプション</vt:lpstr>
      <vt:lpstr>誰から誰に支払われているのか？</vt:lpstr>
      <vt:lpstr>加工用財貨・仲介貿易</vt:lpstr>
      <vt:lpstr>FISIM</vt:lpstr>
      <vt:lpstr>PowerPoint プレゼンテーション</vt:lpstr>
      <vt:lpstr>その他</vt:lpstr>
      <vt:lpstr>国民経済計算をめぐる最近の情勢</vt:lpstr>
      <vt:lpstr>「統計精度 ITで向上　政府20年度までに」</vt:lpstr>
      <vt:lpstr>「統計精度 ITで向上　政府20年度までに」</vt:lpstr>
      <vt:lpstr>SNAは＜ソフト＞なルールと考えるべきである。</vt:lpstr>
      <vt:lpstr>参考文献</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酒巻報告・飯塚報告に対する討論</dc:title>
  <dc:creator>Itsuo</dc:creator>
  <cp:lastModifiedBy>Itsuo</cp:lastModifiedBy>
  <cp:revision>118</cp:revision>
  <dcterms:created xsi:type="dcterms:W3CDTF">2016-09-06T23:57:44Z</dcterms:created>
  <dcterms:modified xsi:type="dcterms:W3CDTF">2016-12-11T00:32:06Z</dcterms:modified>
</cp:coreProperties>
</file>