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78" r:id="rId3"/>
    <p:sldId id="279" r:id="rId4"/>
    <p:sldId id="272" r:id="rId5"/>
    <p:sldId id="281" r:id="rId6"/>
    <p:sldId id="283" r:id="rId7"/>
    <p:sldId id="284" r:id="rId8"/>
    <p:sldId id="285" r:id="rId9"/>
    <p:sldId id="271" r:id="rId10"/>
    <p:sldId id="280" r:id="rId11"/>
    <p:sldId id="259" r:id="rId12"/>
    <p:sldId id="267" r:id="rId13"/>
    <p:sldId id="263" r:id="rId14"/>
    <p:sldId id="268" r:id="rId15"/>
    <p:sldId id="260" r:id="rId16"/>
    <p:sldId id="289" r:id="rId17"/>
    <p:sldId id="265" r:id="rId18"/>
    <p:sldId id="276" r:id="rId19"/>
    <p:sldId id="286" r:id="rId20"/>
    <p:sldId id="287" r:id="rId21"/>
    <p:sldId id="288" r:id="rId22"/>
    <p:sldId id="262" r:id="rId23"/>
    <p:sldId id="264" r:id="rId24"/>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ahoma" pitchFamily="34" charset="0"/>
        <a:ea typeface="ＭＳ Ｐゴシック" charset="-128"/>
        <a:cs typeface="+mn-cs"/>
      </a:defRPr>
    </a:lvl5pPr>
    <a:lvl6pPr marL="2286000" algn="l" defTabSz="914400" rtl="0" eaLnBrk="1" latinLnBrk="0" hangingPunct="1">
      <a:defRPr kumimoji="1" kern="1200">
        <a:solidFill>
          <a:schemeClr val="tx1"/>
        </a:solidFill>
        <a:latin typeface="Tahoma" pitchFamily="34" charset="0"/>
        <a:ea typeface="ＭＳ Ｐゴシック" charset="-128"/>
        <a:cs typeface="+mn-cs"/>
      </a:defRPr>
    </a:lvl6pPr>
    <a:lvl7pPr marL="2743200" algn="l" defTabSz="914400" rtl="0" eaLnBrk="1" latinLnBrk="0" hangingPunct="1">
      <a:defRPr kumimoji="1" kern="1200">
        <a:solidFill>
          <a:schemeClr val="tx1"/>
        </a:solidFill>
        <a:latin typeface="Tahoma" pitchFamily="34" charset="0"/>
        <a:ea typeface="ＭＳ Ｐゴシック" charset="-128"/>
        <a:cs typeface="+mn-cs"/>
      </a:defRPr>
    </a:lvl7pPr>
    <a:lvl8pPr marL="3200400" algn="l" defTabSz="914400" rtl="0" eaLnBrk="1" latinLnBrk="0" hangingPunct="1">
      <a:defRPr kumimoji="1" kern="1200">
        <a:solidFill>
          <a:schemeClr val="tx1"/>
        </a:solidFill>
        <a:latin typeface="Tahoma" pitchFamily="34" charset="0"/>
        <a:ea typeface="ＭＳ Ｐゴシック" charset="-128"/>
        <a:cs typeface="+mn-cs"/>
      </a:defRPr>
    </a:lvl8pPr>
    <a:lvl9pPr marL="3657600" algn="l" defTabSz="914400" rtl="0" eaLnBrk="1" latinLnBrk="0" hangingPunct="1">
      <a:defRPr kumimoji="1" kern="1200">
        <a:solidFill>
          <a:schemeClr val="tx1"/>
        </a:solidFill>
        <a:latin typeface="Tahom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18" y="-8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ja-JP"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ja-JP"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ja-JP"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ja-JP"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ja-JP"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ja-JP" altLang="en-US"/>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ja-JP" altLang="en-US"/>
              <a:t>マスタ タイトルの書式設定</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ltLang="ja-JP"/>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n-US" altLang="ja-JP"/>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A6EBD404-92FA-4C52-932B-85ED3B1F3C1E}"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75BA7AD9-ED74-4434-963C-7F628A619971}"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4050" y="214313"/>
            <a:ext cx="1951038" cy="5918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50938" y="214313"/>
            <a:ext cx="5700712" cy="5918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BCD59153-FBE4-47E4-99C7-BCA173F70B5E}"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8" y="2017713"/>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145088" y="2017713"/>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145088" y="4151313"/>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13"/>
          <p:cNvSpPr>
            <a:spLocks noGrp="1" noChangeArrowheads="1"/>
          </p:cNvSpPr>
          <p:nvPr>
            <p:ph type="sldNum" sz="quarter" idx="12"/>
          </p:nvPr>
        </p:nvSpPr>
        <p:spPr>
          <a:ln/>
        </p:spPr>
        <p:txBody>
          <a:bodyPr/>
          <a:lstStyle>
            <a:lvl1pPr>
              <a:defRPr/>
            </a:lvl1pPr>
          </a:lstStyle>
          <a:p>
            <a:pPr>
              <a:defRPr/>
            </a:pPr>
            <a:fld id="{FC3F700E-CEA4-40FA-A056-12C4F9639818}"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1182688" y="2017713"/>
            <a:ext cx="7772400" cy="4114800"/>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FC9966E7-441A-4383-9441-7E1A66A336F6}"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05A3F96C-399D-44AD-9F67-D0AC96FF1F76}"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CDFD25EA-0F60-42F1-9B2B-24613C10F42C}"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7E6DCF37-9E84-497A-B405-E1739CBC03A6}"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pPr>
              <a:defRPr/>
            </a:pPr>
            <a:fld id="{55E9DA3B-E092-4F0E-AD2D-077EC68F4492}"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pPr>
              <a:defRPr/>
            </a:pPr>
            <a:fld id="{5AA309DE-1E3B-4E40-9F5F-60547BD81851}"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p:cNvSpPr>
            <a:spLocks noGrp="1" noChangeArrowheads="1"/>
          </p:cNvSpPr>
          <p:nvPr>
            <p:ph type="sldNum" sz="quarter" idx="12"/>
          </p:nvPr>
        </p:nvSpPr>
        <p:spPr>
          <a:ln/>
        </p:spPr>
        <p:txBody>
          <a:bodyPr/>
          <a:lstStyle>
            <a:lvl1pPr>
              <a:defRPr/>
            </a:lvl1pPr>
          </a:lstStyle>
          <a:p>
            <a:pPr>
              <a:defRPr/>
            </a:pPr>
            <a:fld id="{EE0F9854-9F25-480B-B9AE-BCE5A7CB36C5}"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86D03797-24CC-4FBC-9A86-6D099E926E03}"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770DE734-781B-4E66-85AE-FA7C1124A3F5}"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lang="ja-JP" altLang="ja-JP" sz="2400"/>
          </a:p>
        </p:txBody>
      </p:sp>
      <p:sp>
        <p:nvSpPr>
          <p:cNvPr id="40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ja-JP" altLang="ja-JP" sz="2400"/>
          </a:p>
        </p:txBody>
      </p:sp>
      <p:sp>
        <p:nvSpPr>
          <p:cNvPr id="410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lang="ja-JP" altLang="ja-JP" sz="2400"/>
          </a:p>
        </p:txBody>
      </p:sp>
      <p:sp>
        <p:nvSpPr>
          <p:cNvPr id="41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ja-JP" altLang="ja-JP" sz="2400"/>
          </a:p>
        </p:txBody>
      </p:sp>
      <p:sp>
        <p:nvSpPr>
          <p:cNvPr id="41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ja-JP" altLang="ja-JP" sz="2400"/>
          </a:p>
        </p:txBody>
      </p:sp>
      <p:sp>
        <p:nvSpPr>
          <p:cNvPr id="410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lang="ja-JP" altLang="ja-JP" sz="2400"/>
          </a:p>
        </p:txBody>
      </p:sp>
      <p:sp>
        <p:nvSpPr>
          <p:cNvPr id="41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ja-JP" altLang="ja-JP"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smtClean="0"/>
            </a:lvl1pPr>
          </a:lstStyle>
          <a:p>
            <a:pPr>
              <a:defRPr/>
            </a:pPr>
            <a:endParaRPr lang="en-US" altLang="ja-JP"/>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smtClean="0"/>
            </a:lvl1pPr>
          </a:lstStyle>
          <a:p>
            <a:pPr>
              <a:defRPr/>
            </a:pPr>
            <a:endParaRPr lang="en-US" altLang="ja-JP"/>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smtClean="0"/>
            </a:lvl1pPr>
          </a:lstStyle>
          <a:p>
            <a:pPr>
              <a:defRPr/>
            </a:pPr>
            <a:fld id="{F520FCA6-8656-4484-AFAB-D5AB817401F4}"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charset="-128"/>
        </a:defRPr>
      </a:lvl5pPr>
      <a:lvl6pPr marL="457200" algn="l" rtl="0" fontAlgn="base">
        <a:spcBef>
          <a:spcPct val="0"/>
        </a:spcBef>
        <a:spcAft>
          <a:spcPct val="0"/>
        </a:spcAft>
        <a:defRPr kumimoji="1" sz="4400">
          <a:solidFill>
            <a:schemeClr val="tx2"/>
          </a:solidFill>
          <a:latin typeface="Tahoma" pitchFamily="34" charset="0"/>
          <a:ea typeface="ＭＳ Ｐゴシック" charset="-128"/>
        </a:defRPr>
      </a:lvl6pPr>
      <a:lvl7pPr marL="914400" algn="l" rtl="0" fontAlgn="base">
        <a:spcBef>
          <a:spcPct val="0"/>
        </a:spcBef>
        <a:spcAft>
          <a:spcPct val="0"/>
        </a:spcAft>
        <a:defRPr kumimoji="1" sz="4400">
          <a:solidFill>
            <a:schemeClr val="tx2"/>
          </a:solidFill>
          <a:latin typeface="Tahoma" pitchFamily="34" charset="0"/>
          <a:ea typeface="ＭＳ Ｐゴシック" charset="-128"/>
        </a:defRPr>
      </a:lvl7pPr>
      <a:lvl8pPr marL="1371600" algn="l" rtl="0" fontAlgn="base">
        <a:spcBef>
          <a:spcPct val="0"/>
        </a:spcBef>
        <a:spcAft>
          <a:spcPct val="0"/>
        </a:spcAft>
        <a:defRPr kumimoji="1" sz="4400">
          <a:solidFill>
            <a:schemeClr val="tx2"/>
          </a:solidFill>
          <a:latin typeface="Tahoma" pitchFamily="34" charset="0"/>
          <a:ea typeface="ＭＳ Ｐゴシック" charset="-128"/>
        </a:defRPr>
      </a:lvl8pPr>
      <a:lvl9pPr marL="1828800" algn="l" rtl="0" fontAlgn="base">
        <a:spcBef>
          <a:spcPct val="0"/>
        </a:spcBef>
        <a:spcAft>
          <a:spcPct val="0"/>
        </a:spcAft>
        <a:defRPr kumimoji="1" sz="4400">
          <a:solidFill>
            <a:schemeClr val="tx2"/>
          </a:solidFill>
          <a:latin typeface="Tahoma" pitchFamily="34" charset="0"/>
          <a:ea typeface="ＭＳ Ｐゴシック"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http://www.meti.go.jp/report/tsuhaku2002/14TsuushohHP/image/14231101.gi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ja-JP" altLang="en-US" smtClean="0"/>
              <a:t>国際収支統計</a:t>
            </a:r>
          </a:p>
        </p:txBody>
      </p:sp>
      <p:sp>
        <p:nvSpPr>
          <p:cNvPr id="3075" name="Rectangle 3"/>
          <p:cNvSpPr>
            <a:spLocks noGrp="1" noChangeArrowheads="1"/>
          </p:cNvSpPr>
          <p:nvPr>
            <p:ph type="subTitle" idx="1"/>
          </p:nvPr>
        </p:nvSpPr>
        <p:spPr/>
        <p:txBody>
          <a:bodyPr/>
          <a:lstStyle/>
          <a:p>
            <a:pPr eaLnBrk="1" hangingPunct="1"/>
            <a:r>
              <a:rPr lang="ja-JP" altLang="en-US" smtClean="0"/>
              <a:t>専修大学　経済学部</a:t>
            </a:r>
          </a:p>
          <a:p>
            <a:pPr eaLnBrk="1" hangingPunct="1"/>
            <a:r>
              <a:rPr lang="ja-JP" altLang="en-US" smtClean="0"/>
              <a:t>経済統計学</a:t>
            </a:r>
          </a:p>
          <a:p>
            <a:pPr eaLnBrk="1" hangingPunct="1"/>
            <a:r>
              <a:rPr lang="ja-JP" altLang="en-US" smtClean="0"/>
              <a:t>（作間逸雄）</a:t>
            </a:r>
          </a:p>
          <a:p>
            <a:pPr eaLnBrk="1" hangingPunct="1"/>
            <a:endParaRPr lang="en-US" altLang="ja-JP"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国民経済計算統計の一部としての</a:t>
            </a:r>
            <a:br>
              <a:rPr lang="ja-JP" altLang="en-US" sz="3600" dirty="0" smtClean="0"/>
            </a:br>
            <a:r>
              <a:rPr lang="ja-JP" altLang="en-US" sz="3600" dirty="0" smtClean="0"/>
              <a:t>国際収支統計（２）</a:t>
            </a:r>
            <a:endParaRPr kumimoji="1" lang="ja-JP" altLang="en-US" sz="3600" dirty="0"/>
          </a:p>
        </p:txBody>
      </p:sp>
      <p:sp>
        <p:nvSpPr>
          <p:cNvPr id="3" name="コンテンツ プレースホルダ 2"/>
          <p:cNvSpPr>
            <a:spLocks noGrp="1"/>
          </p:cNvSpPr>
          <p:nvPr>
            <p:ph idx="1"/>
          </p:nvPr>
        </p:nvSpPr>
        <p:spPr/>
        <p:txBody>
          <a:bodyPr/>
          <a:lstStyle/>
          <a:p>
            <a:r>
              <a:rPr kumimoji="1" lang="en-US" altLang="ja-JP" dirty="0" smtClean="0"/>
              <a:t>08SNA</a:t>
            </a:r>
            <a:r>
              <a:rPr kumimoji="1" lang="ja-JP" altLang="en-US" dirty="0" smtClean="0"/>
              <a:t>の成立（</a:t>
            </a:r>
            <a:r>
              <a:rPr kumimoji="1" lang="en-US" altLang="ja-JP" dirty="0" smtClean="0"/>
              <a:t>2008</a:t>
            </a:r>
            <a:r>
              <a:rPr kumimoji="1" lang="ja-JP" altLang="en-US" dirty="0" smtClean="0"/>
              <a:t>年・</a:t>
            </a:r>
            <a:r>
              <a:rPr kumimoji="1" lang="en-US" altLang="ja-JP" dirty="0" smtClean="0"/>
              <a:t>2009</a:t>
            </a:r>
            <a:r>
              <a:rPr kumimoji="1" lang="ja-JP" altLang="en-US" dirty="0" smtClean="0"/>
              <a:t>年）</a:t>
            </a:r>
            <a:endParaRPr kumimoji="1" lang="en-US" altLang="ja-JP" dirty="0" smtClean="0"/>
          </a:p>
          <a:p>
            <a:endParaRPr lang="en-US" altLang="ja-JP" dirty="0" smtClean="0"/>
          </a:p>
          <a:p>
            <a:r>
              <a:rPr kumimoji="1" lang="en-US" altLang="ja-JP" dirty="0" smtClean="0"/>
              <a:t>IMF</a:t>
            </a:r>
            <a:r>
              <a:rPr kumimoji="1" lang="ja-JP" altLang="en-US" dirty="0" smtClean="0"/>
              <a:t>国際収支マニュアル第６版の成立</a:t>
            </a:r>
            <a:endParaRPr kumimoji="1" lang="en-US" altLang="ja-JP" dirty="0" smtClean="0"/>
          </a:p>
          <a:p>
            <a:pPr>
              <a:buNone/>
            </a:pPr>
            <a:r>
              <a:rPr lang="ja-JP" altLang="en-US" dirty="0" smtClean="0"/>
              <a:t>　（</a:t>
            </a:r>
            <a:r>
              <a:rPr lang="en-US" altLang="ja-JP" dirty="0" smtClean="0"/>
              <a:t>2008</a:t>
            </a:r>
            <a:r>
              <a:rPr lang="ja-JP" altLang="en-US" dirty="0" smtClean="0"/>
              <a:t>年）</a:t>
            </a:r>
            <a:endParaRPr lang="en-US" altLang="ja-JP" dirty="0" smtClean="0"/>
          </a:p>
          <a:p>
            <a:pPr eaLnBrk="1" hangingPunct="1">
              <a:lnSpc>
                <a:spcPct val="90000"/>
              </a:lnSpc>
            </a:pPr>
            <a:r>
              <a:rPr lang="ja-JP" altLang="en-US" dirty="0" smtClean="0"/>
              <a:t>財務省・日本銀行のマニュアル第</a:t>
            </a:r>
            <a:r>
              <a:rPr lang="en-US" altLang="ja-JP" dirty="0" smtClean="0"/>
              <a:t>6</a:t>
            </a:r>
            <a:r>
              <a:rPr lang="ja-JP" altLang="en-US" dirty="0" smtClean="0"/>
              <a:t>版に沿った国際収支統計の改訂（</a:t>
            </a:r>
            <a:r>
              <a:rPr lang="en-US" altLang="ja-JP" dirty="0" smtClean="0"/>
              <a:t>2014</a:t>
            </a:r>
            <a:r>
              <a:rPr lang="ja-JP" altLang="en-US" dirty="0" smtClean="0"/>
              <a:t>年）</a:t>
            </a:r>
          </a:p>
          <a:p>
            <a:pPr eaLnBrk="1" hangingPunct="1">
              <a:lnSpc>
                <a:spcPct val="90000"/>
              </a:lnSpc>
            </a:pPr>
            <a:r>
              <a:rPr lang="ja-JP" altLang="en-US" dirty="0" smtClean="0"/>
              <a:t>内閣府の国民経済計算の</a:t>
            </a:r>
            <a:r>
              <a:rPr lang="en-US" altLang="ja-JP" dirty="0" smtClean="0"/>
              <a:t>08SNA</a:t>
            </a:r>
            <a:r>
              <a:rPr lang="ja-JP" altLang="en-US" dirty="0" smtClean="0"/>
              <a:t>移行（</a:t>
            </a:r>
            <a:r>
              <a:rPr lang="en-US" altLang="ja-JP" dirty="0" smtClean="0"/>
              <a:t>2016</a:t>
            </a:r>
            <a:r>
              <a:rPr lang="ja-JP" altLang="en-US" dirty="0" smtClean="0"/>
              <a:t>年？）</a:t>
            </a:r>
          </a:p>
          <a:p>
            <a:endParaRPr kumimoji="1" lang="ja-JP" altLang="en-US" dirty="0"/>
          </a:p>
        </p:txBody>
      </p:sp>
      <p:sp>
        <p:nvSpPr>
          <p:cNvPr id="4" name="Line 4"/>
          <p:cNvSpPr>
            <a:spLocks noChangeShapeType="1"/>
          </p:cNvSpPr>
          <p:nvPr/>
        </p:nvSpPr>
        <p:spPr bwMode="auto">
          <a:xfrm>
            <a:off x="3348038" y="2565400"/>
            <a:ext cx="0" cy="647700"/>
          </a:xfrm>
          <a:prstGeom prst="line">
            <a:avLst/>
          </a:prstGeom>
          <a:noFill/>
          <a:ln w="57150">
            <a:solidFill>
              <a:schemeClr val="tx1"/>
            </a:solidFill>
            <a:round/>
            <a:headEnd type="triangle" w="med" len="med"/>
            <a:tailEnd type="triangle" w="med" len="med"/>
          </a:ln>
        </p:spPr>
        <p:txBody>
          <a:bodyPr/>
          <a:lstStyle/>
          <a:p>
            <a:endParaRPr lang="ja-JP" altLang="en-US"/>
          </a:p>
        </p:txBody>
      </p:sp>
      <p:sp>
        <p:nvSpPr>
          <p:cNvPr id="5" name="Text Box 5"/>
          <p:cNvSpPr txBox="1">
            <a:spLocks noChangeArrowheads="1"/>
          </p:cNvSpPr>
          <p:nvPr/>
        </p:nvSpPr>
        <p:spPr bwMode="auto">
          <a:xfrm>
            <a:off x="3635375" y="2708275"/>
            <a:ext cx="2879725" cy="366713"/>
          </a:xfrm>
          <a:prstGeom prst="rect">
            <a:avLst/>
          </a:prstGeom>
          <a:noFill/>
          <a:ln w="9525">
            <a:noFill/>
            <a:miter lim="800000"/>
            <a:headEnd/>
            <a:tailEnd/>
          </a:ln>
        </p:spPr>
        <p:txBody>
          <a:bodyPr>
            <a:spAutoFit/>
          </a:bodyPr>
          <a:lstStyle/>
          <a:p>
            <a:pPr>
              <a:spcBef>
                <a:spcPct val="50000"/>
              </a:spcBef>
            </a:pPr>
            <a:r>
              <a:rPr lang="ja-JP" altLang="en-US" dirty="0"/>
              <a:t>緊密な協力</a:t>
            </a:r>
            <a:r>
              <a:rPr lang="ja-JP" altLang="en-US" dirty="0" smtClean="0"/>
              <a:t>・調和</a:t>
            </a:r>
            <a:endParaRPr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19"/>
          <p:cNvSpPr>
            <a:spLocks noGrp="1" noChangeArrowheads="1"/>
          </p:cNvSpPr>
          <p:nvPr>
            <p:ph type="title"/>
          </p:nvPr>
        </p:nvSpPr>
        <p:spPr/>
        <p:txBody>
          <a:bodyPr/>
          <a:lstStyle/>
          <a:p>
            <a:pPr eaLnBrk="1" hangingPunct="1"/>
            <a:r>
              <a:rPr lang="ja-JP" altLang="en-US" sz="4000" smtClean="0"/>
              <a:t>国民経済計算統計の一部としての</a:t>
            </a:r>
            <a:br>
              <a:rPr lang="ja-JP" altLang="en-US" sz="4000" smtClean="0"/>
            </a:br>
            <a:r>
              <a:rPr lang="ja-JP" altLang="en-US" sz="4000" smtClean="0"/>
              <a:t>国際収支統計</a:t>
            </a:r>
          </a:p>
        </p:txBody>
      </p:sp>
      <p:graphicFrame>
        <p:nvGraphicFramePr>
          <p:cNvPr id="19674" name="Group 218"/>
          <p:cNvGraphicFramePr>
            <a:graphicFrameLocks noGrp="1"/>
          </p:cNvGraphicFramePr>
          <p:nvPr>
            <p:ph idx="1"/>
          </p:nvPr>
        </p:nvGraphicFramePr>
        <p:xfrm>
          <a:off x="251521" y="2276475"/>
          <a:ext cx="3456383" cy="2367180"/>
        </p:xfrm>
        <a:graphic>
          <a:graphicData uri="http://schemas.openxmlformats.org/drawingml/2006/table">
            <a:tbl>
              <a:tblPr/>
              <a:tblGrid>
                <a:gridCol w="699678"/>
                <a:gridCol w="740481"/>
                <a:gridCol w="786088"/>
                <a:gridCol w="1230136"/>
              </a:tblGrid>
              <a:tr h="5665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1800" b="0" i="0" u="none" strike="noStrike" cap="none" normalizeH="0" baseline="0" dirty="0" smtClean="0">
                        <a:ln>
                          <a:noFill/>
                        </a:ln>
                        <a:solidFill>
                          <a:schemeClr val="tx1"/>
                        </a:solidFill>
                        <a:effectLst/>
                        <a:latin typeface="Tahoma"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Century" pitchFamily="18" charset="0"/>
                          <a:ea typeface="ＭＳ 明朝" charset="-128"/>
                          <a:cs typeface="Times New Roman" pitchFamily="18" charset="0"/>
                        </a:rPr>
                        <a:t>Ｃ</a:t>
                      </a:r>
                      <a:endParaRPr kumimoji="1" lang="ja-JP" altLang="en-US" sz="18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Century" pitchFamily="18" charset="0"/>
                          <a:ea typeface="ＭＳ 明朝" charset="-128"/>
                          <a:cs typeface="Times New Roman" pitchFamily="18" charset="0"/>
                        </a:rPr>
                        <a:t>Ｉ</a:t>
                      </a:r>
                      <a:endParaRPr kumimoji="1" lang="ja-JP" altLang="en-US" sz="18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Century" pitchFamily="18" charset="0"/>
                          <a:ea typeface="ＭＳ 明朝" charset="-128"/>
                          <a:cs typeface="Times New Roman" pitchFamily="18" charset="0"/>
                        </a:rPr>
                        <a:t>Ｘ</a:t>
                      </a:r>
                      <a:endParaRPr kumimoji="1" lang="ja-JP" altLang="en-US" sz="18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58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Century" pitchFamily="18" charset="0"/>
                          <a:ea typeface="ＭＳ 明朝" charset="-128"/>
                          <a:cs typeface="Times New Roman" pitchFamily="18" charset="0"/>
                        </a:rPr>
                        <a:t>Ｙ</a:t>
                      </a:r>
                      <a:endParaRPr kumimoji="1" lang="ja-JP" altLang="en-US" sz="18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18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18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Ｆ＋Ｔ</a:t>
                      </a:r>
                      <a:endParaRPr kumimoji="1" lang="ja-JP" altLang="en-US" sz="1800" b="0" i="0" u="none" strike="noStrike" cap="none" normalizeH="0" baseline="0" dirty="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74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Century" pitchFamily="18" charset="0"/>
                          <a:ea typeface="ＭＳ 明朝" charset="-128"/>
                          <a:cs typeface="Times New Roman" pitchFamily="18" charset="0"/>
                        </a:rPr>
                        <a:t>Ｄ</a:t>
                      </a:r>
                      <a:endParaRPr kumimoji="1" lang="ja-JP" altLang="en-US" sz="18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Century" pitchFamily="18" charset="0"/>
                          <a:ea typeface="ＭＳ 明朝" charset="-128"/>
                          <a:cs typeface="Times New Roman" pitchFamily="18" charset="0"/>
                        </a:rPr>
                        <a:t>Ｓ</a:t>
                      </a:r>
                      <a:endParaRPr kumimoji="1" lang="ja-JP" altLang="en-US" sz="18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18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Ｋ</a:t>
                      </a:r>
                      <a:endParaRPr kumimoji="1" lang="en-US" altLang="ja-JP" sz="1800" b="0" i="0" u="none" strike="noStrike" cap="none" normalizeH="0" baseline="0" dirty="0" smtClean="0">
                        <a:ln>
                          <a:noFill/>
                        </a:ln>
                        <a:solidFill>
                          <a:schemeClr val="tx1"/>
                        </a:solidFill>
                        <a:effectLst/>
                        <a:latin typeface="Century" pitchFamily="18" charset="0"/>
                        <a:ea typeface="ＭＳ 明朝" charset="-128"/>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（－Ｎ）</a:t>
                      </a:r>
                      <a:endParaRPr kumimoji="1" lang="ja-JP" altLang="en-US" sz="1800" b="0" i="0" u="none" strike="noStrike" cap="none" normalizeH="0" baseline="0" dirty="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58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Century" pitchFamily="18" charset="0"/>
                          <a:ea typeface="ＭＳ 明朝" charset="-128"/>
                          <a:cs typeface="Times New Roman" pitchFamily="18" charset="0"/>
                        </a:rPr>
                        <a:t>Ｍ</a:t>
                      </a:r>
                      <a:endParaRPr kumimoji="1" lang="ja-JP" altLang="en-US" sz="18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18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Ｌ</a:t>
                      </a:r>
                      <a:endParaRPr kumimoji="1" lang="ja-JP" altLang="en-US" sz="1800" b="0" i="0" u="none" strike="noStrike" cap="none" normalizeH="0" baseline="0" dirty="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1800" b="0" i="0" u="none" strike="noStrike" cap="none" normalizeH="0" baseline="0" dirty="0" smtClean="0">
                        <a:ln>
                          <a:noFill/>
                        </a:ln>
                        <a:solidFill>
                          <a:schemeClr val="tx1"/>
                        </a:solidFill>
                        <a:effectLst/>
                        <a:latin typeface="Tahoma"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22" name="Text Box 221"/>
          <p:cNvSpPr txBox="1">
            <a:spLocks noChangeArrowheads="1"/>
          </p:cNvSpPr>
          <p:nvPr/>
        </p:nvSpPr>
        <p:spPr bwMode="auto">
          <a:xfrm>
            <a:off x="4427538" y="1773238"/>
            <a:ext cx="4248150" cy="4801314"/>
          </a:xfrm>
          <a:prstGeom prst="rect">
            <a:avLst/>
          </a:prstGeom>
          <a:noFill/>
          <a:ln w="9525">
            <a:noFill/>
            <a:miter lim="800000"/>
            <a:headEnd/>
            <a:tailEnd/>
          </a:ln>
        </p:spPr>
        <p:txBody>
          <a:bodyPr>
            <a:spAutoFit/>
          </a:bodyPr>
          <a:lstStyle/>
          <a:p>
            <a:pPr>
              <a:spcBef>
                <a:spcPct val="50000"/>
              </a:spcBef>
            </a:pPr>
            <a:r>
              <a:rPr lang="ja-JP" altLang="en-US" dirty="0"/>
              <a:t>記号の説明</a:t>
            </a:r>
          </a:p>
          <a:p>
            <a:pPr>
              <a:spcBef>
                <a:spcPct val="50000"/>
              </a:spcBef>
            </a:pPr>
            <a:r>
              <a:rPr lang="ja-JP" altLang="en-US" dirty="0"/>
              <a:t>Ｃ：最終消費支出（民間、政府）</a:t>
            </a:r>
          </a:p>
          <a:p>
            <a:pPr>
              <a:spcBef>
                <a:spcPct val="50000"/>
              </a:spcBef>
            </a:pPr>
            <a:r>
              <a:rPr lang="ja-JP" altLang="en-US" dirty="0"/>
              <a:t>Ｉ：総資本形成　Ｘ：財・サービスの輸出</a:t>
            </a:r>
          </a:p>
          <a:p>
            <a:pPr>
              <a:spcBef>
                <a:spcPct val="50000"/>
              </a:spcBef>
            </a:pPr>
            <a:r>
              <a:rPr lang="ja-JP" altLang="en-US" dirty="0"/>
              <a:t>Ｙ：純付加価値　Ｆ：第１次所得の純受取</a:t>
            </a:r>
          </a:p>
          <a:p>
            <a:pPr>
              <a:spcBef>
                <a:spcPct val="50000"/>
              </a:spcBef>
            </a:pPr>
            <a:r>
              <a:rPr lang="ja-JP" altLang="en-US" dirty="0"/>
              <a:t>Ｔ：その他の経常移転の純受取</a:t>
            </a:r>
          </a:p>
          <a:p>
            <a:pPr>
              <a:spcBef>
                <a:spcPct val="50000"/>
              </a:spcBef>
            </a:pPr>
            <a:r>
              <a:rPr lang="ja-JP" altLang="en-US" dirty="0"/>
              <a:t>Ｄ：固定資本減耗　Ｓ：貯蓄</a:t>
            </a:r>
          </a:p>
          <a:p>
            <a:pPr>
              <a:spcBef>
                <a:spcPct val="50000"/>
              </a:spcBef>
            </a:pPr>
            <a:r>
              <a:rPr lang="ja-JP" altLang="en-US" dirty="0"/>
              <a:t>Ｋ：資本移転の純受取</a:t>
            </a:r>
          </a:p>
          <a:p>
            <a:pPr>
              <a:spcBef>
                <a:spcPct val="50000"/>
              </a:spcBef>
            </a:pPr>
            <a:r>
              <a:rPr lang="ja-JP" altLang="en-US" dirty="0"/>
              <a:t>Ｍ：財・サービスの輸入</a:t>
            </a:r>
          </a:p>
          <a:p>
            <a:pPr>
              <a:spcBef>
                <a:spcPct val="50000"/>
              </a:spcBef>
            </a:pPr>
            <a:r>
              <a:rPr lang="ja-JP" altLang="en-US" dirty="0"/>
              <a:t>Ｌ：純貸出（海外に対する債権の変動）</a:t>
            </a:r>
          </a:p>
          <a:p>
            <a:pPr>
              <a:spcBef>
                <a:spcPct val="50000"/>
              </a:spcBef>
            </a:pPr>
            <a:r>
              <a:rPr lang="ja-JP" altLang="en-US" dirty="0"/>
              <a:t>Ｎ</a:t>
            </a:r>
            <a:r>
              <a:rPr lang="ja-JP" altLang="en-US" dirty="0" smtClean="0"/>
              <a:t>：</a:t>
            </a:r>
            <a:r>
              <a:rPr lang="ja-JP" altLang="en-US" dirty="0" smtClean="0"/>
              <a:t>非金融</a:t>
            </a:r>
            <a:r>
              <a:rPr lang="ja-JP" altLang="en-US" dirty="0" smtClean="0"/>
              <a:t>非生産資産（商標権等）の</a:t>
            </a:r>
            <a:r>
              <a:rPr lang="ja-JP" altLang="en-US" dirty="0"/>
              <a:t>純購入</a:t>
            </a:r>
          </a:p>
          <a:p>
            <a:pPr>
              <a:spcBef>
                <a:spcPct val="50000"/>
              </a:spcBef>
            </a:pPr>
            <a:endParaRPr lang="en-US" altLang="ja-JP"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mtClean="0"/>
              <a:t>海外部門の連結勘定（復習）</a:t>
            </a:r>
          </a:p>
        </p:txBody>
      </p:sp>
      <p:graphicFrame>
        <p:nvGraphicFramePr>
          <p:cNvPr id="38915" name="Group 3"/>
          <p:cNvGraphicFramePr>
            <a:graphicFrameLocks noGrp="1"/>
          </p:cNvGraphicFramePr>
          <p:nvPr>
            <p:ph sz="half" idx="1"/>
          </p:nvPr>
        </p:nvGraphicFramePr>
        <p:xfrm>
          <a:off x="4787900" y="2349500"/>
          <a:ext cx="3770313" cy="3724911"/>
        </p:xfrm>
        <a:graphic>
          <a:graphicData uri="http://schemas.openxmlformats.org/drawingml/2006/table">
            <a:tbl>
              <a:tblPr/>
              <a:tblGrid>
                <a:gridCol w="801688"/>
                <a:gridCol w="1016000"/>
                <a:gridCol w="909637"/>
                <a:gridCol w="1042988"/>
              </a:tblGrid>
              <a:tr h="822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24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C</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１１</a:t>
                      </a:r>
                      <a:endParaRPr kumimoji="1" lang="ja-JP" altLang="en-US" sz="24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I </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P</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１２ </a:t>
                      </a:r>
                      <a:r>
                        <a:rPr kumimoji="1" lang="ja-JP" altLang="en-US" sz="2400" b="0" i="0" u="none" strike="noStrike" cap="none" normalizeH="0" baseline="0" smtClean="0">
                          <a:ln>
                            <a:noFill/>
                          </a:ln>
                          <a:solidFill>
                            <a:schemeClr val="tx1"/>
                          </a:solidFill>
                          <a:effectLst/>
                          <a:latin typeface="Tahoma" pitchFamily="34" charset="0"/>
                          <a:ea typeface="ＭＳ Ｐゴシック" charset="-128"/>
                        </a:rPr>
                        <a:t>＋</a:t>
                      </a: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C</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Y</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24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24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F </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１２</a:t>
                      </a:r>
                      <a:r>
                        <a:rPr kumimoji="1" lang="ja-JP" altLang="en-US" sz="2400" b="0" i="0" u="none" strike="noStrike" cap="none" normalizeH="0" baseline="0" smtClean="0">
                          <a:ln>
                            <a:noFill/>
                          </a:ln>
                          <a:solidFill>
                            <a:schemeClr val="tx1"/>
                          </a:solidFill>
                          <a:effectLst/>
                          <a:latin typeface="Tahoma" pitchFamily="34" charset="0"/>
                          <a:ea typeface="ＭＳ Ｐゴシック" charset="-128"/>
                        </a:rPr>
                        <a:t> ＋</a:t>
                      </a: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T</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D</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S</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24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K</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22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P</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C</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 </a:t>
                      </a:r>
                      <a:r>
                        <a:rPr kumimoji="1" lang="ja-JP" altLang="en-US" sz="2400" b="0" i="0" u="none" strike="noStrike" cap="none" normalizeH="0" baseline="0" smtClean="0">
                          <a:ln>
                            <a:noFill/>
                          </a:ln>
                          <a:solidFill>
                            <a:schemeClr val="tx1"/>
                          </a:solidFill>
                          <a:effectLst/>
                          <a:latin typeface="Tahoma" pitchFamily="34" charset="0"/>
                          <a:ea typeface="ＭＳ Ｐゴシック" charset="-128"/>
                        </a:rPr>
                        <a:t>＋</a:t>
                      </a: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F </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a:t>
                      </a:r>
                      <a:r>
                        <a:rPr kumimoji="1" lang="ja-JP" altLang="en-US" sz="2400" b="0" i="0" u="none" strike="noStrike" cap="none" normalizeH="0" baseline="0" smtClean="0">
                          <a:ln>
                            <a:noFill/>
                          </a:ln>
                          <a:solidFill>
                            <a:schemeClr val="tx1"/>
                          </a:solidFill>
                          <a:effectLst/>
                          <a:latin typeface="Tahoma" pitchFamily="34" charset="0"/>
                          <a:ea typeface="ＭＳ Ｐゴシック" charset="-128"/>
                        </a:rPr>
                        <a:t> ＋</a:t>
                      </a: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T</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K </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a:t>
                      </a:r>
                      <a:r>
                        <a:rPr kumimoji="1" lang="ja-JP" altLang="en-US" sz="2400" b="0" i="0" u="none" strike="noStrike" cap="none" normalizeH="0" baseline="0" smtClean="0">
                          <a:ln>
                            <a:noFill/>
                          </a:ln>
                          <a:solidFill>
                            <a:schemeClr val="tx1"/>
                          </a:solidFill>
                          <a:effectLst/>
                          <a:latin typeface="Tahoma" pitchFamily="34" charset="0"/>
                          <a:ea typeface="ＭＳ Ｐゴシック" charset="-128"/>
                        </a:rPr>
                        <a: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L</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28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46" name="Line 30"/>
          <p:cNvSpPr>
            <a:spLocks noChangeShapeType="1"/>
          </p:cNvSpPr>
          <p:nvPr/>
        </p:nvSpPr>
        <p:spPr bwMode="auto">
          <a:xfrm>
            <a:off x="900113" y="3213100"/>
            <a:ext cx="2879725" cy="0"/>
          </a:xfrm>
          <a:prstGeom prst="line">
            <a:avLst/>
          </a:prstGeom>
          <a:noFill/>
          <a:ln w="9525">
            <a:solidFill>
              <a:schemeClr val="tx1"/>
            </a:solidFill>
            <a:round/>
            <a:headEnd/>
            <a:tailEnd/>
          </a:ln>
        </p:spPr>
        <p:txBody>
          <a:bodyPr/>
          <a:lstStyle/>
          <a:p>
            <a:endParaRPr lang="ja-JP" altLang="en-US"/>
          </a:p>
        </p:txBody>
      </p:sp>
      <p:sp>
        <p:nvSpPr>
          <p:cNvPr id="9247" name="Line 31"/>
          <p:cNvSpPr>
            <a:spLocks noChangeShapeType="1"/>
          </p:cNvSpPr>
          <p:nvPr/>
        </p:nvSpPr>
        <p:spPr bwMode="auto">
          <a:xfrm>
            <a:off x="2195513" y="3213100"/>
            <a:ext cx="0" cy="3240088"/>
          </a:xfrm>
          <a:prstGeom prst="line">
            <a:avLst/>
          </a:prstGeom>
          <a:noFill/>
          <a:ln w="9525">
            <a:solidFill>
              <a:schemeClr val="tx1"/>
            </a:solidFill>
            <a:round/>
            <a:headEnd/>
            <a:tailEnd/>
          </a:ln>
        </p:spPr>
        <p:txBody>
          <a:bodyPr/>
          <a:lstStyle/>
          <a:p>
            <a:endParaRPr lang="ja-JP" altLang="en-US"/>
          </a:p>
        </p:txBody>
      </p:sp>
      <p:sp>
        <p:nvSpPr>
          <p:cNvPr id="9248" name="Text Box 32"/>
          <p:cNvSpPr txBox="1">
            <a:spLocks noChangeArrowheads="1"/>
          </p:cNvSpPr>
          <p:nvPr/>
        </p:nvSpPr>
        <p:spPr bwMode="auto">
          <a:xfrm>
            <a:off x="2411413" y="3295650"/>
            <a:ext cx="1008062" cy="3195638"/>
          </a:xfrm>
          <a:prstGeom prst="rect">
            <a:avLst/>
          </a:prstGeom>
          <a:noFill/>
          <a:ln w="9525">
            <a:noFill/>
            <a:miter lim="800000"/>
            <a:headEnd/>
            <a:tailEnd/>
          </a:ln>
        </p:spPr>
        <p:txBody>
          <a:bodyPr>
            <a:spAutoFit/>
          </a:bodyPr>
          <a:lstStyle/>
          <a:p>
            <a:pPr>
              <a:spcBef>
                <a:spcPct val="50000"/>
              </a:spcBef>
            </a:pPr>
            <a:r>
              <a:rPr lang="en-US" altLang="ja-JP" sz="2400">
                <a:latin typeface="Arial" charset="0"/>
              </a:rPr>
              <a:t>P</a:t>
            </a:r>
            <a:r>
              <a:rPr lang="ja-JP" altLang="en-US" sz="2400" baseline="-25000">
                <a:latin typeface="Arial" charset="0"/>
              </a:rPr>
              <a:t>２１</a:t>
            </a:r>
          </a:p>
          <a:p>
            <a:pPr>
              <a:spcBef>
                <a:spcPct val="50000"/>
              </a:spcBef>
            </a:pPr>
            <a:r>
              <a:rPr lang="en-US" altLang="ja-JP" sz="2400">
                <a:latin typeface="Arial" charset="0"/>
              </a:rPr>
              <a:t>C</a:t>
            </a:r>
            <a:r>
              <a:rPr lang="ja-JP" altLang="en-US" sz="2400" baseline="-25000">
                <a:latin typeface="Arial" charset="0"/>
              </a:rPr>
              <a:t>２１</a:t>
            </a:r>
            <a:endParaRPr lang="ja-JP" altLang="en-US" sz="2400">
              <a:latin typeface="Arial" charset="0"/>
            </a:endParaRPr>
          </a:p>
          <a:p>
            <a:pPr>
              <a:spcBef>
                <a:spcPct val="50000"/>
              </a:spcBef>
            </a:pPr>
            <a:r>
              <a:rPr lang="en-US" altLang="ja-JP" sz="2400">
                <a:latin typeface="Arial" charset="0"/>
              </a:rPr>
              <a:t>F</a:t>
            </a:r>
            <a:r>
              <a:rPr lang="ja-JP" altLang="en-US" sz="2400" baseline="-25000">
                <a:latin typeface="Arial" charset="0"/>
              </a:rPr>
              <a:t>２１</a:t>
            </a:r>
          </a:p>
          <a:p>
            <a:pPr>
              <a:spcBef>
                <a:spcPct val="50000"/>
              </a:spcBef>
            </a:pPr>
            <a:r>
              <a:rPr lang="en-US" altLang="ja-JP" sz="2400">
                <a:latin typeface="Arial" charset="0"/>
              </a:rPr>
              <a:t>T</a:t>
            </a:r>
            <a:r>
              <a:rPr lang="ja-JP" altLang="en-US" sz="2400" baseline="-25000">
                <a:latin typeface="Arial" charset="0"/>
              </a:rPr>
              <a:t>２１</a:t>
            </a:r>
          </a:p>
          <a:p>
            <a:pPr>
              <a:spcBef>
                <a:spcPct val="50000"/>
              </a:spcBef>
            </a:pPr>
            <a:r>
              <a:rPr lang="en-US" altLang="ja-JP" sz="2400">
                <a:latin typeface="Arial" charset="0"/>
              </a:rPr>
              <a:t>K</a:t>
            </a:r>
            <a:r>
              <a:rPr lang="ja-JP" altLang="en-US" sz="2400" baseline="-25000">
                <a:latin typeface="Arial" charset="0"/>
              </a:rPr>
              <a:t>２１</a:t>
            </a:r>
          </a:p>
          <a:p>
            <a:pPr>
              <a:spcBef>
                <a:spcPct val="50000"/>
              </a:spcBef>
            </a:pPr>
            <a:r>
              <a:rPr lang="en-US" altLang="ja-JP" sz="2400">
                <a:latin typeface="Arial" charset="0"/>
              </a:rPr>
              <a:t>L</a:t>
            </a:r>
            <a:r>
              <a:rPr lang="ja-JP" altLang="en-US" sz="2400" baseline="-25000">
                <a:latin typeface="Arial" charset="0"/>
              </a:rPr>
              <a:t>２１</a:t>
            </a:r>
            <a:endParaRPr lang="ja-JP" altLang="en-US" sz="2400">
              <a:latin typeface="Arial" charset="0"/>
            </a:endParaRPr>
          </a:p>
        </p:txBody>
      </p:sp>
      <p:graphicFrame>
        <p:nvGraphicFramePr>
          <p:cNvPr id="38945" name="Group 33"/>
          <p:cNvGraphicFramePr>
            <a:graphicFrameLocks noGrp="1"/>
          </p:cNvGraphicFramePr>
          <p:nvPr>
            <p:ph sz="half" idx="2"/>
          </p:nvPr>
        </p:nvGraphicFramePr>
        <p:xfrm>
          <a:off x="4787900" y="2349500"/>
          <a:ext cx="3770313" cy="3724911"/>
        </p:xfrm>
        <a:graphic>
          <a:graphicData uri="http://schemas.openxmlformats.org/drawingml/2006/table">
            <a:tbl>
              <a:tblPr/>
              <a:tblGrid>
                <a:gridCol w="801688"/>
                <a:gridCol w="1016000"/>
                <a:gridCol w="909637"/>
                <a:gridCol w="1042988"/>
              </a:tblGrid>
              <a:tr h="822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24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C</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１１</a:t>
                      </a:r>
                      <a:endParaRPr kumimoji="1" lang="ja-JP" altLang="en-US" sz="24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I </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P</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１２ </a:t>
                      </a:r>
                      <a:r>
                        <a:rPr kumimoji="1" lang="ja-JP" altLang="en-US" sz="2400" b="0" i="0" u="none" strike="noStrike" cap="none" normalizeH="0" baseline="0" smtClean="0">
                          <a:ln>
                            <a:noFill/>
                          </a:ln>
                          <a:solidFill>
                            <a:schemeClr val="tx1"/>
                          </a:solidFill>
                          <a:effectLst/>
                          <a:latin typeface="Tahoma" pitchFamily="34" charset="0"/>
                          <a:ea typeface="ＭＳ Ｐゴシック" charset="-128"/>
                        </a:rPr>
                        <a:t>＋</a:t>
                      </a: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C</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239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Y</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24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24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F </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１２</a:t>
                      </a:r>
                      <a:r>
                        <a:rPr kumimoji="1" lang="ja-JP" altLang="en-US" sz="2400" b="0" i="0" u="none" strike="noStrike" cap="none" normalizeH="0" baseline="0" smtClean="0">
                          <a:ln>
                            <a:noFill/>
                          </a:ln>
                          <a:solidFill>
                            <a:schemeClr val="tx1"/>
                          </a:solidFill>
                          <a:effectLst/>
                          <a:latin typeface="Tahoma" pitchFamily="34" charset="0"/>
                          <a:ea typeface="ＭＳ Ｐゴシック" charset="-128"/>
                        </a:rPr>
                        <a:t> ＋</a:t>
                      </a: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T</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D</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S</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24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K</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１２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3922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P</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C</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 </a:t>
                      </a:r>
                      <a:r>
                        <a:rPr kumimoji="1" lang="ja-JP" altLang="en-US" sz="2400" b="0" i="0" u="none" strike="noStrike" cap="none" normalizeH="0" baseline="0" smtClean="0">
                          <a:ln>
                            <a:noFill/>
                          </a:ln>
                          <a:solidFill>
                            <a:schemeClr val="tx1"/>
                          </a:solidFill>
                          <a:effectLst/>
                          <a:latin typeface="Tahoma" pitchFamily="34" charset="0"/>
                          <a:ea typeface="ＭＳ Ｐゴシック" charset="-128"/>
                        </a:rPr>
                        <a:t>＋</a:t>
                      </a: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F </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a:t>
                      </a:r>
                      <a:r>
                        <a:rPr kumimoji="1" lang="ja-JP" altLang="en-US" sz="2400" b="0" i="0" u="none" strike="noStrike" cap="none" normalizeH="0" baseline="0" smtClean="0">
                          <a:ln>
                            <a:noFill/>
                          </a:ln>
                          <a:solidFill>
                            <a:schemeClr val="tx1"/>
                          </a:solidFill>
                          <a:effectLst/>
                          <a:latin typeface="Tahoma" pitchFamily="34" charset="0"/>
                          <a:ea typeface="ＭＳ Ｐゴシック" charset="-128"/>
                        </a:rPr>
                        <a:t> ＋</a:t>
                      </a: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T</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K </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a:t>
                      </a:r>
                      <a:r>
                        <a:rPr kumimoji="1" lang="ja-JP" altLang="en-US" sz="2400" b="0" i="0" u="none" strike="noStrike" cap="none" normalizeH="0" baseline="0" smtClean="0">
                          <a:ln>
                            <a:noFill/>
                          </a:ln>
                          <a:solidFill>
                            <a:schemeClr val="tx1"/>
                          </a:solidFill>
                          <a:effectLst/>
                          <a:latin typeface="Tahoma" pitchFamily="34" charset="0"/>
                          <a:ea typeface="ＭＳ Ｐゴシック" charset="-128"/>
                        </a:rPr>
                        <a: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charset="-128"/>
                        </a:rPr>
                        <a:t>L</a:t>
                      </a:r>
                      <a:r>
                        <a:rPr kumimoji="1" lang="ja-JP" altLang="en-US" sz="2400" b="0" i="0" u="none" strike="noStrike" cap="none" normalizeH="0" baseline="-25000" smtClean="0">
                          <a:ln>
                            <a:noFill/>
                          </a:ln>
                          <a:solidFill>
                            <a:schemeClr val="tx1"/>
                          </a:solidFill>
                          <a:effectLst/>
                          <a:latin typeface="Tahoma" pitchFamily="34" charset="0"/>
                          <a:ea typeface="ＭＳ Ｐゴシック" charset="-128"/>
                        </a:rPr>
                        <a:t>２１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ja-JP" sz="2800" b="0" i="0" u="none" strike="noStrike" cap="none" normalizeH="0" baseline="0" smtClean="0">
                        <a:ln>
                          <a:noFill/>
                        </a:ln>
                        <a:solidFill>
                          <a:schemeClr val="tx1"/>
                        </a:solidFill>
                        <a:effectLst/>
                        <a:latin typeface="Tahom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76" name="Text Box 60"/>
          <p:cNvSpPr txBox="1">
            <a:spLocks noChangeArrowheads="1"/>
          </p:cNvSpPr>
          <p:nvPr/>
        </p:nvSpPr>
        <p:spPr bwMode="auto">
          <a:xfrm>
            <a:off x="755650" y="2636838"/>
            <a:ext cx="3024188" cy="457200"/>
          </a:xfrm>
          <a:prstGeom prst="rect">
            <a:avLst/>
          </a:prstGeom>
          <a:noFill/>
          <a:ln w="9525">
            <a:noFill/>
            <a:miter lim="800000"/>
            <a:headEnd/>
            <a:tailEnd/>
          </a:ln>
        </p:spPr>
        <p:txBody>
          <a:bodyPr>
            <a:spAutoFit/>
          </a:bodyPr>
          <a:lstStyle/>
          <a:p>
            <a:pPr>
              <a:spcBef>
                <a:spcPct val="50000"/>
              </a:spcBef>
            </a:pPr>
            <a:r>
              <a:rPr lang="ja-JP" altLang="en-US" sz="2400">
                <a:latin typeface="Arial" charset="0"/>
              </a:rPr>
              <a:t>海外部門の連結勘定</a:t>
            </a:r>
          </a:p>
        </p:txBody>
      </p:sp>
      <p:sp>
        <p:nvSpPr>
          <p:cNvPr id="9277" name="Text Box 61"/>
          <p:cNvSpPr txBox="1">
            <a:spLocks noChangeArrowheads="1"/>
          </p:cNvSpPr>
          <p:nvPr/>
        </p:nvSpPr>
        <p:spPr bwMode="auto">
          <a:xfrm>
            <a:off x="1042988" y="3284538"/>
            <a:ext cx="1008062" cy="2647950"/>
          </a:xfrm>
          <a:prstGeom prst="rect">
            <a:avLst/>
          </a:prstGeom>
          <a:noFill/>
          <a:ln w="9525">
            <a:noFill/>
            <a:miter lim="800000"/>
            <a:headEnd/>
            <a:tailEnd/>
          </a:ln>
        </p:spPr>
        <p:txBody>
          <a:bodyPr>
            <a:spAutoFit/>
          </a:bodyPr>
          <a:lstStyle/>
          <a:p>
            <a:pPr>
              <a:spcBef>
                <a:spcPct val="50000"/>
              </a:spcBef>
            </a:pPr>
            <a:r>
              <a:rPr lang="en-US" altLang="ja-JP" sz="2400">
                <a:latin typeface="Arial" charset="0"/>
              </a:rPr>
              <a:t>P</a:t>
            </a:r>
            <a:r>
              <a:rPr lang="ja-JP" altLang="en-US" sz="2400" baseline="-25000">
                <a:latin typeface="Arial" charset="0"/>
              </a:rPr>
              <a:t>１２</a:t>
            </a:r>
          </a:p>
          <a:p>
            <a:pPr>
              <a:spcBef>
                <a:spcPct val="50000"/>
              </a:spcBef>
            </a:pPr>
            <a:r>
              <a:rPr lang="en-US" altLang="ja-JP" sz="2400">
                <a:latin typeface="Arial" charset="0"/>
              </a:rPr>
              <a:t>C</a:t>
            </a:r>
            <a:r>
              <a:rPr lang="ja-JP" altLang="en-US" sz="2400" baseline="-25000">
                <a:latin typeface="Arial" charset="0"/>
              </a:rPr>
              <a:t>１２</a:t>
            </a:r>
            <a:endParaRPr lang="ja-JP" altLang="en-US" sz="2400">
              <a:latin typeface="Arial" charset="0"/>
            </a:endParaRPr>
          </a:p>
          <a:p>
            <a:pPr>
              <a:spcBef>
                <a:spcPct val="50000"/>
              </a:spcBef>
            </a:pPr>
            <a:r>
              <a:rPr lang="en-US" altLang="ja-JP" sz="2400">
                <a:latin typeface="Arial" charset="0"/>
              </a:rPr>
              <a:t>F</a:t>
            </a:r>
            <a:r>
              <a:rPr lang="ja-JP" altLang="en-US" sz="2400" baseline="-25000">
                <a:latin typeface="Arial" charset="0"/>
              </a:rPr>
              <a:t>１２</a:t>
            </a:r>
          </a:p>
          <a:p>
            <a:pPr>
              <a:spcBef>
                <a:spcPct val="50000"/>
              </a:spcBef>
            </a:pPr>
            <a:r>
              <a:rPr lang="en-US" altLang="ja-JP" sz="2400">
                <a:latin typeface="Arial" charset="0"/>
              </a:rPr>
              <a:t>T</a:t>
            </a:r>
            <a:r>
              <a:rPr lang="ja-JP" altLang="en-US" sz="2400" baseline="-25000">
                <a:latin typeface="Arial" charset="0"/>
              </a:rPr>
              <a:t>１２</a:t>
            </a:r>
          </a:p>
          <a:p>
            <a:pPr>
              <a:spcBef>
                <a:spcPct val="50000"/>
              </a:spcBef>
            </a:pPr>
            <a:r>
              <a:rPr lang="en-US" altLang="ja-JP" sz="2400">
                <a:latin typeface="Arial" charset="0"/>
              </a:rPr>
              <a:t>K</a:t>
            </a:r>
            <a:r>
              <a:rPr lang="ja-JP" altLang="en-US" sz="2400" baseline="-25000">
                <a:latin typeface="Arial" charset="0"/>
              </a:rPr>
              <a:t>１２</a:t>
            </a:r>
            <a:endParaRPr lang="ja-JP" altLang="en-US" sz="2400">
              <a:latin typeface="Arial" charset="0"/>
            </a:endParaRPr>
          </a:p>
        </p:txBody>
      </p:sp>
      <p:sp>
        <p:nvSpPr>
          <p:cNvPr id="9278" name="AutoShape 62"/>
          <p:cNvSpPr>
            <a:spLocks/>
          </p:cNvSpPr>
          <p:nvPr/>
        </p:nvSpPr>
        <p:spPr bwMode="auto">
          <a:xfrm>
            <a:off x="3059113" y="3357563"/>
            <a:ext cx="73025" cy="863600"/>
          </a:xfrm>
          <a:prstGeom prst="rightBracket">
            <a:avLst>
              <a:gd name="adj" fmla="val 98551"/>
            </a:avLst>
          </a:prstGeom>
          <a:noFill/>
          <a:ln w="9525">
            <a:solidFill>
              <a:schemeClr val="tx1"/>
            </a:solidFill>
            <a:round/>
            <a:headEnd/>
            <a:tailEnd/>
          </a:ln>
        </p:spPr>
        <p:txBody>
          <a:bodyPr wrap="none" anchor="ctr"/>
          <a:lstStyle/>
          <a:p>
            <a:endParaRPr lang="ja-JP" altLang="en-US"/>
          </a:p>
        </p:txBody>
      </p:sp>
      <p:sp>
        <p:nvSpPr>
          <p:cNvPr id="9279" name="Text Box 63"/>
          <p:cNvSpPr txBox="1">
            <a:spLocks noChangeArrowheads="1"/>
          </p:cNvSpPr>
          <p:nvPr/>
        </p:nvSpPr>
        <p:spPr bwMode="auto">
          <a:xfrm>
            <a:off x="3276600" y="3357563"/>
            <a:ext cx="863600" cy="822325"/>
          </a:xfrm>
          <a:prstGeom prst="rect">
            <a:avLst/>
          </a:prstGeom>
          <a:noFill/>
          <a:ln w="9525">
            <a:noFill/>
            <a:miter lim="800000"/>
            <a:headEnd/>
            <a:tailEnd/>
          </a:ln>
        </p:spPr>
        <p:txBody>
          <a:bodyPr>
            <a:spAutoFit/>
          </a:bodyPr>
          <a:lstStyle/>
          <a:p>
            <a:pPr>
              <a:spcBef>
                <a:spcPct val="50000"/>
              </a:spcBef>
            </a:pPr>
            <a:r>
              <a:rPr lang="ja-JP" altLang="en-US" sz="2400">
                <a:latin typeface="Arial" charset="0"/>
              </a:rPr>
              <a:t>輸入</a:t>
            </a:r>
            <a:r>
              <a:rPr lang="en-US" altLang="ja-JP" sz="2400">
                <a:latin typeface="Arial" charset="0"/>
              </a:rPr>
              <a:t>M</a:t>
            </a:r>
          </a:p>
        </p:txBody>
      </p:sp>
      <p:sp>
        <p:nvSpPr>
          <p:cNvPr id="9280" name="AutoShape 64"/>
          <p:cNvSpPr>
            <a:spLocks/>
          </p:cNvSpPr>
          <p:nvPr/>
        </p:nvSpPr>
        <p:spPr bwMode="auto">
          <a:xfrm>
            <a:off x="900113" y="3357563"/>
            <a:ext cx="76200" cy="914400"/>
          </a:xfrm>
          <a:prstGeom prst="leftBracket">
            <a:avLst>
              <a:gd name="adj" fmla="val 100000"/>
            </a:avLst>
          </a:prstGeom>
          <a:noFill/>
          <a:ln w="9525">
            <a:solidFill>
              <a:schemeClr val="tx1"/>
            </a:solidFill>
            <a:round/>
            <a:headEnd/>
            <a:tailEnd/>
          </a:ln>
        </p:spPr>
        <p:txBody>
          <a:bodyPr wrap="none" anchor="ctr"/>
          <a:lstStyle/>
          <a:p>
            <a:endParaRPr lang="ja-JP" altLang="en-US"/>
          </a:p>
        </p:txBody>
      </p:sp>
      <p:sp>
        <p:nvSpPr>
          <p:cNvPr id="9281" name="Text Box 65"/>
          <p:cNvSpPr txBox="1">
            <a:spLocks noChangeArrowheads="1"/>
          </p:cNvSpPr>
          <p:nvPr/>
        </p:nvSpPr>
        <p:spPr bwMode="auto">
          <a:xfrm>
            <a:off x="0" y="3357563"/>
            <a:ext cx="863600" cy="822325"/>
          </a:xfrm>
          <a:prstGeom prst="rect">
            <a:avLst/>
          </a:prstGeom>
          <a:noFill/>
          <a:ln w="9525">
            <a:noFill/>
            <a:miter lim="800000"/>
            <a:headEnd/>
            <a:tailEnd/>
          </a:ln>
        </p:spPr>
        <p:txBody>
          <a:bodyPr>
            <a:spAutoFit/>
          </a:bodyPr>
          <a:lstStyle/>
          <a:p>
            <a:pPr>
              <a:spcBef>
                <a:spcPct val="50000"/>
              </a:spcBef>
            </a:pPr>
            <a:r>
              <a:rPr lang="ja-JP" altLang="en-US" sz="2400">
                <a:latin typeface="Arial" charset="0"/>
              </a:rPr>
              <a:t>輸出</a:t>
            </a:r>
            <a:r>
              <a:rPr lang="en-US" altLang="ja-JP" sz="2400">
                <a:latin typeface="Arial" charset="0"/>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45"/>
                                        </p:tgtEl>
                                        <p:attrNameLst>
                                          <p:attrName>style.visibility</p:attrName>
                                        </p:attrNameLst>
                                      </p:cBhvr>
                                      <p:to>
                                        <p:strVal val="visible"/>
                                      </p:to>
                                    </p:set>
                                    <p:animEffect transition="in" filter="box(in)">
                                      <p:cBhvr>
                                        <p:cTn id="7" dur="500"/>
                                        <p:tgtEl>
                                          <p:spTgt spid="38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貯蓄投資差額と経常収支</a:t>
            </a:r>
          </a:p>
        </p:txBody>
      </p:sp>
      <p:sp>
        <p:nvSpPr>
          <p:cNvPr id="10243" name="Rectangle 3"/>
          <p:cNvSpPr>
            <a:spLocks noGrp="1" noChangeArrowheads="1"/>
          </p:cNvSpPr>
          <p:nvPr>
            <p:ph type="body" idx="1"/>
          </p:nvPr>
        </p:nvSpPr>
        <p:spPr/>
        <p:txBody>
          <a:bodyPr/>
          <a:lstStyle/>
          <a:p>
            <a:pPr eaLnBrk="1" hangingPunct="1">
              <a:lnSpc>
                <a:spcPct val="90000"/>
              </a:lnSpc>
            </a:pPr>
            <a:r>
              <a:rPr lang="ja-JP" altLang="en-US" sz="2400" smtClean="0"/>
              <a:t>第３行、第３列のバランス関係は、次式であらわされる。</a:t>
            </a:r>
          </a:p>
          <a:p>
            <a:pPr eaLnBrk="1" hangingPunct="1">
              <a:lnSpc>
                <a:spcPct val="90000"/>
              </a:lnSpc>
              <a:buFont typeface="Wingdings" pitchFamily="2" charset="2"/>
              <a:buNone/>
            </a:pPr>
            <a:r>
              <a:rPr lang="ja-JP" altLang="en-US" sz="2400" smtClean="0"/>
              <a:t>　　　　　Ｄ＋Ｓ＋Ｋ＝Ｉ＋Ｌ＋Ｎ</a:t>
            </a:r>
          </a:p>
          <a:p>
            <a:pPr eaLnBrk="1" hangingPunct="1">
              <a:lnSpc>
                <a:spcPct val="90000"/>
              </a:lnSpc>
            </a:pPr>
            <a:r>
              <a:rPr lang="ja-JP" altLang="en-US" sz="2400" smtClean="0"/>
              <a:t>第４行、第４列のバランス関係は、次式であらわされる。</a:t>
            </a:r>
          </a:p>
          <a:p>
            <a:pPr eaLnBrk="1" hangingPunct="1">
              <a:lnSpc>
                <a:spcPct val="90000"/>
              </a:lnSpc>
              <a:buFont typeface="Wingdings" pitchFamily="2" charset="2"/>
              <a:buNone/>
            </a:pPr>
            <a:r>
              <a:rPr lang="ja-JP" altLang="en-US" sz="2400" smtClean="0"/>
              <a:t>　　　　Ｍ＋Ｌ＋Ｎ＝Ｘ＋Ｆ＋Ｔ＋Ｋ</a:t>
            </a:r>
          </a:p>
          <a:p>
            <a:pPr eaLnBrk="1" hangingPunct="1">
              <a:lnSpc>
                <a:spcPct val="90000"/>
              </a:lnSpc>
            </a:pPr>
            <a:r>
              <a:rPr lang="ja-JP" altLang="en-US" sz="2400" smtClean="0"/>
              <a:t>後者が国際収支統計の背景にある恒等式である。</a:t>
            </a:r>
            <a:r>
              <a:rPr lang="en-US" altLang="ja-JP" sz="2400" smtClean="0"/>
              <a:t>2</a:t>
            </a:r>
            <a:r>
              <a:rPr lang="ja-JP" altLang="en-US" sz="2400" smtClean="0"/>
              <a:t>つの式を比較することにより、以下の恒等式が得られる。</a:t>
            </a:r>
          </a:p>
          <a:p>
            <a:pPr eaLnBrk="1" hangingPunct="1">
              <a:lnSpc>
                <a:spcPct val="90000"/>
              </a:lnSpc>
            </a:pPr>
            <a:r>
              <a:rPr lang="ja-JP" altLang="en-US" sz="2400" b="1" smtClean="0"/>
              <a:t>経常収支＝</a:t>
            </a:r>
          </a:p>
          <a:p>
            <a:pPr eaLnBrk="1" hangingPunct="1">
              <a:lnSpc>
                <a:spcPct val="90000"/>
              </a:lnSpc>
              <a:buFont typeface="Wingdings" pitchFamily="2" charset="2"/>
              <a:buNone/>
            </a:pPr>
            <a:r>
              <a:rPr lang="ja-JP" altLang="en-US" sz="2400" b="1" smtClean="0"/>
              <a:t>　　　Ｘ＋Ｆ＋Ｔ－Ｍ＝Ｌ＋Ｎ－Ｋ＝Ｄ＋Ｓ－Ｉ</a:t>
            </a:r>
          </a:p>
          <a:p>
            <a:pPr eaLnBrk="1" hangingPunct="1">
              <a:lnSpc>
                <a:spcPct val="90000"/>
              </a:lnSpc>
              <a:buFont typeface="Wingdings" pitchFamily="2" charset="2"/>
              <a:buNone/>
            </a:pPr>
            <a:r>
              <a:rPr lang="ja-JP" altLang="en-US" sz="2400" b="1" smtClean="0"/>
              <a:t>　　　　　　　＝貯蓄投資差額</a:t>
            </a:r>
            <a:endParaRPr lang="ja-JP" altLang="en-US" sz="2400" smtClean="0"/>
          </a:p>
          <a:p>
            <a:pPr eaLnBrk="1" hangingPunct="1">
              <a:lnSpc>
                <a:spcPct val="90000"/>
              </a:lnSpc>
            </a:pPr>
            <a:endParaRPr lang="en-US" altLang="ja-JP"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ja-JP" altLang="en-US" sz="4000" smtClean="0"/>
              <a:t>経常収支に対する</a:t>
            </a:r>
            <a:r>
              <a:rPr lang="en-US" altLang="ja-JP" sz="4000" smtClean="0"/>
              <a:t>S-I</a:t>
            </a:r>
            <a:r>
              <a:rPr lang="ja-JP" altLang="en-US" sz="4000" smtClean="0"/>
              <a:t>バランスアプローチ（復習）</a:t>
            </a:r>
          </a:p>
        </p:txBody>
      </p:sp>
      <p:sp>
        <p:nvSpPr>
          <p:cNvPr id="11267" name="Rectangle 3"/>
          <p:cNvSpPr>
            <a:spLocks noGrp="1" noChangeArrowheads="1"/>
          </p:cNvSpPr>
          <p:nvPr>
            <p:ph type="body" idx="1"/>
          </p:nvPr>
        </p:nvSpPr>
        <p:spPr>
          <a:xfrm>
            <a:off x="755650" y="2017713"/>
            <a:ext cx="8199438" cy="4651375"/>
          </a:xfrm>
        </p:spPr>
        <p:txBody>
          <a:bodyPr/>
          <a:lstStyle/>
          <a:p>
            <a:pPr eaLnBrk="1" hangingPunct="1"/>
            <a:r>
              <a:rPr lang="ja-JP" altLang="en-US" smtClean="0">
                <a:solidFill>
                  <a:srgbClr val="FF0066"/>
                </a:solidFill>
              </a:rPr>
              <a:t>経常収支＝貯蓄投資差額</a:t>
            </a:r>
            <a:r>
              <a:rPr lang="ja-JP" altLang="en-US" smtClean="0"/>
              <a:t>であることを用いて、経常収支に対する新しい見方が可能になる。</a:t>
            </a:r>
          </a:p>
          <a:p>
            <a:pPr eaLnBrk="1" hangingPunct="1"/>
            <a:r>
              <a:rPr lang="en-US" altLang="ja-JP" smtClean="0"/>
              <a:t>CB=S-I</a:t>
            </a:r>
            <a:r>
              <a:rPr lang="ja-JP" altLang="en-US" smtClean="0"/>
              <a:t>＝（</a:t>
            </a:r>
            <a:r>
              <a:rPr lang="en-US" altLang="ja-JP" smtClean="0"/>
              <a:t>S</a:t>
            </a:r>
            <a:r>
              <a:rPr lang="ja-JP" altLang="en-US" baseline="-25000" smtClean="0"/>
              <a:t>Ｐ</a:t>
            </a:r>
            <a:r>
              <a:rPr lang="ja-JP" altLang="en-US" smtClean="0"/>
              <a:t>＋</a:t>
            </a:r>
            <a:r>
              <a:rPr lang="en-US" altLang="ja-JP" smtClean="0"/>
              <a:t>S</a:t>
            </a:r>
            <a:r>
              <a:rPr lang="ja-JP" altLang="en-US" baseline="-25000" smtClean="0"/>
              <a:t>Ｇ</a:t>
            </a:r>
            <a:r>
              <a:rPr lang="ja-JP" altLang="en-US" smtClean="0"/>
              <a:t>）</a:t>
            </a:r>
            <a:r>
              <a:rPr lang="en-US" altLang="ja-JP" smtClean="0"/>
              <a:t>-</a:t>
            </a:r>
            <a:r>
              <a:rPr lang="ja-JP" altLang="en-US" smtClean="0"/>
              <a:t>（</a:t>
            </a:r>
            <a:r>
              <a:rPr lang="en-US" altLang="ja-JP" smtClean="0"/>
              <a:t>I</a:t>
            </a:r>
            <a:r>
              <a:rPr lang="ja-JP" altLang="en-US" baseline="-25000" smtClean="0"/>
              <a:t>Ｐ</a:t>
            </a:r>
            <a:r>
              <a:rPr lang="ja-JP" altLang="en-US" smtClean="0"/>
              <a:t>＋</a:t>
            </a:r>
            <a:r>
              <a:rPr lang="en-US" altLang="ja-JP" smtClean="0"/>
              <a:t>I</a:t>
            </a:r>
            <a:r>
              <a:rPr lang="ja-JP" altLang="en-US" baseline="-25000" smtClean="0"/>
              <a:t>Ｇ</a:t>
            </a:r>
            <a:r>
              <a:rPr lang="ja-JP" altLang="en-US" smtClean="0"/>
              <a:t>）</a:t>
            </a:r>
          </a:p>
          <a:p>
            <a:pPr eaLnBrk="1" hangingPunct="1">
              <a:buFont typeface="Wingdings" pitchFamily="2" charset="2"/>
              <a:buNone/>
            </a:pPr>
            <a:r>
              <a:rPr lang="ja-JP" altLang="en-US" smtClean="0"/>
              <a:t>　　</a:t>
            </a:r>
            <a:r>
              <a:rPr lang="en-US" altLang="ja-JP" smtClean="0"/>
              <a:t>= </a:t>
            </a:r>
            <a:r>
              <a:rPr lang="ja-JP" altLang="en-US" smtClean="0"/>
              <a:t>（</a:t>
            </a:r>
            <a:r>
              <a:rPr lang="en-US" altLang="ja-JP" smtClean="0"/>
              <a:t>S</a:t>
            </a:r>
            <a:r>
              <a:rPr lang="ja-JP" altLang="en-US" baseline="-25000" smtClean="0"/>
              <a:t>Ｐ</a:t>
            </a:r>
            <a:r>
              <a:rPr lang="en-US" altLang="ja-JP" smtClean="0"/>
              <a:t>-</a:t>
            </a:r>
            <a:r>
              <a:rPr lang="en-US" altLang="ja-JP" baseline="-25000" smtClean="0"/>
              <a:t> </a:t>
            </a:r>
            <a:r>
              <a:rPr lang="en-US" altLang="ja-JP" smtClean="0"/>
              <a:t>I</a:t>
            </a:r>
            <a:r>
              <a:rPr lang="ja-JP" altLang="en-US" baseline="-25000" smtClean="0"/>
              <a:t>Ｐ</a:t>
            </a:r>
            <a:r>
              <a:rPr lang="ja-JP" altLang="en-US" smtClean="0"/>
              <a:t>）</a:t>
            </a:r>
            <a:r>
              <a:rPr lang="en-US" altLang="ja-JP" smtClean="0"/>
              <a:t>+</a:t>
            </a:r>
            <a:r>
              <a:rPr lang="ja-JP" altLang="en-US" smtClean="0"/>
              <a:t>（</a:t>
            </a:r>
            <a:r>
              <a:rPr lang="en-US" altLang="ja-JP" smtClean="0"/>
              <a:t>S</a:t>
            </a:r>
            <a:r>
              <a:rPr lang="ja-JP" altLang="en-US" baseline="-25000" smtClean="0"/>
              <a:t>Ｇ</a:t>
            </a:r>
            <a:r>
              <a:rPr lang="en-US" altLang="ja-JP" smtClean="0"/>
              <a:t>-I</a:t>
            </a:r>
            <a:r>
              <a:rPr lang="ja-JP" altLang="en-US" baseline="-25000" smtClean="0"/>
              <a:t>Ｇ</a:t>
            </a:r>
            <a:r>
              <a:rPr lang="ja-JP" altLang="en-US" smtClean="0"/>
              <a:t>）</a:t>
            </a:r>
            <a:r>
              <a:rPr lang="en-US" altLang="ja-JP" smtClean="0"/>
              <a:t>= </a:t>
            </a:r>
            <a:r>
              <a:rPr lang="ja-JP" altLang="en-US" smtClean="0"/>
              <a:t>（</a:t>
            </a:r>
            <a:r>
              <a:rPr lang="en-US" altLang="ja-JP" smtClean="0"/>
              <a:t>S</a:t>
            </a:r>
            <a:r>
              <a:rPr lang="ja-JP" altLang="en-US" baseline="-25000" smtClean="0"/>
              <a:t>Ｐ</a:t>
            </a:r>
            <a:r>
              <a:rPr lang="en-US" altLang="ja-JP" smtClean="0"/>
              <a:t>-</a:t>
            </a:r>
            <a:r>
              <a:rPr lang="en-US" altLang="ja-JP" baseline="-25000" smtClean="0"/>
              <a:t> </a:t>
            </a:r>
            <a:r>
              <a:rPr lang="en-US" altLang="ja-JP" smtClean="0"/>
              <a:t>I</a:t>
            </a:r>
            <a:r>
              <a:rPr lang="ja-JP" altLang="en-US" baseline="-25000" smtClean="0"/>
              <a:t>Ｐ</a:t>
            </a:r>
            <a:r>
              <a:rPr lang="ja-JP" altLang="en-US" smtClean="0"/>
              <a:t>）</a:t>
            </a:r>
            <a:r>
              <a:rPr lang="en-US" altLang="ja-JP" smtClean="0"/>
              <a:t>+</a:t>
            </a:r>
            <a:r>
              <a:rPr lang="ja-JP" altLang="en-US" smtClean="0"/>
              <a:t>（</a:t>
            </a:r>
            <a:r>
              <a:rPr lang="en-US" altLang="ja-JP" smtClean="0"/>
              <a:t>T-C</a:t>
            </a:r>
            <a:r>
              <a:rPr lang="ja-JP" altLang="en-US" baseline="-25000" smtClean="0"/>
              <a:t>Ｇ</a:t>
            </a:r>
            <a:r>
              <a:rPr lang="en-US" altLang="ja-JP" smtClean="0"/>
              <a:t>- I</a:t>
            </a:r>
            <a:r>
              <a:rPr lang="ja-JP" altLang="en-US" baseline="-25000" smtClean="0"/>
              <a:t>Ｇ</a:t>
            </a:r>
            <a:r>
              <a:rPr lang="ja-JP" altLang="en-US" smtClean="0"/>
              <a:t>）</a:t>
            </a:r>
          </a:p>
        </p:txBody>
      </p:sp>
      <p:sp>
        <p:nvSpPr>
          <p:cNvPr id="11268" name="AutoShape 4"/>
          <p:cNvSpPr>
            <a:spLocks/>
          </p:cNvSpPr>
          <p:nvPr/>
        </p:nvSpPr>
        <p:spPr bwMode="auto">
          <a:xfrm rot="-5400000">
            <a:off x="2339975" y="4581525"/>
            <a:ext cx="431800" cy="863600"/>
          </a:xfrm>
          <a:prstGeom prst="leftBrace">
            <a:avLst>
              <a:gd name="adj1" fmla="val 16667"/>
              <a:gd name="adj2" fmla="val 48606"/>
            </a:avLst>
          </a:prstGeom>
          <a:noFill/>
          <a:ln w="9525">
            <a:solidFill>
              <a:schemeClr val="tx1"/>
            </a:solidFill>
            <a:round/>
            <a:headEnd/>
            <a:tailEnd/>
          </a:ln>
        </p:spPr>
        <p:txBody>
          <a:bodyPr wrap="none" anchor="ctr"/>
          <a:lstStyle/>
          <a:p>
            <a:endParaRPr lang="ja-JP" altLang="en-US"/>
          </a:p>
        </p:txBody>
      </p:sp>
      <p:sp>
        <p:nvSpPr>
          <p:cNvPr id="11269" name="AutoShape 5"/>
          <p:cNvSpPr>
            <a:spLocks/>
          </p:cNvSpPr>
          <p:nvPr/>
        </p:nvSpPr>
        <p:spPr bwMode="auto">
          <a:xfrm rot="-5400000">
            <a:off x="4067175" y="4652963"/>
            <a:ext cx="431800" cy="863600"/>
          </a:xfrm>
          <a:prstGeom prst="leftBrace">
            <a:avLst>
              <a:gd name="adj1" fmla="val 16667"/>
              <a:gd name="adj2" fmla="val 48606"/>
            </a:avLst>
          </a:prstGeom>
          <a:noFill/>
          <a:ln w="9525">
            <a:solidFill>
              <a:schemeClr val="tx1"/>
            </a:solidFill>
            <a:round/>
            <a:headEnd/>
            <a:tailEnd/>
          </a:ln>
        </p:spPr>
        <p:txBody>
          <a:bodyPr wrap="none" anchor="ctr"/>
          <a:lstStyle/>
          <a:p>
            <a:endParaRPr lang="ja-JP" altLang="en-US"/>
          </a:p>
        </p:txBody>
      </p:sp>
      <p:sp>
        <p:nvSpPr>
          <p:cNvPr id="11270" name="AutoShape 6"/>
          <p:cNvSpPr>
            <a:spLocks/>
          </p:cNvSpPr>
          <p:nvPr/>
        </p:nvSpPr>
        <p:spPr bwMode="auto">
          <a:xfrm rot="-5400000">
            <a:off x="5795963" y="4581525"/>
            <a:ext cx="431800" cy="863600"/>
          </a:xfrm>
          <a:prstGeom prst="leftBrace">
            <a:avLst>
              <a:gd name="adj1" fmla="val 16667"/>
              <a:gd name="adj2" fmla="val 48606"/>
            </a:avLst>
          </a:prstGeom>
          <a:noFill/>
          <a:ln w="9525">
            <a:solidFill>
              <a:schemeClr val="tx1"/>
            </a:solidFill>
            <a:round/>
            <a:headEnd/>
            <a:tailEnd/>
          </a:ln>
        </p:spPr>
        <p:txBody>
          <a:bodyPr wrap="none" anchor="ctr"/>
          <a:lstStyle/>
          <a:p>
            <a:endParaRPr lang="ja-JP" altLang="en-US"/>
          </a:p>
        </p:txBody>
      </p:sp>
      <p:sp>
        <p:nvSpPr>
          <p:cNvPr id="11271" name="AutoShape 7"/>
          <p:cNvSpPr>
            <a:spLocks/>
          </p:cNvSpPr>
          <p:nvPr/>
        </p:nvSpPr>
        <p:spPr bwMode="auto">
          <a:xfrm rot="-5400000">
            <a:off x="7740650" y="4364038"/>
            <a:ext cx="358775" cy="1368425"/>
          </a:xfrm>
          <a:prstGeom prst="leftBrace">
            <a:avLst>
              <a:gd name="adj1" fmla="val 31785"/>
              <a:gd name="adj2" fmla="val 48606"/>
            </a:avLst>
          </a:prstGeom>
          <a:noFill/>
          <a:ln w="9525">
            <a:solidFill>
              <a:schemeClr val="tx1"/>
            </a:solidFill>
            <a:round/>
            <a:headEnd/>
            <a:tailEnd/>
          </a:ln>
        </p:spPr>
        <p:txBody>
          <a:bodyPr wrap="none" anchor="ctr"/>
          <a:lstStyle/>
          <a:p>
            <a:endParaRPr lang="ja-JP" altLang="en-US"/>
          </a:p>
        </p:txBody>
      </p:sp>
      <p:sp>
        <p:nvSpPr>
          <p:cNvPr id="11272" name="Text Box 8"/>
          <p:cNvSpPr txBox="1">
            <a:spLocks noChangeArrowheads="1"/>
          </p:cNvSpPr>
          <p:nvPr/>
        </p:nvSpPr>
        <p:spPr bwMode="auto">
          <a:xfrm>
            <a:off x="1835150" y="5373688"/>
            <a:ext cx="1225550" cy="701675"/>
          </a:xfrm>
          <a:prstGeom prst="rect">
            <a:avLst/>
          </a:prstGeom>
          <a:solidFill>
            <a:srgbClr val="CCFFCC"/>
          </a:solidFill>
          <a:ln w="9525">
            <a:noFill/>
            <a:miter lim="800000"/>
            <a:headEnd/>
            <a:tailEnd/>
          </a:ln>
        </p:spPr>
        <p:txBody>
          <a:bodyPr>
            <a:spAutoFit/>
          </a:bodyPr>
          <a:lstStyle/>
          <a:p>
            <a:pPr>
              <a:spcBef>
                <a:spcPct val="50000"/>
              </a:spcBef>
            </a:pPr>
            <a:r>
              <a:rPr lang="ja-JP" altLang="en-US" sz="2000">
                <a:latin typeface="Arial" charset="0"/>
              </a:rPr>
              <a:t>民間貯蓄投資差額</a:t>
            </a:r>
          </a:p>
        </p:txBody>
      </p:sp>
      <p:sp>
        <p:nvSpPr>
          <p:cNvPr id="11273" name="Text Box 9"/>
          <p:cNvSpPr txBox="1">
            <a:spLocks noChangeArrowheads="1"/>
          </p:cNvSpPr>
          <p:nvPr/>
        </p:nvSpPr>
        <p:spPr bwMode="auto">
          <a:xfrm>
            <a:off x="3635375" y="5445125"/>
            <a:ext cx="1223963" cy="701675"/>
          </a:xfrm>
          <a:prstGeom prst="rect">
            <a:avLst/>
          </a:prstGeom>
          <a:solidFill>
            <a:srgbClr val="CCFFCC"/>
          </a:solidFill>
          <a:ln w="9525">
            <a:noFill/>
            <a:miter lim="800000"/>
            <a:headEnd/>
            <a:tailEnd/>
          </a:ln>
        </p:spPr>
        <p:txBody>
          <a:bodyPr>
            <a:spAutoFit/>
          </a:bodyPr>
          <a:lstStyle/>
          <a:p>
            <a:pPr>
              <a:spcBef>
                <a:spcPct val="50000"/>
              </a:spcBef>
            </a:pPr>
            <a:r>
              <a:rPr lang="ja-JP" altLang="en-US" sz="2000">
                <a:latin typeface="Arial" charset="0"/>
              </a:rPr>
              <a:t>政府貯蓄投資差額</a:t>
            </a:r>
          </a:p>
        </p:txBody>
      </p:sp>
      <p:sp>
        <p:nvSpPr>
          <p:cNvPr id="11274" name="Text Box 10"/>
          <p:cNvSpPr txBox="1">
            <a:spLocks noChangeArrowheads="1"/>
          </p:cNvSpPr>
          <p:nvPr/>
        </p:nvSpPr>
        <p:spPr bwMode="auto">
          <a:xfrm>
            <a:off x="5364163" y="5373688"/>
            <a:ext cx="1225550" cy="701675"/>
          </a:xfrm>
          <a:prstGeom prst="rect">
            <a:avLst/>
          </a:prstGeom>
          <a:solidFill>
            <a:srgbClr val="CCFFCC"/>
          </a:solidFill>
          <a:ln w="9525">
            <a:noFill/>
            <a:miter lim="800000"/>
            <a:headEnd/>
            <a:tailEnd/>
          </a:ln>
        </p:spPr>
        <p:txBody>
          <a:bodyPr>
            <a:spAutoFit/>
          </a:bodyPr>
          <a:lstStyle/>
          <a:p>
            <a:pPr>
              <a:spcBef>
                <a:spcPct val="50000"/>
              </a:spcBef>
            </a:pPr>
            <a:r>
              <a:rPr lang="ja-JP" altLang="en-US" sz="2000">
                <a:latin typeface="Arial" charset="0"/>
              </a:rPr>
              <a:t>民間貯蓄投資差額</a:t>
            </a:r>
          </a:p>
        </p:txBody>
      </p:sp>
      <p:sp>
        <p:nvSpPr>
          <p:cNvPr id="11275" name="Text Box 11"/>
          <p:cNvSpPr txBox="1">
            <a:spLocks noChangeArrowheads="1"/>
          </p:cNvSpPr>
          <p:nvPr/>
        </p:nvSpPr>
        <p:spPr bwMode="auto">
          <a:xfrm>
            <a:off x="7380288" y="5373688"/>
            <a:ext cx="1223962" cy="396875"/>
          </a:xfrm>
          <a:prstGeom prst="rect">
            <a:avLst/>
          </a:prstGeom>
          <a:solidFill>
            <a:srgbClr val="CCFFCC"/>
          </a:solidFill>
          <a:ln w="9525">
            <a:noFill/>
            <a:miter lim="800000"/>
            <a:headEnd/>
            <a:tailEnd/>
          </a:ln>
        </p:spPr>
        <p:txBody>
          <a:bodyPr>
            <a:spAutoFit/>
          </a:bodyPr>
          <a:lstStyle/>
          <a:p>
            <a:pPr>
              <a:spcBef>
                <a:spcPct val="50000"/>
              </a:spcBef>
            </a:pPr>
            <a:r>
              <a:rPr lang="ja-JP" altLang="en-US" sz="2000">
                <a:latin typeface="Arial" charset="0"/>
              </a:rPr>
              <a:t>政府黒字</a:t>
            </a:r>
          </a:p>
        </p:txBody>
      </p:sp>
      <p:sp>
        <p:nvSpPr>
          <p:cNvPr id="39948" name="Oval 12"/>
          <p:cNvSpPr>
            <a:spLocks noChangeArrowheads="1"/>
          </p:cNvSpPr>
          <p:nvPr/>
        </p:nvSpPr>
        <p:spPr bwMode="auto">
          <a:xfrm>
            <a:off x="827088" y="3644900"/>
            <a:ext cx="865187" cy="647700"/>
          </a:xfrm>
          <a:prstGeom prst="ellipse">
            <a:avLst/>
          </a:prstGeom>
          <a:solidFill>
            <a:schemeClr val="accent1">
              <a:alpha val="25098"/>
            </a:schemeClr>
          </a:solidFill>
          <a:ln w="9525">
            <a:solidFill>
              <a:schemeClr val="tx1"/>
            </a:solidFill>
            <a:round/>
            <a:headEnd/>
            <a:tailEnd/>
          </a:ln>
        </p:spPr>
        <p:txBody>
          <a:bodyPr wrap="none" anchor="ctr"/>
          <a:lstStyle/>
          <a:p>
            <a:endParaRPr lang="ja-JP" altLang="en-US"/>
          </a:p>
        </p:txBody>
      </p:sp>
      <p:sp>
        <p:nvSpPr>
          <p:cNvPr id="39949" name="Oval 13"/>
          <p:cNvSpPr>
            <a:spLocks noChangeArrowheads="1"/>
          </p:cNvSpPr>
          <p:nvPr/>
        </p:nvSpPr>
        <p:spPr bwMode="auto">
          <a:xfrm>
            <a:off x="6948488" y="4076700"/>
            <a:ext cx="1944687" cy="647700"/>
          </a:xfrm>
          <a:prstGeom prst="ellipse">
            <a:avLst/>
          </a:prstGeom>
          <a:solidFill>
            <a:schemeClr val="accent1">
              <a:alpha val="25098"/>
            </a:schemeClr>
          </a:solidFill>
          <a:ln w="9525">
            <a:solidFill>
              <a:schemeClr val="tx1"/>
            </a:solidFill>
            <a:round/>
            <a:headEnd/>
            <a:tailEnd/>
          </a:ln>
        </p:spPr>
        <p:txBody>
          <a:bodyPr wrap="none" anchor="ctr"/>
          <a:lstStyle/>
          <a:p>
            <a:endParaRPr lang="ja-JP" altLang="en-US"/>
          </a:p>
        </p:txBody>
      </p:sp>
      <p:sp>
        <p:nvSpPr>
          <p:cNvPr id="39950" name="Line 14"/>
          <p:cNvSpPr>
            <a:spLocks noChangeShapeType="1"/>
          </p:cNvSpPr>
          <p:nvPr/>
        </p:nvSpPr>
        <p:spPr bwMode="auto">
          <a:xfrm flipH="1" flipV="1">
            <a:off x="1476375" y="4005263"/>
            <a:ext cx="719138" cy="1800225"/>
          </a:xfrm>
          <a:prstGeom prst="line">
            <a:avLst/>
          </a:prstGeom>
          <a:noFill/>
          <a:ln w="9525">
            <a:solidFill>
              <a:schemeClr val="tx1"/>
            </a:solidFill>
            <a:round/>
            <a:headEnd/>
            <a:tailEnd type="triangle" w="med" len="med"/>
          </a:ln>
        </p:spPr>
        <p:txBody>
          <a:bodyPr/>
          <a:lstStyle/>
          <a:p>
            <a:endParaRPr lang="ja-JP" altLang="en-US"/>
          </a:p>
        </p:txBody>
      </p:sp>
      <p:sp>
        <p:nvSpPr>
          <p:cNvPr id="39951" name="Line 15"/>
          <p:cNvSpPr>
            <a:spLocks noChangeShapeType="1"/>
          </p:cNvSpPr>
          <p:nvPr/>
        </p:nvSpPr>
        <p:spPr bwMode="auto">
          <a:xfrm flipV="1">
            <a:off x="3779838" y="4652963"/>
            <a:ext cx="3097212" cy="1441450"/>
          </a:xfrm>
          <a:prstGeom prst="line">
            <a:avLst/>
          </a:prstGeom>
          <a:noFill/>
          <a:ln w="9525">
            <a:solidFill>
              <a:schemeClr val="tx1"/>
            </a:solidFill>
            <a:round/>
            <a:headEnd/>
            <a:tailEnd type="triangle" w="med" len="med"/>
          </a:ln>
        </p:spPr>
        <p:txBody>
          <a:bodyPr/>
          <a:lstStyle/>
          <a:p>
            <a:endParaRPr lang="ja-JP" altLang="en-US"/>
          </a:p>
        </p:txBody>
      </p:sp>
      <p:sp>
        <p:nvSpPr>
          <p:cNvPr id="39952" name="Text Box 16"/>
          <p:cNvSpPr txBox="1">
            <a:spLocks noChangeArrowheads="1"/>
          </p:cNvSpPr>
          <p:nvPr/>
        </p:nvSpPr>
        <p:spPr bwMode="auto">
          <a:xfrm>
            <a:off x="2051050" y="5949950"/>
            <a:ext cx="2016125" cy="457200"/>
          </a:xfrm>
          <a:prstGeom prst="rect">
            <a:avLst/>
          </a:prstGeom>
          <a:noFill/>
          <a:ln w="9525">
            <a:noFill/>
            <a:miter lim="800000"/>
            <a:headEnd/>
            <a:tailEnd/>
          </a:ln>
        </p:spPr>
        <p:txBody>
          <a:bodyPr>
            <a:spAutoFit/>
          </a:bodyPr>
          <a:lstStyle/>
          <a:p>
            <a:pPr>
              <a:spcBef>
                <a:spcPct val="50000"/>
              </a:spcBef>
            </a:pPr>
            <a:r>
              <a:rPr lang="ja-JP" altLang="en-US" sz="2400">
                <a:solidFill>
                  <a:srgbClr val="FF0066"/>
                </a:solidFill>
                <a:latin typeface="Arial" charset="0"/>
              </a:rPr>
              <a:t>双子の赤字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8"/>
                                        </p:tgtEl>
                                        <p:attrNameLst>
                                          <p:attrName>style.visibility</p:attrName>
                                        </p:attrNameLst>
                                      </p:cBhvr>
                                      <p:to>
                                        <p:strVal val="visible"/>
                                      </p:to>
                                    </p:set>
                                    <p:animEffect transition="in" filter="box(in)">
                                      <p:cBhvr>
                                        <p:cTn id="7" dur="500"/>
                                        <p:tgtEl>
                                          <p:spTgt spid="399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49"/>
                                        </p:tgtEl>
                                        <p:attrNameLst>
                                          <p:attrName>style.visibility</p:attrName>
                                        </p:attrNameLst>
                                      </p:cBhvr>
                                      <p:to>
                                        <p:strVal val="visible"/>
                                      </p:to>
                                    </p:set>
                                    <p:animEffect transition="in" filter="box(in)">
                                      <p:cBhvr>
                                        <p:cTn id="12" dur="500"/>
                                        <p:tgtEl>
                                          <p:spTgt spid="3994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50"/>
                                        </p:tgtEl>
                                        <p:attrNameLst>
                                          <p:attrName>style.visibility</p:attrName>
                                        </p:attrNameLst>
                                      </p:cBhvr>
                                      <p:to>
                                        <p:strVal val="visible"/>
                                      </p:to>
                                    </p:set>
                                    <p:animEffect transition="in" filter="box(in)">
                                      <p:cBhvr>
                                        <p:cTn id="17" dur="500"/>
                                        <p:tgtEl>
                                          <p:spTgt spid="3995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9951"/>
                                        </p:tgtEl>
                                        <p:attrNameLst>
                                          <p:attrName>style.visibility</p:attrName>
                                        </p:attrNameLst>
                                      </p:cBhvr>
                                      <p:to>
                                        <p:strVal val="visible"/>
                                      </p:to>
                                    </p:set>
                                    <p:animEffect transition="in" filter="box(in)">
                                      <p:cBhvr>
                                        <p:cTn id="22" dur="500"/>
                                        <p:tgtEl>
                                          <p:spTgt spid="3995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9952"/>
                                        </p:tgtEl>
                                        <p:attrNameLst>
                                          <p:attrName>style.visibility</p:attrName>
                                        </p:attrNameLst>
                                      </p:cBhvr>
                                      <p:to>
                                        <p:strVal val="visible"/>
                                      </p:to>
                                    </p:set>
                                    <p:animEffect transition="in" filter="box(in)">
                                      <p:cBhvr>
                                        <p:cTn id="27" dur="500"/>
                                        <p:tgtEl>
                                          <p:spTgt spid="39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animBg="1"/>
      <p:bldP spid="39949" grpId="0" animBg="1"/>
      <p:bldP spid="39950" grpId="0" animBg="1"/>
      <p:bldP spid="39951" grpId="0" animBg="1"/>
      <p:bldP spid="399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smtClean="0"/>
              <a:t>国際収支統計の概念的枠組み</a:t>
            </a:r>
          </a:p>
        </p:txBody>
      </p:sp>
      <p:grpSp>
        <p:nvGrpSpPr>
          <p:cNvPr id="12291" name="Group 4"/>
          <p:cNvGrpSpPr>
            <a:grpSpLocks noChangeAspect="1"/>
          </p:cNvGrpSpPr>
          <p:nvPr/>
        </p:nvGrpSpPr>
        <p:grpSpPr bwMode="auto">
          <a:xfrm>
            <a:off x="468313" y="1557338"/>
            <a:ext cx="8491537" cy="9936162"/>
            <a:chOff x="2274" y="8998"/>
            <a:chExt cx="7200" cy="8484"/>
          </a:xfrm>
        </p:grpSpPr>
        <p:sp>
          <p:nvSpPr>
            <p:cNvPr id="12296" name="AutoShape 5"/>
            <p:cNvSpPr>
              <a:spLocks noChangeAspect="1" noChangeArrowheads="1"/>
            </p:cNvSpPr>
            <p:nvPr/>
          </p:nvSpPr>
          <p:spPr bwMode="auto">
            <a:xfrm>
              <a:off x="2274" y="8998"/>
              <a:ext cx="7200" cy="8484"/>
            </a:xfrm>
            <a:prstGeom prst="rect">
              <a:avLst/>
            </a:prstGeom>
            <a:noFill/>
            <a:ln w="9525">
              <a:noFill/>
              <a:miter lim="800000"/>
              <a:headEnd/>
              <a:tailEnd/>
            </a:ln>
          </p:spPr>
          <p:txBody>
            <a:bodyPr/>
            <a:lstStyle/>
            <a:p>
              <a:endParaRPr lang="ja-JP" altLang="en-US"/>
            </a:p>
          </p:txBody>
        </p:sp>
        <p:sp>
          <p:nvSpPr>
            <p:cNvPr id="12297" name="Line 6"/>
            <p:cNvSpPr>
              <a:spLocks noChangeShapeType="1"/>
            </p:cNvSpPr>
            <p:nvPr/>
          </p:nvSpPr>
          <p:spPr bwMode="auto">
            <a:xfrm>
              <a:off x="3040" y="10231"/>
              <a:ext cx="5515" cy="1"/>
            </a:xfrm>
            <a:prstGeom prst="line">
              <a:avLst/>
            </a:prstGeom>
            <a:noFill/>
            <a:ln w="9525">
              <a:solidFill>
                <a:srgbClr val="000000"/>
              </a:solidFill>
              <a:round/>
              <a:headEnd/>
              <a:tailEnd/>
            </a:ln>
          </p:spPr>
          <p:txBody>
            <a:bodyPr lIns="74295" tIns="8890" rIns="74295" bIns="8890"/>
            <a:lstStyle/>
            <a:p>
              <a:endParaRPr lang="ja-JP" altLang="en-US"/>
            </a:p>
          </p:txBody>
        </p:sp>
        <p:sp>
          <p:nvSpPr>
            <p:cNvPr id="12298" name="Line 7"/>
            <p:cNvSpPr>
              <a:spLocks noChangeShapeType="1"/>
            </p:cNvSpPr>
            <p:nvPr/>
          </p:nvSpPr>
          <p:spPr bwMode="auto">
            <a:xfrm>
              <a:off x="5797" y="10232"/>
              <a:ext cx="1" cy="6479"/>
            </a:xfrm>
            <a:prstGeom prst="line">
              <a:avLst/>
            </a:prstGeom>
            <a:noFill/>
            <a:ln w="9525">
              <a:solidFill>
                <a:srgbClr val="000000"/>
              </a:solidFill>
              <a:round/>
              <a:headEnd/>
              <a:tailEnd/>
            </a:ln>
          </p:spPr>
          <p:txBody>
            <a:bodyPr lIns="74295" tIns="8890" rIns="74295" bIns="8890"/>
            <a:lstStyle/>
            <a:p>
              <a:endParaRPr lang="ja-JP" altLang="en-US"/>
            </a:p>
          </p:txBody>
        </p:sp>
        <p:sp>
          <p:nvSpPr>
            <p:cNvPr id="12299" name="Text Box 8"/>
            <p:cNvSpPr txBox="1">
              <a:spLocks noChangeArrowheads="1"/>
            </p:cNvSpPr>
            <p:nvPr/>
          </p:nvSpPr>
          <p:spPr bwMode="auto">
            <a:xfrm>
              <a:off x="3346" y="9460"/>
              <a:ext cx="1992" cy="617"/>
            </a:xfrm>
            <a:prstGeom prst="rect">
              <a:avLst/>
            </a:prstGeom>
            <a:noFill/>
            <a:ln w="9525">
              <a:noFill/>
              <a:miter lim="800000"/>
              <a:headEnd/>
              <a:tailEnd/>
            </a:ln>
          </p:spPr>
          <p:txBody>
            <a:bodyPr lIns="74295" tIns="8890" rIns="74295" bIns="8890"/>
            <a:lstStyle/>
            <a:p>
              <a:pPr algn="just"/>
              <a:r>
                <a:rPr lang="ja-JP" altLang="en-US" sz="1000">
                  <a:latin typeface="Century" pitchFamily="18" charset="0"/>
                  <a:ea typeface="ＭＳ 明朝" charset="-128"/>
                </a:rPr>
                <a:t>貸方（海外勘定としては借方）</a:t>
              </a:r>
              <a:r>
                <a:rPr lang="en-US" altLang="ja-JP" sz="1000">
                  <a:latin typeface="Century" pitchFamily="18" charset="0"/>
                  <a:ea typeface="ＭＳ 明朝" charset="-128"/>
                </a:rPr>
                <a:t>Credit</a:t>
              </a:r>
              <a:r>
                <a:rPr lang="ja-JP" altLang="en-US" sz="1000">
                  <a:latin typeface="Century" pitchFamily="18" charset="0"/>
                  <a:ea typeface="ＭＳ 明朝" charset="-128"/>
                </a:rPr>
                <a:t>＝受取</a:t>
              </a:r>
              <a:endParaRPr lang="ja-JP" altLang="en-US"/>
            </a:p>
          </p:txBody>
        </p:sp>
        <p:sp>
          <p:nvSpPr>
            <p:cNvPr id="12300" name="Text Box 9"/>
            <p:cNvSpPr txBox="1">
              <a:spLocks noChangeArrowheads="1"/>
            </p:cNvSpPr>
            <p:nvPr/>
          </p:nvSpPr>
          <p:spPr bwMode="auto">
            <a:xfrm>
              <a:off x="6104" y="9461"/>
              <a:ext cx="1991" cy="617"/>
            </a:xfrm>
            <a:prstGeom prst="rect">
              <a:avLst/>
            </a:prstGeom>
            <a:noFill/>
            <a:ln w="9525">
              <a:noFill/>
              <a:miter lim="800000"/>
              <a:headEnd/>
              <a:tailEnd/>
            </a:ln>
          </p:spPr>
          <p:txBody>
            <a:bodyPr lIns="74295" tIns="8890" rIns="74295" bIns="8890"/>
            <a:lstStyle/>
            <a:p>
              <a:pPr algn="just"/>
              <a:r>
                <a:rPr lang="ja-JP" altLang="en-US" sz="1000">
                  <a:latin typeface="Century" pitchFamily="18" charset="0"/>
                  <a:ea typeface="ＭＳ 明朝" charset="-128"/>
                </a:rPr>
                <a:t>借方（海外勘定としては貸方）</a:t>
              </a:r>
              <a:r>
                <a:rPr lang="en-US" altLang="ja-JP" sz="1000">
                  <a:latin typeface="Century" pitchFamily="18" charset="0"/>
                  <a:ea typeface="ＭＳ 明朝" charset="-128"/>
                </a:rPr>
                <a:t>Debit</a:t>
              </a:r>
              <a:r>
                <a:rPr lang="ja-JP" altLang="en-US" sz="1000">
                  <a:latin typeface="Century" pitchFamily="18" charset="0"/>
                  <a:ea typeface="ＭＳ 明朝" charset="-128"/>
                </a:rPr>
                <a:t>＝支払</a:t>
              </a:r>
              <a:endParaRPr lang="ja-JP" altLang="en-US"/>
            </a:p>
          </p:txBody>
        </p:sp>
        <p:sp>
          <p:nvSpPr>
            <p:cNvPr id="12301" name="Text Box 10"/>
            <p:cNvSpPr txBox="1">
              <a:spLocks noChangeArrowheads="1"/>
            </p:cNvSpPr>
            <p:nvPr/>
          </p:nvSpPr>
          <p:spPr bwMode="auto">
            <a:xfrm>
              <a:off x="3346" y="10386"/>
              <a:ext cx="2298" cy="6633"/>
            </a:xfrm>
            <a:prstGeom prst="rect">
              <a:avLst/>
            </a:prstGeom>
            <a:noFill/>
            <a:ln w="9525">
              <a:noFill/>
              <a:miter lim="800000"/>
              <a:headEnd/>
              <a:tailEnd/>
            </a:ln>
          </p:spPr>
          <p:txBody>
            <a:bodyPr lIns="74295" tIns="8890" rIns="74295" bIns="8890"/>
            <a:lstStyle/>
            <a:p>
              <a:pPr algn="just"/>
              <a:r>
                <a:rPr lang="ja-JP" altLang="en-US" sz="1000">
                  <a:latin typeface="Century" pitchFamily="18" charset="0"/>
                  <a:ea typeface="ＭＳ 明朝" charset="-128"/>
                </a:rPr>
                <a:t>財の輸出</a:t>
              </a:r>
            </a:p>
            <a:p>
              <a:pPr algn="just"/>
              <a:r>
                <a:rPr lang="ja-JP" altLang="en-US" sz="1000" u="sng">
                  <a:latin typeface="Century" pitchFamily="18" charset="0"/>
                  <a:ea typeface="ＭＳ 明朝" charset="-128"/>
                </a:rPr>
                <a:t>　　　　　　　　　　　　</a:t>
              </a:r>
            </a:p>
            <a:p>
              <a:pPr algn="just"/>
              <a:r>
                <a:rPr lang="ja-JP" altLang="en-US" sz="1000">
                  <a:latin typeface="Century" pitchFamily="18" charset="0"/>
                  <a:ea typeface="ＭＳ 明朝" charset="-128"/>
                </a:rPr>
                <a:t>サービスの輸出</a:t>
              </a:r>
            </a:p>
            <a:p>
              <a:pPr algn="just"/>
              <a:r>
                <a:rPr lang="ja-JP" altLang="en-US" sz="1000" u="sng">
                  <a:latin typeface="Century" pitchFamily="18" charset="0"/>
                  <a:ea typeface="ＭＳ 明朝" charset="-128"/>
                </a:rPr>
                <a:t>　　　　　　　　　　　　</a:t>
              </a:r>
            </a:p>
            <a:p>
              <a:pPr algn="just"/>
              <a:r>
                <a:rPr lang="ja-JP" altLang="en-US" sz="1000">
                  <a:latin typeface="Century" pitchFamily="18" charset="0"/>
                  <a:ea typeface="ＭＳ 明朝" charset="-128"/>
                </a:rPr>
                <a:t>第１次所得の受取</a:t>
              </a:r>
            </a:p>
            <a:p>
              <a:pPr algn="just"/>
              <a:r>
                <a:rPr lang="ja-JP" altLang="en-US" sz="1000" u="sng">
                  <a:latin typeface="Century" pitchFamily="18" charset="0"/>
                  <a:ea typeface="ＭＳ 明朝" charset="-128"/>
                </a:rPr>
                <a:t>　　　　　　　　　　　　</a:t>
              </a:r>
            </a:p>
            <a:p>
              <a:pPr algn="just"/>
              <a:r>
                <a:rPr lang="ja-JP" altLang="en-US" sz="1000">
                  <a:latin typeface="Century" pitchFamily="18" charset="0"/>
                  <a:ea typeface="ＭＳ 明朝" charset="-128"/>
                </a:rPr>
                <a:t>その他の経常移転の受取</a:t>
              </a:r>
            </a:p>
            <a:p>
              <a:pPr algn="just"/>
              <a:r>
                <a:rPr lang="ja-JP" altLang="en-US" sz="1000" u="sng">
                  <a:latin typeface="Century" pitchFamily="18" charset="0"/>
                  <a:ea typeface="ＭＳ 明朝" charset="-128"/>
                </a:rPr>
                <a:t>　　　　　　　　　　　　</a:t>
              </a:r>
            </a:p>
            <a:p>
              <a:pPr algn="just"/>
              <a:r>
                <a:rPr lang="ja-JP" altLang="en-US" sz="1000">
                  <a:latin typeface="Century" pitchFamily="18" charset="0"/>
                  <a:ea typeface="ＭＳ 明朝" charset="-128"/>
                </a:rPr>
                <a:t>                       </a:t>
              </a:r>
            </a:p>
            <a:p>
              <a:pPr algn="just"/>
              <a:r>
                <a:rPr lang="ja-JP" altLang="en-US" sz="1000">
                  <a:latin typeface="Century" pitchFamily="18" charset="0"/>
                  <a:ea typeface="ＭＳ 明朝" charset="-128"/>
                </a:rPr>
                <a:t>対外負債の純発行</a:t>
              </a:r>
            </a:p>
            <a:p>
              <a:pPr algn="just"/>
              <a:endParaRPr lang="ja-JP" altLang="en-US" sz="1000">
                <a:latin typeface="Century" pitchFamily="18" charset="0"/>
                <a:ea typeface="ＭＳ 明朝" charset="-128"/>
              </a:endParaRPr>
            </a:p>
            <a:p>
              <a:pPr algn="just"/>
              <a:endParaRPr lang="ja-JP" altLang="en-US" sz="1000">
                <a:latin typeface="Century" pitchFamily="18" charset="0"/>
                <a:ea typeface="ＭＳ 明朝" charset="-128"/>
              </a:endParaRPr>
            </a:p>
            <a:p>
              <a:pPr algn="just"/>
              <a:r>
                <a:rPr lang="ja-JP" altLang="en-US" sz="1000">
                  <a:latin typeface="Century" pitchFamily="18" charset="0"/>
                  <a:ea typeface="ＭＳ 明朝" charset="-128"/>
                </a:rPr>
                <a:t>資本移転の受取</a:t>
              </a:r>
            </a:p>
            <a:p>
              <a:pPr algn="just"/>
              <a:r>
                <a:rPr lang="ja-JP" altLang="en-US" sz="1000">
                  <a:latin typeface="Century" pitchFamily="18" charset="0"/>
                  <a:ea typeface="ＭＳ 明朝" charset="-128"/>
                </a:rPr>
                <a:t>無形非生産資産の処分</a:t>
              </a:r>
            </a:p>
            <a:p>
              <a:pPr algn="just"/>
              <a:r>
                <a:rPr lang="ja-JP" altLang="en-US" sz="1000" u="sng">
                  <a:latin typeface="Century" pitchFamily="18" charset="0"/>
                  <a:ea typeface="ＭＳ 明朝" charset="-128"/>
                </a:rPr>
                <a:t>　　　　　　　　　　　</a:t>
              </a:r>
            </a:p>
            <a:p>
              <a:pPr algn="just"/>
              <a:r>
                <a:rPr lang="ja-JP" altLang="en-US" sz="1000" u="sng">
                  <a:latin typeface="Century" pitchFamily="18" charset="0"/>
                  <a:ea typeface="ＭＳ 明朝" charset="-128"/>
                </a:rPr>
                <a:t>　　　　　　　　　　　</a:t>
              </a:r>
              <a:endParaRPr lang="ja-JP" altLang="en-US"/>
            </a:p>
          </p:txBody>
        </p:sp>
        <p:sp>
          <p:nvSpPr>
            <p:cNvPr id="12302" name="Text Box 11"/>
            <p:cNvSpPr txBox="1">
              <a:spLocks noChangeArrowheads="1"/>
            </p:cNvSpPr>
            <p:nvPr/>
          </p:nvSpPr>
          <p:spPr bwMode="auto">
            <a:xfrm>
              <a:off x="6257" y="10386"/>
              <a:ext cx="2298" cy="6633"/>
            </a:xfrm>
            <a:prstGeom prst="rect">
              <a:avLst/>
            </a:prstGeom>
            <a:noFill/>
            <a:ln w="9525">
              <a:noFill/>
              <a:miter lim="800000"/>
              <a:headEnd/>
              <a:tailEnd/>
            </a:ln>
          </p:spPr>
          <p:txBody>
            <a:bodyPr lIns="74295" tIns="8890" rIns="74295" bIns="8890"/>
            <a:lstStyle/>
            <a:p>
              <a:pPr algn="just"/>
              <a:r>
                <a:rPr lang="ja-JP" altLang="en-US" sz="1000">
                  <a:latin typeface="Century" pitchFamily="18" charset="0"/>
                  <a:ea typeface="ＭＳ 明朝" charset="-128"/>
                </a:rPr>
                <a:t>財の輸入</a:t>
              </a:r>
            </a:p>
            <a:p>
              <a:pPr algn="just"/>
              <a:r>
                <a:rPr lang="ja-JP" altLang="en-US" sz="1000" u="sng">
                  <a:latin typeface="Century" pitchFamily="18" charset="0"/>
                  <a:ea typeface="ＭＳ 明朝" charset="-128"/>
                </a:rPr>
                <a:t>貿易収支</a:t>
              </a:r>
              <a:r>
                <a:rPr lang="en-US" altLang="ja-JP" sz="1000" u="sng">
                  <a:latin typeface="Century" pitchFamily="18" charset="0"/>
                  <a:ea typeface="ＭＳ 明朝" charset="-128"/>
                </a:rPr>
                <a:t>(1)</a:t>
              </a:r>
              <a:r>
                <a:rPr lang="ja-JP" altLang="en-US" sz="1000" u="sng">
                  <a:latin typeface="Century" pitchFamily="18" charset="0"/>
                  <a:ea typeface="ＭＳ 明朝" charset="-128"/>
                </a:rPr>
                <a:t>　　　　　　　　</a:t>
              </a:r>
            </a:p>
            <a:p>
              <a:pPr algn="just"/>
              <a:r>
                <a:rPr lang="ja-JP" altLang="en-US" sz="1000">
                  <a:latin typeface="Century" pitchFamily="18" charset="0"/>
                  <a:ea typeface="ＭＳ 明朝" charset="-128"/>
                </a:rPr>
                <a:t>サービスの輸入</a:t>
              </a:r>
            </a:p>
            <a:p>
              <a:pPr algn="just"/>
              <a:r>
                <a:rPr lang="ja-JP" altLang="en-US" sz="1000" u="sng">
                  <a:latin typeface="Century" pitchFamily="18" charset="0"/>
                  <a:ea typeface="ＭＳ 明朝" charset="-128"/>
                </a:rPr>
                <a:t>サービス収支</a:t>
              </a:r>
              <a:r>
                <a:rPr lang="en-US" altLang="ja-JP" sz="1000" u="sng">
                  <a:latin typeface="Century" pitchFamily="18" charset="0"/>
                  <a:ea typeface="ＭＳ 明朝" charset="-128"/>
                </a:rPr>
                <a:t>(2)</a:t>
              </a:r>
              <a:r>
                <a:rPr lang="ja-JP" altLang="en-US" sz="1000" u="sng">
                  <a:latin typeface="Century" pitchFamily="18" charset="0"/>
                  <a:ea typeface="ＭＳ 明朝" charset="-128"/>
                </a:rPr>
                <a:t>　　　　　　　　　　　　</a:t>
              </a:r>
            </a:p>
            <a:p>
              <a:pPr algn="just"/>
              <a:r>
                <a:rPr lang="ja-JP" altLang="en-US" sz="1000">
                  <a:latin typeface="Century" pitchFamily="18" charset="0"/>
                  <a:ea typeface="ＭＳ 明朝" charset="-128"/>
                </a:rPr>
                <a:t>第１次所得の支払</a:t>
              </a:r>
            </a:p>
            <a:p>
              <a:pPr algn="just"/>
              <a:r>
                <a:rPr lang="ja-JP" altLang="en-US" sz="1000" u="sng">
                  <a:latin typeface="Century" pitchFamily="18" charset="0"/>
                  <a:ea typeface="ＭＳ 明朝" charset="-128"/>
                </a:rPr>
                <a:t>所得収支</a:t>
              </a:r>
              <a:r>
                <a:rPr lang="en-US" altLang="ja-JP" sz="1000" u="sng">
                  <a:latin typeface="Century" pitchFamily="18" charset="0"/>
                  <a:ea typeface="ＭＳ 明朝" charset="-128"/>
                </a:rPr>
                <a:t>(3)</a:t>
              </a:r>
              <a:r>
                <a:rPr lang="ja-JP" altLang="en-US" sz="1000" u="sng">
                  <a:latin typeface="Century" pitchFamily="18" charset="0"/>
                  <a:ea typeface="ＭＳ 明朝" charset="-128"/>
                </a:rPr>
                <a:t>　　　　　　　　　　　　</a:t>
              </a:r>
            </a:p>
            <a:p>
              <a:pPr algn="just"/>
              <a:r>
                <a:rPr lang="ja-JP" altLang="en-US" sz="1000">
                  <a:latin typeface="Century" pitchFamily="18" charset="0"/>
                  <a:ea typeface="ＭＳ 明朝" charset="-128"/>
                </a:rPr>
                <a:t>その他の経常移転の支払</a:t>
              </a:r>
            </a:p>
            <a:p>
              <a:pPr algn="just"/>
              <a:r>
                <a:rPr lang="ja-JP" altLang="en-US" sz="1000" u="sng">
                  <a:latin typeface="Century" pitchFamily="18" charset="0"/>
                  <a:ea typeface="ＭＳ 明朝" charset="-128"/>
                </a:rPr>
                <a:t>経常移転収支</a:t>
              </a:r>
              <a:r>
                <a:rPr lang="en-US" altLang="ja-JP" sz="1000" u="sng">
                  <a:latin typeface="Century" pitchFamily="18" charset="0"/>
                  <a:ea typeface="ＭＳ 明朝" charset="-128"/>
                </a:rPr>
                <a:t>(4)</a:t>
              </a:r>
            </a:p>
            <a:p>
              <a:pPr algn="just"/>
              <a:r>
                <a:rPr lang="en-US" altLang="ja-JP" sz="1000">
                  <a:latin typeface="Century" pitchFamily="18" charset="0"/>
                  <a:ea typeface="ＭＳ 明朝" charset="-128"/>
                </a:rPr>
                <a:t>(1)+(2)+(3)+(4)</a:t>
              </a:r>
              <a:r>
                <a:rPr lang="ja-JP" altLang="en-US" sz="1000" b="1">
                  <a:latin typeface="Century" pitchFamily="18" charset="0"/>
                  <a:ea typeface="ＭＳ 明朝" charset="-128"/>
                </a:rPr>
                <a:t>経常収支</a:t>
              </a:r>
              <a:r>
                <a:rPr lang="ja-JP" altLang="en-US" sz="1000">
                  <a:latin typeface="Century" pitchFamily="18" charset="0"/>
                  <a:ea typeface="ＭＳ 明朝" charset="-128"/>
                </a:rPr>
                <a:t>　</a:t>
              </a:r>
            </a:p>
            <a:p>
              <a:pPr algn="just"/>
              <a:r>
                <a:rPr lang="ja-JP" altLang="en-US" sz="1000">
                  <a:latin typeface="Century" pitchFamily="18" charset="0"/>
                  <a:ea typeface="ＭＳ 明朝" charset="-128"/>
                </a:rPr>
                <a:t>外貨準備に含まれるもの以外の対外金融資産の純取得</a:t>
              </a:r>
            </a:p>
            <a:p>
              <a:pPr algn="just"/>
              <a:r>
                <a:rPr lang="ja-JP" altLang="en-US" sz="1000" u="sng">
                  <a:latin typeface="Century" pitchFamily="18" charset="0"/>
                  <a:ea typeface="ＭＳ 明朝" charset="-128"/>
                </a:rPr>
                <a:t>投資収支</a:t>
              </a:r>
              <a:r>
                <a:rPr lang="en-US" altLang="ja-JP" sz="1000" u="sng">
                  <a:latin typeface="Century" pitchFamily="18" charset="0"/>
                  <a:ea typeface="ＭＳ 明朝" charset="-128"/>
                </a:rPr>
                <a:t>(5)</a:t>
              </a:r>
              <a:r>
                <a:rPr lang="ja-JP" altLang="en-US" sz="1000" u="sng">
                  <a:latin typeface="Century" pitchFamily="18" charset="0"/>
                  <a:ea typeface="ＭＳ 明朝" charset="-128"/>
                </a:rPr>
                <a:t>　　　　　　　　　</a:t>
              </a:r>
            </a:p>
            <a:p>
              <a:pPr algn="just"/>
              <a:r>
                <a:rPr lang="ja-JP" altLang="en-US" sz="1000">
                  <a:latin typeface="Century" pitchFamily="18" charset="0"/>
                  <a:ea typeface="ＭＳ 明朝" charset="-128"/>
                </a:rPr>
                <a:t>資本移転の支払</a:t>
              </a:r>
            </a:p>
            <a:p>
              <a:pPr algn="just"/>
              <a:r>
                <a:rPr lang="ja-JP" altLang="en-US" sz="1000">
                  <a:latin typeface="Century" pitchFamily="18" charset="0"/>
                  <a:ea typeface="ＭＳ 明朝" charset="-128"/>
                </a:rPr>
                <a:t>無形非生産資産の取得</a:t>
              </a:r>
            </a:p>
            <a:p>
              <a:pPr algn="just"/>
              <a:r>
                <a:rPr lang="ja-JP" altLang="en-US" sz="1000" u="sng">
                  <a:latin typeface="Century" pitchFamily="18" charset="0"/>
                  <a:ea typeface="ＭＳ 明朝" charset="-128"/>
                </a:rPr>
                <a:t>その他資本収支</a:t>
              </a:r>
              <a:r>
                <a:rPr lang="en-US" altLang="ja-JP" sz="1000" u="sng">
                  <a:latin typeface="Century" pitchFamily="18" charset="0"/>
                  <a:ea typeface="ＭＳ 明朝" charset="-128"/>
                </a:rPr>
                <a:t>(6)</a:t>
              </a:r>
              <a:r>
                <a:rPr lang="ja-JP" altLang="en-US" sz="1000" u="sng">
                  <a:latin typeface="Century" pitchFamily="18" charset="0"/>
                  <a:ea typeface="ＭＳ 明朝" charset="-128"/>
                </a:rPr>
                <a:t>　　　　　</a:t>
              </a:r>
            </a:p>
            <a:p>
              <a:pPr algn="just"/>
              <a:r>
                <a:rPr lang="en-US" altLang="ja-JP" sz="1000">
                  <a:latin typeface="Century" pitchFamily="18" charset="0"/>
                  <a:ea typeface="ＭＳ 明朝" charset="-128"/>
                </a:rPr>
                <a:t>(5)+(6)</a:t>
              </a:r>
              <a:r>
                <a:rPr lang="ja-JP" altLang="en-US" sz="1000" b="1">
                  <a:latin typeface="Century" pitchFamily="18" charset="0"/>
                  <a:ea typeface="ＭＳ 明朝" charset="-128"/>
                </a:rPr>
                <a:t>資本収支</a:t>
              </a:r>
              <a:r>
                <a:rPr lang="ja-JP" altLang="en-US" sz="1000">
                  <a:latin typeface="Century" pitchFamily="18" charset="0"/>
                  <a:ea typeface="ＭＳ 明朝" charset="-128"/>
                </a:rPr>
                <a:t>　　　　　</a:t>
              </a:r>
            </a:p>
            <a:p>
              <a:pPr algn="just"/>
              <a:r>
                <a:rPr lang="ja-JP" altLang="en-US" sz="1000" b="1">
                  <a:latin typeface="Century" pitchFamily="18" charset="0"/>
                  <a:ea typeface="ＭＳ 明朝" charset="-128"/>
                </a:rPr>
                <a:t>外貨準備増</a:t>
              </a:r>
              <a:r>
                <a:rPr lang="en-US" altLang="ja-JP" sz="1000" b="1">
                  <a:latin typeface="Century" pitchFamily="18" charset="0"/>
                  <a:ea typeface="ＭＳ 明朝" charset="-128"/>
                </a:rPr>
                <a:t>(-)</a:t>
              </a:r>
              <a:r>
                <a:rPr lang="ja-JP" altLang="en-US" sz="1000" b="1">
                  <a:latin typeface="Century" pitchFamily="18" charset="0"/>
                  <a:ea typeface="ＭＳ 明朝" charset="-128"/>
                </a:rPr>
                <a:t>減　　　　　</a:t>
              </a:r>
            </a:p>
            <a:p>
              <a:pPr algn="just"/>
              <a:r>
                <a:rPr lang="ja-JP" altLang="en-US" sz="1000" b="1">
                  <a:latin typeface="Century" pitchFamily="18" charset="0"/>
                  <a:ea typeface="ＭＳ 明朝" charset="-128"/>
                </a:rPr>
                <a:t>誤差脱漏　　　　　　　　</a:t>
              </a:r>
              <a:endParaRPr lang="ja-JP" altLang="en-US"/>
            </a:p>
          </p:txBody>
        </p:sp>
      </p:grpSp>
      <p:sp>
        <p:nvSpPr>
          <p:cNvPr id="12292" name="Line 12"/>
          <p:cNvSpPr>
            <a:spLocks noChangeShapeType="1"/>
          </p:cNvSpPr>
          <p:nvPr/>
        </p:nvSpPr>
        <p:spPr bwMode="auto">
          <a:xfrm>
            <a:off x="5219700" y="4581525"/>
            <a:ext cx="1800225" cy="0"/>
          </a:xfrm>
          <a:prstGeom prst="line">
            <a:avLst/>
          </a:prstGeom>
          <a:noFill/>
          <a:ln w="38100" cmpd="dbl">
            <a:solidFill>
              <a:schemeClr val="tx1"/>
            </a:solidFill>
            <a:round/>
            <a:headEnd/>
            <a:tailEnd/>
          </a:ln>
        </p:spPr>
        <p:txBody>
          <a:bodyPr/>
          <a:lstStyle/>
          <a:p>
            <a:endParaRPr lang="ja-JP" altLang="en-US"/>
          </a:p>
        </p:txBody>
      </p:sp>
      <p:sp>
        <p:nvSpPr>
          <p:cNvPr id="12293" name="Line 13"/>
          <p:cNvSpPr>
            <a:spLocks noChangeShapeType="1"/>
          </p:cNvSpPr>
          <p:nvPr/>
        </p:nvSpPr>
        <p:spPr bwMode="auto">
          <a:xfrm>
            <a:off x="5219700" y="5661025"/>
            <a:ext cx="1800225" cy="0"/>
          </a:xfrm>
          <a:prstGeom prst="line">
            <a:avLst/>
          </a:prstGeom>
          <a:noFill/>
          <a:ln w="38100" cmpd="dbl">
            <a:solidFill>
              <a:schemeClr val="tx1"/>
            </a:solidFill>
            <a:round/>
            <a:headEnd/>
            <a:tailEnd/>
          </a:ln>
        </p:spPr>
        <p:txBody>
          <a:bodyPr/>
          <a:lstStyle/>
          <a:p>
            <a:endParaRPr lang="ja-JP" altLang="en-US"/>
          </a:p>
        </p:txBody>
      </p:sp>
      <p:sp>
        <p:nvSpPr>
          <p:cNvPr id="12294" name="Line 14"/>
          <p:cNvSpPr>
            <a:spLocks noChangeShapeType="1"/>
          </p:cNvSpPr>
          <p:nvPr/>
        </p:nvSpPr>
        <p:spPr bwMode="auto">
          <a:xfrm>
            <a:off x="5219700" y="5805488"/>
            <a:ext cx="1800225" cy="0"/>
          </a:xfrm>
          <a:prstGeom prst="line">
            <a:avLst/>
          </a:prstGeom>
          <a:noFill/>
          <a:ln w="38100" cmpd="dbl">
            <a:solidFill>
              <a:schemeClr val="tx1"/>
            </a:solidFill>
            <a:round/>
            <a:headEnd/>
            <a:tailEnd/>
          </a:ln>
        </p:spPr>
        <p:txBody>
          <a:bodyPr/>
          <a:lstStyle/>
          <a:p>
            <a:endParaRPr lang="ja-JP" altLang="en-US"/>
          </a:p>
        </p:txBody>
      </p:sp>
      <p:sp>
        <p:nvSpPr>
          <p:cNvPr id="12295" name="Line 15"/>
          <p:cNvSpPr>
            <a:spLocks noChangeShapeType="1"/>
          </p:cNvSpPr>
          <p:nvPr/>
        </p:nvSpPr>
        <p:spPr bwMode="auto">
          <a:xfrm>
            <a:off x="5219700" y="6021388"/>
            <a:ext cx="1800225" cy="0"/>
          </a:xfrm>
          <a:prstGeom prst="line">
            <a:avLst/>
          </a:prstGeom>
          <a:noFill/>
          <a:ln w="38100" cmpd="dbl">
            <a:solidFill>
              <a:schemeClr val="tx1"/>
            </a:solidFill>
            <a:round/>
            <a:headEnd/>
            <a:tailEnd/>
          </a:ln>
        </p:spPr>
        <p:txBody>
          <a:bodyPr/>
          <a:lstStyle/>
          <a:p>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smtClean="0"/>
              <a:t>国際収支統計の概念的枠組み</a:t>
            </a:r>
          </a:p>
        </p:txBody>
      </p:sp>
      <p:grpSp>
        <p:nvGrpSpPr>
          <p:cNvPr id="2" name="Group 4"/>
          <p:cNvGrpSpPr>
            <a:grpSpLocks noChangeAspect="1"/>
          </p:cNvGrpSpPr>
          <p:nvPr/>
        </p:nvGrpSpPr>
        <p:grpSpPr bwMode="auto">
          <a:xfrm>
            <a:off x="468313" y="1557338"/>
            <a:ext cx="8491537" cy="9936162"/>
            <a:chOff x="2274" y="8998"/>
            <a:chExt cx="7200" cy="8484"/>
          </a:xfrm>
        </p:grpSpPr>
        <p:sp>
          <p:nvSpPr>
            <p:cNvPr id="12296" name="AutoShape 5"/>
            <p:cNvSpPr>
              <a:spLocks noChangeAspect="1" noChangeArrowheads="1"/>
            </p:cNvSpPr>
            <p:nvPr/>
          </p:nvSpPr>
          <p:spPr bwMode="auto">
            <a:xfrm>
              <a:off x="2274" y="8998"/>
              <a:ext cx="7200" cy="8484"/>
            </a:xfrm>
            <a:prstGeom prst="rect">
              <a:avLst/>
            </a:prstGeom>
            <a:noFill/>
            <a:ln w="9525">
              <a:noFill/>
              <a:miter lim="800000"/>
              <a:headEnd/>
              <a:tailEnd/>
            </a:ln>
          </p:spPr>
          <p:txBody>
            <a:bodyPr/>
            <a:lstStyle/>
            <a:p>
              <a:endParaRPr lang="ja-JP" altLang="en-US"/>
            </a:p>
          </p:txBody>
        </p:sp>
        <p:sp>
          <p:nvSpPr>
            <p:cNvPr id="12297" name="Line 6"/>
            <p:cNvSpPr>
              <a:spLocks noChangeShapeType="1"/>
            </p:cNvSpPr>
            <p:nvPr/>
          </p:nvSpPr>
          <p:spPr bwMode="auto">
            <a:xfrm>
              <a:off x="3040" y="10231"/>
              <a:ext cx="5515" cy="1"/>
            </a:xfrm>
            <a:prstGeom prst="line">
              <a:avLst/>
            </a:prstGeom>
            <a:noFill/>
            <a:ln w="9525">
              <a:solidFill>
                <a:srgbClr val="000000"/>
              </a:solidFill>
              <a:round/>
              <a:headEnd/>
              <a:tailEnd/>
            </a:ln>
          </p:spPr>
          <p:txBody>
            <a:bodyPr lIns="74295" tIns="8890" rIns="74295" bIns="8890"/>
            <a:lstStyle/>
            <a:p>
              <a:endParaRPr lang="ja-JP" altLang="en-US"/>
            </a:p>
          </p:txBody>
        </p:sp>
        <p:sp>
          <p:nvSpPr>
            <p:cNvPr id="12298" name="Line 7"/>
            <p:cNvSpPr>
              <a:spLocks noChangeShapeType="1"/>
            </p:cNvSpPr>
            <p:nvPr/>
          </p:nvSpPr>
          <p:spPr bwMode="auto">
            <a:xfrm>
              <a:off x="5797" y="10232"/>
              <a:ext cx="1" cy="6479"/>
            </a:xfrm>
            <a:prstGeom prst="line">
              <a:avLst/>
            </a:prstGeom>
            <a:noFill/>
            <a:ln w="9525">
              <a:solidFill>
                <a:srgbClr val="000000"/>
              </a:solidFill>
              <a:round/>
              <a:headEnd/>
              <a:tailEnd/>
            </a:ln>
          </p:spPr>
          <p:txBody>
            <a:bodyPr lIns="74295" tIns="8890" rIns="74295" bIns="8890"/>
            <a:lstStyle/>
            <a:p>
              <a:endParaRPr lang="ja-JP" altLang="en-US"/>
            </a:p>
          </p:txBody>
        </p:sp>
        <p:sp>
          <p:nvSpPr>
            <p:cNvPr id="12299" name="Text Box 8"/>
            <p:cNvSpPr txBox="1">
              <a:spLocks noChangeArrowheads="1"/>
            </p:cNvSpPr>
            <p:nvPr/>
          </p:nvSpPr>
          <p:spPr bwMode="auto">
            <a:xfrm>
              <a:off x="3346" y="9460"/>
              <a:ext cx="1992" cy="617"/>
            </a:xfrm>
            <a:prstGeom prst="rect">
              <a:avLst/>
            </a:prstGeom>
            <a:noFill/>
            <a:ln w="9525">
              <a:noFill/>
              <a:miter lim="800000"/>
              <a:headEnd/>
              <a:tailEnd/>
            </a:ln>
          </p:spPr>
          <p:txBody>
            <a:bodyPr lIns="74295" tIns="8890" rIns="74295" bIns="8890"/>
            <a:lstStyle/>
            <a:p>
              <a:pPr algn="just"/>
              <a:r>
                <a:rPr lang="ja-JP" altLang="en-US" sz="1000">
                  <a:latin typeface="Century" pitchFamily="18" charset="0"/>
                  <a:ea typeface="ＭＳ 明朝" charset="-128"/>
                </a:rPr>
                <a:t>貸方（海外勘定としては借方）</a:t>
              </a:r>
              <a:r>
                <a:rPr lang="en-US" altLang="ja-JP" sz="1000">
                  <a:latin typeface="Century" pitchFamily="18" charset="0"/>
                  <a:ea typeface="ＭＳ 明朝" charset="-128"/>
                </a:rPr>
                <a:t>Credit</a:t>
              </a:r>
              <a:r>
                <a:rPr lang="ja-JP" altLang="en-US" sz="1000">
                  <a:latin typeface="Century" pitchFamily="18" charset="0"/>
                  <a:ea typeface="ＭＳ 明朝" charset="-128"/>
                </a:rPr>
                <a:t>＝受取</a:t>
              </a:r>
              <a:endParaRPr lang="ja-JP" altLang="en-US"/>
            </a:p>
          </p:txBody>
        </p:sp>
        <p:sp>
          <p:nvSpPr>
            <p:cNvPr id="12300" name="Text Box 9"/>
            <p:cNvSpPr txBox="1">
              <a:spLocks noChangeArrowheads="1"/>
            </p:cNvSpPr>
            <p:nvPr/>
          </p:nvSpPr>
          <p:spPr bwMode="auto">
            <a:xfrm>
              <a:off x="6104" y="9461"/>
              <a:ext cx="1991" cy="617"/>
            </a:xfrm>
            <a:prstGeom prst="rect">
              <a:avLst/>
            </a:prstGeom>
            <a:noFill/>
            <a:ln w="9525">
              <a:noFill/>
              <a:miter lim="800000"/>
              <a:headEnd/>
              <a:tailEnd/>
            </a:ln>
          </p:spPr>
          <p:txBody>
            <a:bodyPr lIns="74295" tIns="8890" rIns="74295" bIns="8890"/>
            <a:lstStyle/>
            <a:p>
              <a:pPr algn="just"/>
              <a:r>
                <a:rPr lang="ja-JP" altLang="en-US" sz="1000">
                  <a:latin typeface="Century" pitchFamily="18" charset="0"/>
                  <a:ea typeface="ＭＳ 明朝" charset="-128"/>
                </a:rPr>
                <a:t>借方（海外勘定としては貸方）</a:t>
              </a:r>
              <a:r>
                <a:rPr lang="en-US" altLang="ja-JP" sz="1000">
                  <a:latin typeface="Century" pitchFamily="18" charset="0"/>
                  <a:ea typeface="ＭＳ 明朝" charset="-128"/>
                </a:rPr>
                <a:t>Debit</a:t>
              </a:r>
              <a:r>
                <a:rPr lang="ja-JP" altLang="en-US" sz="1000">
                  <a:latin typeface="Century" pitchFamily="18" charset="0"/>
                  <a:ea typeface="ＭＳ 明朝" charset="-128"/>
                </a:rPr>
                <a:t>＝支払</a:t>
              </a:r>
              <a:endParaRPr lang="ja-JP" altLang="en-US"/>
            </a:p>
          </p:txBody>
        </p:sp>
        <p:sp>
          <p:nvSpPr>
            <p:cNvPr id="12301" name="Text Box 10"/>
            <p:cNvSpPr txBox="1">
              <a:spLocks noChangeArrowheads="1"/>
            </p:cNvSpPr>
            <p:nvPr/>
          </p:nvSpPr>
          <p:spPr bwMode="auto">
            <a:xfrm>
              <a:off x="3346" y="10386"/>
              <a:ext cx="2298" cy="6633"/>
            </a:xfrm>
            <a:prstGeom prst="rect">
              <a:avLst/>
            </a:prstGeom>
            <a:noFill/>
            <a:ln w="9525">
              <a:noFill/>
              <a:miter lim="800000"/>
              <a:headEnd/>
              <a:tailEnd/>
            </a:ln>
          </p:spPr>
          <p:txBody>
            <a:bodyPr lIns="74295" tIns="8890" rIns="74295" bIns="8890"/>
            <a:lstStyle/>
            <a:p>
              <a:pPr algn="just"/>
              <a:r>
                <a:rPr lang="ja-JP" altLang="en-US" sz="1000" dirty="0">
                  <a:latin typeface="Century" pitchFamily="18" charset="0"/>
                  <a:ea typeface="ＭＳ 明朝" charset="-128"/>
                </a:rPr>
                <a:t>財の輸出</a:t>
              </a:r>
            </a:p>
            <a:p>
              <a:pPr algn="just"/>
              <a:r>
                <a:rPr lang="ja-JP" altLang="en-US" sz="1000" u="sng" dirty="0">
                  <a:latin typeface="Century" pitchFamily="18" charset="0"/>
                  <a:ea typeface="ＭＳ 明朝" charset="-128"/>
                </a:rPr>
                <a:t>　　　　　　　　　　　　</a:t>
              </a:r>
            </a:p>
            <a:p>
              <a:pPr algn="just"/>
              <a:r>
                <a:rPr lang="ja-JP" altLang="en-US" sz="1000" dirty="0">
                  <a:latin typeface="Century" pitchFamily="18" charset="0"/>
                  <a:ea typeface="ＭＳ 明朝" charset="-128"/>
                </a:rPr>
                <a:t>サービスの輸出</a:t>
              </a:r>
            </a:p>
            <a:p>
              <a:pPr algn="just"/>
              <a:r>
                <a:rPr lang="ja-JP" altLang="en-US" sz="1000" u="sng" dirty="0">
                  <a:latin typeface="Century" pitchFamily="18" charset="0"/>
                  <a:ea typeface="ＭＳ 明朝" charset="-128"/>
                </a:rPr>
                <a:t>　　　　　　　　　　　　</a:t>
              </a:r>
            </a:p>
            <a:p>
              <a:pPr algn="just"/>
              <a:r>
                <a:rPr lang="ja-JP" altLang="en-US" sz="1000" dirty="0">
                  <a:latin typeface="Century" pitchFamily="18" charset="0"/>
                  <a:ea typeface="ＭＳ 明朝" charset="-128"/>
                </a:rPr>
                <a:t>第１次所得の受取</a:t>
              </a:r>
            </a:p>
            <a:p>
              <a:pPr algn="just"/>
              <a:r>
                <a:rPr lang="ja-JP" altLang="en-US" sz="1000" u="sng" dirty="0">
                  <a:latin typeface="Century" pitchFamily="18" charset="0"/>
                  <a:ea typeface="ＭＳ 明朝" charset="-128"/>
                </a:rPr>
                <a:t>　　　　　　　　　　　　</a:t>
              </a:r>
            </a:p>
            <a:p>
              <a:pPr algn="just"/>
              <a:r>
                <a:rPr lang="ja-JP" altLang="en-US" sz="1000" dirty="0">
                  <a:latin typeface="Century" pitchFamily="18" charset="0"/>
                  <a:ea typeface="ＭＳ 明朝" charset="-128"/>
                </a:rPr>
                <a:t>その他の経常移転の受取</a:t>
              </a:r>
            </a:p>
            <a:p>
              <a:pPr algn="just"/>
              <a:r>
                <a:rPr lang="ja-JP" altLang="en-US" sz="1000" u="sng" dirty="0">
                  <a:latin typeface="Century" pitchFamily="18" charset="0"/>
                  <a:ea typeface="ＭＳ 明朝" charset="-128"/>
                </a:rPr>
                <a:t>　　　　　　　　　　　　</a:t>
              </a:r>
            </a:p>
            <a:p>
              <a:pPr algn="just"/>
              <a:r>
                <a:rPr lang="ja-JP" altLang="en-US" sz="1000" dirty="0">
                  <a:latin typeface="Century" pitchFamily="18" charset="0"/>
                  <a:ea typeface="ＭＳ 明朝" charset="-128"/>
                </a:rPr>
                <a:t>                       </a:t>
              </a:r>
            </a:p>
            <a:p>
              <a:pPr algn="just"/>
              <a:r>
                <a:rPr lang="ja-JP" altLang="en-US" sz="1000" dirty="0">
                  <a:latin typeface="Century" pitchFamily="18" charset="0"/>
                  <a:ea typeface="ＭＳ 明朝" charset="-128"/>
                </a:rPr>
                <a:t>対外負債の純発行</a:t>
              </a:r>
            </a:p>
            <a:p>
              <a:pPr algn="just"/>
              <a:endParaRPr lang="ja-JP" altLang="en-US" sz="1000" dirty="0">
                <a:latin typeface="Century" pitchFamily="18" charset="0"/>
                <a:ea typeface="ＭＳ 明朝" charset="-128"/>
              </a:endParaRPr>
            </a:p>
            <a:p>
              <a:pPr algn="just"/>
              <a:endParaRPr lang="ja-JP" altLang="en-US" sz="1000" dirty="0">
                <a:latin typeface="Century" pitchFamily="18" charset="0"/>
                <a:ea typeface="ＭＳ 明朝" charset="-128"/>
              </a:endParaRPr>
            </a:p>
            <a:p>
              <a:pPr algn="just"/>
              <a:r>
                <a:rPr lang="ja-JP" altLang="en-US" sz="1000" dirty="0">
                  <a:latin typeface="Century" pitchFamily="18" charset="0"/>
                  <a:ea typeface="ＭＳ 明朝" charset="-128"/>
                </a:rPr>
                <a:t>資本移転の受取</a:t>
              </a:r>
            </a:p>
            <a:p>
              <a:pPr algn="just"/>
              <a:r>
                <a:rPr lang="ja-JP" altLang="en-US" sz="1000" dirty="0" smtClean="0">
                  <a:latin typeface="Century" pitchFamily="18" charset="0"/>
                  <a:ea typeface="ＭＳ 明朝" charset="-128"/>
                </a:rPr>
                <a:t>非生産非金融資産</a:t>
              </a:r>
              <a:r>
                <a:rPr lang="ja-JP" altLang="en-US" sz="1000" dirty="0">
                  <a:latin typeface="Century" pitchFamily="18" charset="0"/>
                  <a:ea typeface="ＭＳ 明朝" charset="-128"/>
                </a:rPr>
                <a:t>の処分</a:t>
              </a:r>
            </a:p>
            <a:p>
              <a:pPr algn="just"/>
              <a:r>
                <a:rPr lang="ja-JP" altLang="en-US" sz="1000" u="sng" dirty="0">
                  <a:latin typeface="Century" pitchFamily="18" charset="0"/>
                  <a:ea typeface="ＭＳ 明朝" charset="-128"/>
                </a:rPr>
                <a:t>　　　　　　　　　　　</a:t>
              </a:r>
            </a:p>
            <a:p>
              <a:pPr algn="just"/>
              <a:r>
                <a:rPr lang="ja-JP" altLang="en-US" sz="1000" u="sng" dirty="0">
                  <a:latin typeface="Century" pitchFamily="18" charset="0"/>
                  <a:ea typeface="ＭＳ 明朝" charset="-128"/>
                </a:rPr>
                <a:t>　　　　　　　　　　　</a:t>
              </a:r>
              <a:endParaRPr lang="ja-JP" altLang="en-US" dirty="0"/>
            </a:p>
          </p:txBody>
        </p:sp>
        <p:sp>
          <p:nvSpPr>
            <p:cNvPr id="12302" name="Text Box 11"/>
            <p:cNvSpPr txBox="1">
              <a:spLocks noChangeArrowheads="1"/>
            </p:cNvSpPr>
            <p:nvPr/>
          </p:nvSpPr>
          <p:spPr bwMode="auto">
            <a:xfrm>
              <a:off x="6257" y="10386"/>
              <a:ext cx="2298" cy="6633"/>
            </a:xfrm>
            <a:prstGeom prst="rect">
              <a:avLst/>
            </a:prstGeom>
            <a:noFill/>
            <a:ln w="9525">
              <a:noFill/>
              <a:miter lim="800000"/>
              <a:headEnd/>
              <a:tailEnd/>
            </a:ln>
          </p:spPr>
          <p:txBody>
            <a:bodyPr lIns="74295" tIns="8890" rIns="74295" bIns="8890"/>
            <a:lstStyle/>
            <a:p>
              <a:pPr algn="just"/>
              <a:r>
                <a:rPr lang="ja-JP" altLang="en-US" sz="1000" dirty="0">
                  <a:latin typeface="Century" pitchFamily="18" charset="0"/>
                  <a:ea typeface="ＭＳ 明朝" charset="-128"/>
                </a:rPr>
                <a:t>財の輸入</a:t>
              </a:r>
            </a:p>
            <a:p>
              <a:pPr algn="just"/>
              <a:r>
                <a:rPr lang="ja-JP" altLang="en-US" sz="1000" u="sng" dirty="0">
                  <a:latin typeface="Century" pitchFamily="18" charset="0"/>
                  <a:ea typeface="ＭＳ 明朝" charset="-128"/>
                </a:rPr>
                <a:t>貿易収支</a:t>
              </a:r>
              <a:r>
                <a:rPr lang="en-US" altLang="ja-JP" sz="1000" u="sng" dirty="0">
                  <a:latin typeface="Century" pitchFamily="18" charset="0"/>
                  <a:ea typeface="ＭＳ 明朝" charset="-128"/>
                </a:rPr>
                <a:t>(1)</a:t>
              </a:r>
              <a:r>
                <a:rPr lang="ja-JP" altLang="en-US" sz="1000" u="sng" dirty="0">
                  <a:latin typeface="Century" pitchFamily="18" charset="0"/>
                  <a:ea typeface="ＭＳ 明朝" charset="-128"/>
                </a:rPr>
                <a:t>　　　　　　　　</a:t>
              </a:r>
            </a:p>
            <a:p>
              <a:pPr algn="just"/>
              <a:r>
                <a:rPr lang="ja-JP" altLang="en-US" sz="1000" dirty="0">
                  <a:latin typeface="Century" pitchFamily="18" charset="0"/>
                  <a:ea typeface="ＭＳ 明朝" charset="-128"/>
                </a:rPr>
                <a:t>サービスの輸入</a:t>
              </a:r>
            </a:p>
            <a:p>
              <a:pPr algn="just"/>
              <a:r>
                <a:rPr lang="ja-JP" altLang="en-US" sz="1000" u="sng" dirty="0">
                  <a:latin typeface="Century" pitchFamily="18" charset="0"/>
                  <a:ea typeface="ＭＳ 明朝" charset="-128"/>
                </a:rPr>
                <a:t>サービス収支</a:t>
              </a:r>
              <a:r>
                <a:rPr lang="en-US" altLang="ja-JP" sz="1000" u="sng" dirty="0">
                  <a:latin typeface="Century" pitchFamily="18" charset="0"/>
                  <a:ea typeface="ＭＳ 明朝" charset="-128"/>
                </a:rPr>
                <a:t>(2)</a:t>
              </a:r>
              <a:r>
                <a:rPr lang="ja-JP" altLang="en-US" sz="1000" u="sng" dirty="0">
                  <a:latin typeface="Century" pitchFamily="18" charset="0"/>
                  <a:ea typeface="ＭＳ 明朝" charset="-128"/>
                </a:rPr>
                <a:t>　　　　　　　　　　　　</a:t>
              </a:r>
            </a:p>
            <a:p>
              <a:pPr algn="just"/>
              <a:r>
                <a:rPr lang="ja-JP" altLang="en-US" sz="1000" dirty="0">
                  <a:latin typeface="Century" pitchFamily="18" charset="0"/>
                  <a:ea typeface="ＭＳ 明朝" charset="-128"/>
                </a:rPr>
                <a:t>第１次所得の支払</a:t>
              </a:r>
            </a:p>
            <a:p>
              <a:pPr algn="just"/>
              <a:r>
                <a:rPr lang="ja-JP" altLang="en-US" sz="1000" u="sng" dirty="0" smtClean="0">
                  <a:latin typeface="Century" pitchFamily="18" charset="0"/>
                  <a:ea typeface="ＭＳ 明朝" charset="-128"/>
                </a:rPr>
                <a:t>第１次所得</a:t>
              </a:r>
              <a:r>
                <a:rPr lang="ja-JP" altLang="en-US" sz="1000" u="sng" dirty="0">
                  <a:latin typeface="Century" pitchFamily="18" charset="0"/>
                  <a:ea typeface="ＭＳ 明朝" charset="-128"/>
                </a:rPr>
                <a:t>収支</a:t>
              </a:r>
              <a:r>
                <a:rPr lang="en-US" altLang="ja-JP" sz="1000" u="sng" dirty="0">
                  <a:latin typeface="Century" pitchFamily="18" charset="0"/>
                  <a:ea typeface="ＭＳ 明朝" charset="-128"/>
                </a:rPr>
                <a:t>(3)</a:t>
              </a:r>
              <a:r>
                <a:rPr lang="ja-JP" altLang="en-US" sz="1000" u="sng" dirty="0">
                  <a:latin typeface="Century" pitchFamily="18" charset="0"/>
                  <a:ea typeface="ＭＳ 明朝" charset="-128"/>
                </a:rPr>
                <a:t>　　　　　　　　　　　　</a:t>
              </a:r>
            </a:p>
            <a:p>
              <a:pPr algn="just"/>
              <a:r>
                <a:rPr lang="ja-JP" altLang="en-US" sz="1000" dirty="0" smtClean="0">
                  <a:latin typeface="Century" pitchFamily="18" charset="0"/>
                  <a:ea typeface="ＭＳ 明朝" charset="-128"/>
                </a:rPr>
                <a:t>その他の経常移転の支払</a:t>
              </a:r>
              <a:endParaRPr lang="ja-JP" altLang="en-US" sz="1000" dirty="0">
                <a:latin typeface="Century" pitchFamily="18" charset="0"/>
                <a:ea typeface="ＭＳ 明朝" charset="-128"/>
              </a:endParaRPr>
            </a:p>
            <a:p>
              <a:pPr algn="just"/>
              <a:r>
                <a:rPr lang="ja-JP" altLang="en-US" sz="1000" u="sng" dirty="0" smtClean="0">
                  <a:latin typeface="Century" pitchFamily="18" charset="0"/>
                  <a:ea typeface="ＭＳ 明朝" charset="-128"/>
                </a:rPr>
                <a:t>第２次所得収支</a:t>
              </a:r>
              <a:r>
                <a:rPr lang="en-US" altLang="ja-JP" sz="1000" u="sng" dirty="0">
                  <a:latin typeface="Century" pitchFamily="18" charset="0"/>
                  <a:ea typeface="ＭＳ 明朝" charset="-128"/>
                </a:rPr>
                <a:t>(4)</a:t>
              </a:r>
            </a:p>
            <a:p>
              <a:pPr algn="just"/>
              <a:r>
                <a:rPr lang="en-US" altLang="ja-JP" sz="1000" dirty="0">
                  <a:latin typeface="Century" pitchFamily="18" charset="0"/>
                  <a:ea typeface="ＭＳ 明朝" charset="-128"/>
                </a:rPr>
                <a:t>(1)+(2)+(3)+(4)</a:t>
              </a:r>
              <a:r>
                <a:rPr lang="ja-JP" altLang="en-US" sz="1000" b="1" dirty="0">
                  <a:latin typeface="Century" pitchFamily="18" charset="0"/>
                  <a:ea typeface="ＭＳ 明朝" charset="-128"/>
                </a:rPr>
                <a:t>経常収支</a:t>
              </a:r>
              <a:r>
                <a:rPr lang="ja-JP" altLang="en-US" sz="1000" dirty="0">
                  <a:latin typeface="Century" pitchFamily="18" charset="0"/>
                  <a:ea typeface="ＭＳ 明朝" charset="-128"/>
                </a:rPr>
                <a:t>　</a:t>
              </a:r>
            </a:p>
            <a:p>
              <a:pPr algn="just"/>
              <a:r>
                <a:rPr lang="ja-JP" altLang="en-US" sz="1000" dirty="0" smtClean="0">
                  <a:latin typeface="Century" pitchFamily="18" charset="0"/>
                  <a:ea typeface="ＭＳ 明朝" charset="-128"/>
                </a:rPr>
                <a:t>対外</a:t>
              </a:r>
              <a:r>
                <a:rPr lang="ja-JP" altLang="en-US" sz="1000" dirty="0">
                  <a:latin typeface="Century" pitchFamily="18" charset="0"/>
                  <a:ea typeface="ＭＳ 明朝" charset="-128"/>
                </a:rPr>
                <a:t>金融資産の</a:t>
              </a:r>
              <a:r>
                <a:rPr lang="ja-JP" altLang="en-US" sz="1000" dirty="0" smtClean="0">
                  <a:latin typeface="Century" pitchFamily="18" charset="0"/>
                  <a:ea typeface="ＭＳ 明朝" charset="-128"/>
                </a:rPr>
                <a:t>純取得</a:t>
              </a:r>
              <a:endParaRPr lang="en-US" altLang="ja-JP" sz="1000" dirty="0" smtClean="0">
                <a:latin typeface="Century" pitchFamily="18" charset="0"/>
                <a:ea typeface="ＭＳ 明朝" charset="-128"/>
              </a:endParaRPr>
            </a:p>
            <a:p>
              <a:pPr algn="just"/>
              <a:r>
                <a:rPr lang="ja-JP" altLang="en-US" sz="1000" dirty="0" smtClean="0">
                  <a:latin typeface="Century" pitchFamily="18" charset="0"/>
                  <a:ea typeface="ＭＳ 明朝" charset="-128"/>
                </a:rPr>
                <a:t>　うち、外貨</a:t>
              </a:r>
              <a:r>
                <a:rPr lang="ja-JP" altLang="en-US" sz="1000" dirty="0">
                  <a:latin typeface="Century" pitchFamily="18" charset="0"/>
                  <a:ea typeface="ＭＳ 明朝" charset="-128"/>
                </a:rPr>
                <a:t>準備</a:t>
              </a:r>
            </a:p>
            <a:p>
              <a:pPr algn="just"/>
              <a:r>
                <a:rPr lang="ja-JP" altLang="en-US" sz="1000" b="1" u="sng" dirty="0" smtClean="0">
                  <a:latin typeface="Century" pitchFamily="18" charset="0"/>
                  <a:ea typeface="ＭＳ 明朝" charset="-128"/>
                </a:rPr>
                <a:t>金融収支</a:t>
              </a:r>
              <a:r>
                <a:rPr lang="en-US" altLang="ja-JP" sz="1000" u="sng" dirty="0" smtClean="0">
                  <a:latin typeface="Century" pitchFamily="18" charset="0"/>
                  <a:ea typeface="ＭＳ 明朝" charset="-128"/>
                </a:rPr>
                <a:t>(</a:t>
              </a:r>
              <a:r>
                <a:rPr lang="en-US" altLang="ja-JP" sz="1000" u="sng" dirty="0">
                  <a:latin typeface="Century" pitchFamily="18" charset="0"/>
                  <a:ea typeface="ＭＳ 明朝" charset="-128"/>
                </a:rPr>
                <a:t>5)</a:t>
              </a:r>
              <a:r>
                <a:rPr lang="ja-JP" altLang="en-US" sz="1000" u="sng" dirty="0">
                  <a:latin typeface="Century" pitchFamily="18" charset="0"/>
                  <a:ea typeface="ＭＳ 明朝" charset="-128"/>
                </a:rPr>
                <a:t>　</a:t>
              </a:r>
              <a:r>
                <a:rPr lang="ja-JP" altLang="en-US" sz="1000" u="sng" dirty="0" smtClean="0">
                  <a:solidFill>
                    <a:srgbClr val="FF0000"/>
                  </a:solidFill>
                  <a:latin typeface="Century" pitchFamily="18" charset="0"/>
                  <a:ea typeface="ＭＳ 明朝" charset="-128"/>
                </a:rPr>
                <a:t>符号を逆にする</a:t>
              </a:r>
              <a:r>
                <a:rPr lang="ja-JP" altLang="en-US" sz="1000" u="sng" dirty="0">
                  <a:latin typeface="Century" pitchFamily="18" charset="0"/>
                  <a:ea typeface="ＭＳ 明朝" charset="-128"/>
                </a:rPr>
                <a:t>　　　　　　　　</a:t>
              </a:r>
            </a:p>
            <a:p>
              <a:pPr algn="just"/>
              <a:r>
                <a:rPr lang="ja-JP" altLang="en-US" sz="1000" dirty="0">
                  <a:latin typeface="Century" pitchFamily="18" charset="0"/>
                  <a:ea typeface="ＭＳ 明朝" charset="-128"/>
                </a:rPr>
                <a:t>資本移転の支払</a:t>
              </a:r>
            </a:p>
            <a:p>
              <a:pPr algn="just"/>
              <a:r>
                <a:rPr lang="ja-JP" altLang="en-US" sz="1000" dirty="0" smtClean="0">
                  <a:latin typeface="Century" pitchFamily="18" charset="0"/>
                  <a:ea typeface="ＭＳ 明朝" charset="-128"/>
                </a:rPr>
                <a:t>非生産非金融資産</a:t>
              </a:r>
              <a:r>
                <a:rPr lang="ja-JP" altLang="en-US" sz="1000" dirty="0">
                  <a:latin typeface="Century" pitchFamily="18" charset="0"/>
                  <a:ea typeface="ＭＳ 明朝" charset="-128"/>
                </a:rPr>
                <a:t>の取得</a:t>
              </a:r>
            </a:p>
            <a:p>
              <a:pPr algn="just"/>
              <a:r>
                <a:rPr lang="ja-JP" altLang="en-US" sz="1000" b="1" u="sng" dirty="0" smtClean="0">
                  <a:latin typeface="Century" pitchFamily="18" charset="0"/>
                  <a:ea typeface="ＭＳ 明朝" charset="-128"/>
                </a:rPr>
                <a:t>資本移転等収支</a:t>
              </a:r>
              <a:r>
                <a:rPr lang="en-US" altLang="ja-JP" sz="1000" u="sng" dirty="0">
                  <a:latin typeface="Century" pitchFamily="18" charset="0"/>
                  <a:ea typeface="ＭＳ 明朝" charset="-128"/>
                </a:rPr>
                <a:t>(6)</a:t>
              </a:r>
              <a:r>
                <a:rPr lang="ja-JP" altLang="en-US" sz="1000" u="sng" dirty="0">
                  <a:latin typeface="Century" pitchFamily="18" charset="0"/>
                  <a:ea typeface="ＭＳ 明朝" charset="-128"/>
                </a:rPr>
                <a:t>　　　　　</a:t>
              </a:r>
            </a:p>
            <a:p>
              <a:pPr algn="just"/>
              <a:r>
                <a:rPr lang="ja-JP" altLang="en-US" sz="1000" b="1" dirty="0" smtClean="0">
                  <a:latin typeface="Century" pitchFamily="18" charset="0"/>
                  <a:ea typeface="ＭＳ 明朝" charset="-128"/>
                </a:rPr>
                <a:t>誤差脱漏</a:t>
              </a:r>
              <a:r>
                <a:rPr lang="ja-JP" altLang="en-US" sz="1000" dirty="0" smtClean="0">
                  <a:latin typeface="Century" pitchFamily="18" charset="0"/>
                  <a:ea typeface="ＭＳ 明朝" charset="-128"/>
                </a:rPr>
                <a:t>（７）</a:t>
              </a:r>
              <a:r>
                <a:rPr lang="ja-JP" altLang="en-US" sz="1000" b="1" dirty="0">
                  <a:latin typeface="Century" pitchFamily="18" charset="0"/>
                  <a:ea typeface="ＭＳ 明朝" charset="-128"/>
                </a:rPr>
                <a:t>　　</a:t>
              </a:r>
            </a:p>
            <a:p>
              <a:pPr algn="just"/>
              <a:r>
                <a:rPr lang="ja-JP" altLang="en-US" sz="1000" b="1" dirty="0">
                  <a:latin typeface="Century" pitchFamily="18" charset="0"/>
                  <a:ea typeface="ＭＳ 明朝" charset="-128"/>
                </a:rPr>
                <a:t>　　　　　　　</a:t>
              </a:r>
              <a:endParaRPr lang="ja-JP" altLang="en-US" dirty="0"/>
            </a:p>
          </p:txBody>
        </p:sp>
      </p:grpSp>
      <p:sp>
        <p:nvSpPr>
          <p:cNvPr id="12292" name="Line 12"/>
          <p:cNvSpPr>
            <a:spLocks noChangeShapeType="1"/>
          </p:cNvSpPr>
          <p:nvPr/>
        </p:nvSpPr>
        <p:spPr bwMode="auto">
          <a:xfrm>
            <a:off x="5219700" y="4581525"/>
            <a:ext cx="1800225" cy="0"/>
          </a:xfrm>
          <a:prstGeom prst="line">
            <a:avLst/>
          </a:prstGeom>
          <a:noFill/>
          <a:ln w="38100" cmpd="dbl">
            <a:solidFill>
              <a:schemeClr val="tx1"/>
            </a:solidFill>
            <a:round/>
            <a:headEnd/>
            <a:tailEnd/>
          </a:ln>
        </p:spPr>
        <p:txBody>
          <a:bodyPr/>
          <a:lstStyle/>
          <a:p>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smtClean="0"/>
              <a:t>国際収支統計を見る上の</a:t>
            </a:r>
            <a:br>
              <a:rPr lang="ja-JP" altLang="en-US" smtClean="0"/>
            </a:br>
            <a:r>
              <a:rPr lang="ja-JP" altLang="en-US" smtClean="0"/>
              <a:t>注意点</a:t>
            </a:r>
          </a:p>
        </p:txBody>
      </p:sp>
      <p:sp>
        <p:nvSpPr>
          <p:cNvPr id="13315" name="Rectangle 3"/>
          <p:cNvSpPr>
            <a:spLocks noGrp="1" noChangeArrowheads="1"/>
          </p:cNvSpPr>
          <p:nvPr>
            <p:ph type="body" idx="1"/>
          </p:nvPr>
        </p:nvSpPr>
        <p:spPr/>
        <p:txBody>
          <a:bodyPr/>
          <a:lstStyle/>
          <a:p>
            <a:pPr eaLnBrk="1" hangingPunct="1">
              <a:lnSpc>
                <a:spcPct val="90000"/>
              </a:lnSpc>
            </a:pPr>
            <a:r>
              <a:rPr lang="ja-JP" altLang="en-US" sz="2400" dirty="0" smtClean="0"/>
              <a:t>外貨準備は</a:t>
            </a:r>
            <a:r>
              <a:rPr lang="ja-JP" altLang="en-US" sz="2400" dirty="0" smtClean="0"/>
              <a:t>通貨当局の管理下にあるすぐに利用可能な対外資産の増減を計上する項目。貨幣用金、ＳＤＲ、ＩＭＦリザーブポジションが含まれる</a:t>
            </a:r>
            <a:r>
              <a:rPr lang="ja-JP" altLang="en-US" sz="2400" dirty="0" smtClean="0"/>
              <a:t>。</a:t>
            </a:r>
            <a:endParaRPr lang="en-US" altLang="ja-JP" sz="2400" dirty="0" smtClean="0"/>
          </a:p>
          <a:p>
            <a:pPr eaLnBrk="1" hangingPunct="1">
              <a:lnSpc>
                <a:spcPct val="90000"/>
              </a:lnSpc>
            </a:pPr>
            <a:r>
              <a:rPr lang="ja-JP" altLang="en-US" sz="2400" dirty="0" smtClean="0"/>
              <a:t>外貨準備が金融収支の一部分になった。</a:t>
            </a:r>
            <a:endParaRPr lang="ja-JP" altLang="en-US" sz="2400" dirty="0" smtClean="0"/>
          </a:p>
          <a:p>
            <a:pPr eaLnBrk="1" hangingPunct="1">
              <a:lnSpc>
                <a:spcPct val="90000"/>
              </a:lnSpc>
            </a:pPr>
            <a:r>
              <a:rPr lang="ja-JP" altLang="en-US" sz="2400" dirty="0" smtClean="0"/>
              <a:t>金融収支</a:t>
            </a:r>
            <a:r>
              <a:rPr lang="ja-JP" altLang="en-US" sz="2400" dirty="0" smtClean="0"/>
              <a:t>は、証券投資、直接投資等々に分類されるが、直接投資とは？</a:t>
            </a:r>
          </a:p>
          <a:p>
            <a:pPr eaLnBrk="1" hangingPunct="1">
              <a:lnSpc>
                <a:spcPct val="90000"/>
              </a:lnSpc>
            </a:pPr>
            <a:r>
              <a:rPr lang="ja-JP" altLang="en-US" sz="2400" dirty="0" smtClean="0"/>
              <a:t>第一次所得</a:t>
            </a:r>
            <a:r>
              <a:rPr lang="ja-JP" altLang="en-US" sz="2400" dirty="0" smtClean="0"/>
              <a:t>収支の大半は、投資収益。直接投資企業の再投資収益とは？</a:t>
            </a:r>
          </a:p>
          <a:p>
            <a:pPr eaLnBrk="1" hangingPunct="1">
              <a:lnSpc>
                <a:spcPct val="90000"/>
              </a:lnSpc>
            </a:pPr>
            <a:r>
              <a:rPr lang="ja-JP" altLang="en-US" sz="2400" dirty="0" smtClean="0"/>
              <a:t>委託加工・仲介貿易とは？</a:t>
            </a:r>
            <a:endParaRPr lang="ja-JP" alt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467544" y="93893"/>
          <a:ext cx="8208910" cy="6764107"/>
        </p:xfrm>
        <a:graphic>
          <a:graphicData uri="http://schemas.openxmlformats.org/drawingml/2006/table">
            <a:tbl>
              <a:tblPr/>
              <a:tblGrid>
                <a:gridCol w="1000070"/>
                <a:gridCol w="1000070"/>
                <a:gridCol w="1000070"/>
                <a:gridCol w="1000070"/>
                <a:gridCol w="1000070"/>
                <a:gridCol w="1000070"/>
                <a:gridCol w="1000070"/>
                <a:gridCol w="1208420"/>
              </a:tblGrid>
              <a:tr h="235148">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gridSpan="2">
                  <a:txBody>
                    <a:bodyPr/>
                    <a:lstStyle/>
                    <a:p>
                      <a:pPr algn="l" fontAlgn="ctr"/>
                      <a:r>
                        <a:rPr lang="ja-JP" altLang="en-US" sz="1600" b="0" i="0" u="none" strike="noStrike">
                          <a:solidFill>
                            <a:srgbClr val="000000"/>
                          </a:solidFill>
                          <a:latin typeface="ＭＳ Ｐゴシック"/>
                        </a:rPr>
                        <a:t>経常収支 </a:t>
                      </a:r>
                      <a:r>
                        <a:rPr lang="en-US" altLang="ja-JP" sz="1600" b="0" i="0" u="none" strike="noStrike">
                          <a:solidFill>
                            <a:srgbClr val="000000"/>
                          </a:solidFill>
                          <a:latin typeface="ＭＳ Ｐゴシック"/>
                        </a:rPr>
                        <a:t>(</a:t>
                      </a:r>
                      <a:r>
                        <a:rPr lang="en-GB" sz="1600" b="0" i="0" u="none" strike="noStrike">
                          <a:solidFill>
                            <a:srgbClr val="000000"/>
                          </a:solidFill>
                          <a:latin typeface="ＭＳ Ｐゴシック"/>
                        </a:rPr>
                        <a:t>a+b+c)</a:t>
                      </a:r>
                    </a:p>
                  </a:txBody>
                  <a:tcPr marL="8404" marR="8404" marT="8404"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5148">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gridSpan="3">
                  <a:txBody>
                    <a:bodyPr/>
                    <a:lstStyle/>
                    <a:p>
                      <a:pPr algn="l" fontAlgn="ctr"/>
                      <a:r>
                        <a:rPr lang="en-GB" sz="1600" b="0" i="0" u="none" strike="noStrike" dirty="0">
                          <a:solidFill>
                            <a:srgbClr val="000000"/>
                          </a:solidFill>
                          <a:latin typeface="ＭＳ Ｐゴシック"/>
                        </a:rPr>
                        <a:t>Current account (</a:t>
                      </a:r>
                      <a:r>
                        <a:rPr lang="en-GB" sz="1600" b="0" i="0" u="none" strike="noStrike" dirty="0" err="1">
                          <a:solidFill>
                            <a:srgbClr val="000000"/>
                          </a:solidFill>
                          <a:latin typeface="ＭＳ Ｐゴシック"/>
                        </a:rPr>
                        <a:t>a+b+c</a:t>
                      </a:r>
                      <a:r>
                        <a:rPr lang="en-GB" sz="1600" b="0" i="0" u="none" strike="noStrike" dirty="0">
                          <a:solidFill>
                            <a:srgbClr val="000000"/>
                          </a:solidFill>
                          <a:latin typeface="ＭＳ Ｐゴシック"/>
                        </a:rPr>
                        <a:t>)</a:t>
                      </a:r>
                    </a:p>
                  </a:txBody>
                  <a:tcPr marL="8404" marR="8404" marT="840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5148">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gridSpan="3">
                  <a:txBody>
                    <a:bodyPr/>
                    <a:lstStyle/>
                    <a:p>
                      <a:pPr algn="l" fontAlgn="ctr"/>
                      <a:r>
                        <a:rPr lang="en-US" altLang="ja-JP" sz="1600" b="0" i="0" u="none" strike="noStrike" dirty="0">
                          <a:solidFill>
                            <a:srgbClr val="000000"/>
                          </a:solidFill>
                          <a:latin typeface="ＭＳ Ｐゴシック"/>
                        </a:rPr>
                        <a:t>(a)</a:t>
                      </a:r>
                      <a:r>
                        <a:rPr lang="ja-JP" altLang="en-US" sz="1600" b="0" i="0" u="none" strike="noStrike" dirty="0">
                          <a:solidFill>
                            <a:srgbClr val="000000"/>
                          </a:solidFill>
                          <a:latin typeface="ＭＳ Ｐゴシック"/>
                        </a:rPr>
                        <a:t>貿易・サービス収支</a:t>
                      </a:r>
                    </a:p>
                  </a:txBody>
                  <a:tcPr marL="8404" marR="8404" marT="840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5148">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gridSpan="2">
                  <a:txBody>
                    <a:bodyPr/>
                    <a:lstStyle/>
                    <a:p>
                      <a:pPr algn="l" fontAlgn="ctr"/>
                      <a:r>
                        <a:rPr lang="en-GB" sz="1600" b="0" i="0" u="none" strike="noStrike" dirty="0">
                          <a:solidFill>
                            <a:srgbClr val="000000"/>
                          </a:solidFill>
                          <a:latin typeface="ＭＳ Ｐゴシック"/>
                        </a:rPr>
                        <a:t>(a)Goods &amp; services</a:t>
                      </a:r>
                    </a:p>
                  </a:txBody>
                  <a:tcPr marL="8404" marR="8404" marT="8404"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458007">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r>
                        <a:rPr lang="ja-JP" altLang="en-US" sz="1600" b="0" i="0" u="none" strike="noStrike">
                          <a:solidFill>
                            <a:srgbClr val="000000"/>
                          </a:solidFill>
                          <a:latin typeface="ＭＳ Ｐゴシック"/>
                        </a:rPr>
                        <a:t>貿易収支</a:t>
                      </a: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r>
                        <a:rPr lang="ja-JP" altLang="en-US" sz="1600" b="0" i="0" u="none" strike="noStrike">
                          <a:solidFill>
                            <a:srgbClr val="000000"/>
                          </a:solidFill>
                          <a:latin typeface="ＭＳ Ｐゴシック"/>
                        </a:rPr>
                        <a:t>サービス収支</a:t>
                      </a:r>
                    </a:p>
                  </a:txBody>
                  <a:tcPr marL="8404" marR="8404" marT="8404" marB="0" anchor="ctr">
                    <a:lnL>
                      <a:noFill/>
                    </a:lnL>
                    <a:lnR>
                      <a:noFill/>
                    </a:lnR>
                    <a:lnT>
                      <a:noFill/>
                    </a:lnT>
                    <a:lnB>
                      <a:noFill/>
                    </a:lnB>
                  </a:tcPr>
                </a:tc>
              </a:tr>
              <a:tr h="235148">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Goods</a:t>
                      </a:r>
                    </a:p>
                  </a:txBody>
                  <a:tcPr marL="8404" marR="8404" marT="8404" marB="0" anchor="ctr">
                    <a:lnL>
                      <a:noFill/>
                    </a:lnL>
                    <a:lnR>
                      <a:noFill/>
                    </a:lnR>
                    <a:lnT>
                      <a:noFill/>
                    </a:lnT>
                    <a:lnB>
                      <a:noFill/>
                    </a:lnB>
                  </a:tcPr>
                </a:tc>
                <a:tc>
                  <a:txBody>
                    <a:bodyPr/>
                    <a:lstStyle/>
                    <a:p>
                      <a:pPr algn="l" fontAlgn="ctr"/>
                      <a:r>
                        <a:rPr lang="ja-JP" altLang="en-US" sz="1600" b="0" i="0" u="none" strike="noStrike" dirty="0">
                          <a:solidFill>
                            <a:srgbClr val="000000"/>
                          </a:solidFill>
                          <a:latin typeface="ＭＳ Ｐゴシック"/>
                        </a:rPr>
                        <a:t>輸出</a:t>
                      </a:r>
                    </a:p>
                  </a:txBody>
                  <a:tcPr marL="8404" marR="8404" marT="8404" marB="0" anchor="ctr">
                    <a:lnL>
                      <a:noFill/>
                    </a:lnL>
                    <a:lnR>
                      <a:noFill/>
                    </a:lnR>
                    <a:lnT>
                      <a:noFill/>
                    </a:lnT>
                    <a:lnB>
                      <a:noFill/>
                    </a:lnB>
                  </a:tcPr>
                </a:tc>
                <a:tc>
                  <a:txBody>
                    <a:bodyPr/>
                    <a:lstStyle/>
                    <a:p>
                      <a:pPr algn="l" fontAlgn="ctr"/>
                      <a:r>
                        <a:rPr lang="ja-JP" altLang="en-US" sz="1600" b="0" i="0" u="none" strike="noStrike">
                          <a:solidFill>
                            <a:srgbClr val="000000"/>
                          </a:solidFill>
                          <a:latin typeface="ＭＳ Ｐゴシック"/>
                        </a:rPr>
                        <a:t>輸入</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Services</a:t>
                      </a:r>
                    </a:p>
                  </a:txBody>
                  <a:tcPr marL="8404" marR="8404" marT="8404" marB="0" anchor="ctr">
                    <a:lnL>
                      <a:noFill/>
                    </a:lnL>
                    <a:lnR>
                      <a:noFill/>
                    </a:lnR>
                    <a:lnT>
                      <a:noFill/>
                    </a:lnT>
                    <a:lnB>
                      <a:noFill/>
                    </a:lnB>
                  </a:tcPr>
                </a:tc>
              </a:tr>
              <a:tr h="235148">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Exports</a:t>
                      </a:r>
                    </a:p>
                  </a:txBody>
                  <a:tcPr marL="8404" marR="8404" marT="8404"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Imports</a:t>
                      </a: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r>
              <a:tr h="235148">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8</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1996C.Y.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74,943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23,174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90,346</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430,153</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339,807</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-67,172</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9</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1997C.Y.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115,700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57,680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123,709</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488,801</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365,091</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-66,029</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10</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1998C.Y.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149,981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95,299</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160,782</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482,899</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322,117</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-65,483</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11</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1999C.Y.</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129,734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78,650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141,370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452,547</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311,176</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-62,720</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12</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2000C.Y.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140,616</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74,298</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126,983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489,635</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362,652</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-52,685</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13</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2001C.Y.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104,524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32,120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88,469</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460,367</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371,898</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-56,349</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14</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2002C.Y.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136,837</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64,690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121,211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489,029</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367,817</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-56,521</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15</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2003C.Y.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161,254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83,553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124,631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513,292</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388,660</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-41,078</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16</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2004C.Y.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196,941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101,961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144,235</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577,036</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432,801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-42,274</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17</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2005C.Y.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187,277</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76,930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117,712</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630,094</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512,382</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-40,782</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18</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2006C.Y.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203,307</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73,460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110,701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720,268</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609,567</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-37,241</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19</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2007C.Y.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249,490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98,253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141,873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800,236</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658,364</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-43,620</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20</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2008C.Y.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148,786</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18,899</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58,031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776,111</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718,081</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-39,131</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21</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2009C.Y.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135,925</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21,249</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53,876</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511,216</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457,340</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-32,627</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22</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2010C.Y.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190,903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65,646</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95,160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643,914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548,754</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-29,513</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23</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2011C.Y.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101,333</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-33,781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-3,302</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629,653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632,955</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-30,479</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24</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2012C.Y.</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46,835</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-83,041</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-42,719</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619,568</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662,287</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-40,322</a:t>
                      </a:r>
                    </a:p>
                  </a:txBody>
                  <a:tcPr marL="8404" marR="8404" marT="8404" marB="0" anchor="ctr">
                    <a:lnL>
                      <a:noFill/>
                    </a:lnL>
                    <a:lnR>
                      <a:noFill/>
                    </a:lnR>
                    <a:lnT>
                      <a:noFill/>
                    </a:lnT>
                    <a:lnB>
                      <a:noFill/>
                    </a:lnB>
                  </a:tcPr>
                </a:tc>
              </a:tr>
              <a:tr h="235148">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25</a:t>
                      </a:r>
                      <a:r>
                        <a:rPr lang="ja-JP" altLang="en-US" sz="1600" b="0" i="0" u="none" strike="noStrike">
                          <a:solidFill>
                            <a:srgbClr val="000000"/>
                          </a:solidFill>
                          <a:latin typeface="ＭＳ Ｐゴシック"/>
                        </a:rPr>
                        <a:t>年</a:t>
                      </a:r>
                    </a:p>
                  </a:txBody>
                  <a:tcPr marL="8404" marR="8404" marT="8404"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2013C.Y.</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32,343</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-122,521</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-87,734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678,290</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766,024</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-34,786</a:t>
                      </a:r>
                    </a:p>
                  </a:txBody>
                  <a:tcPr marL="8404" marR="8404" marT="8404" marB="0" anchor="ctr">
                    <a:lnL>
                      <a:noFill/>
                    </a:lnL>
                    <a:lnR>
                      <a:noFill/>
                    </a:lnR>
                    <a:lnT>
                      <a:noFill/>
                    </a:lnT>
                    <a:lnB>
                      <a:noFill/>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547664" y="299656"/>
          <a:ext cx="6120682" cy="6558344"/>
        </p:xfrm>
        <a:graphic>
          <a:graphicData uri="http://schemas.openxmlformats.org/drawingml/2006/table">
            <a:tbl>
              <a:tblPr/>
              <a:tblGrid>
                <a:gridCol w="2119281"/>
                <a:gridCol w="2139463"/>
                <a:gridCol w="1861938"/>
              </a:tblGrid>
              <a:tr h="227103">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r>
                        <a:rPr lang="zh-TW" altLang="en-US" sz="1600" b="0" i="0" u="none" strike="noStrike">
                          <a:solidFill>
                            <a:srgbClr val="000000"/>
                          </a:solidFill>
                          <a:latin typeface="ＭＳ Ｐゴシック"/>
                        </a:rPr>
                        <a:t>資本移転等収支</a:t>
                      </a:r>
                    </a:p>
                  </a:txBody>
                  <a:tcPr marL="8404" marR="8404" marT="8404" marB="0" anchor="ctr">
                    <a:lnL>
                      <a:noFill/>
                    </a:lnL>
                    <a:lnR>
                      <a:noFill/>
                    </a:lnR>
                    <a:lnT>
                      <a:noFill/>
                    </a:lnT>
                    <a:lnB>
                      <a:noFill/>
                    </a:lnB>
                  </a:tcPr>
                </a:tc>
              </a:tr>
              <a:tr h="227103">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Capital account</a:t>
                      </a:r>
                    </a:p>
                  </a:txBody>
                  <a:tcPr marL="8404" marR="8404" marT="8404" marB="0" anchor="ctr">
                    <a:lnL>
                      <a:noFill/>
                    </a:lnL>
                    <a:lnR>
                      <a:noFill/>
                    </a:lnR>
                    <a:lnT>
                      <a:noFill/>
                    </a:lnT>
                    <a:lnB>
                      <a:noFill/>
                    </a:lnB>
                  </a:tcPr>
                </a:tc>
              </a:tr>
              <a:tr h="227103">
                <a:tc>
                  <a:txBody>
                    <a:bodyPr/>
                    <a:lstStyle/>
                    <a:p>
                      <a:pPr algn="l" fontAlgn="ctr"/>
                      <a:r>
                        <a:rPr lang="en-GB" sz="1600" b="0" i="0" u="none" strike="noStrike" dirty="0">
                          <a:solidFill>
                            <a:srgbClr val="000000"/>
                          </a:solidFill>
                          <a:latin typeface="ＭＳ Ｐゴシック"/>
                        </a:rPr>
                        <a:t>(b)</a:t>
                      </a:r>
                      <a:r>
                        <a:rPr lang="ja-JP" altLang="en-US" sz="1600" b="0" i="0" u="none" strike="noStrike" dirty="0">
                          <a:solidFill>
                            <a:srgbClr val="000000"/>
                          </a:solidFill>
                          <a:latin typeface="ＭＳ Ｐゴシック"/>
                        </a:rPr>
                        <a:t>第一次所得収支</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(c)</a:t>
                      </a:r>
                      <a:r>
                        <a:rPr lang="ja-JP" altLang="en-US" sz="1600" b="0" i="0" u="none" strike="noStrike">
                          <a:solidFill>
                            <a:srgbClr val="000000"/>
                          </a:solidFill>
                          <a:latin typeface="ＭＳ Ｐゴシック"/>
                        </a:rPr>
                        <a:t>第二次所得収支</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27103">
                <a:tc>
                  <a:txBody>
                    <a:bodyPr/>
                    <a:lstStyle/>
                    <a:p>
                      <a:pPr algn="l" fontAlgn="ctr"/>
                      <a:r>
                        <a:rPr lang="en-GB" sz="1600" b="0" i="0" u="none" strike="noStrike" dirty="0">
                          <a:solidFill>
                            <a:srgbClr val="000000"/>
                          </a:solidFill>
                          <a:latin typeface="ＭＳ Ｐゴシック"/>
                        </a:rPr>
                        <a:t>(b)Primary income</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(c)Secondary income</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27103">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r>
              <a:tr h="227103">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r>
              <a:tr h="227103">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r>
              <a:tr h="227103">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61,544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-9,775</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-3,537</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68,733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-10,713</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-4,879</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66,146</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-11,463</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-19,313</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64,953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-13,869</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-19,088</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76,914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-10,596</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-9,947</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82,009</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-9,604</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-3,462</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78,105</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-5,958</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-4,217</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86,398</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-8,697</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-4,672</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103,488</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-8,509</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-5,134</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118,503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-8,157</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-5,490</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142,277</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-12,429</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-5,533</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164,818</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-13,581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-4,731</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143,402</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-13,515</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-5,583</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126,312</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-11,635</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-4,653</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136,173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-10,917</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-4,341</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146,210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-11,096</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282</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141,322</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-11,445</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-804</a:t>
                      </a:r>
                    </a:p>
                  </a:txBody>
                  <a:tcPr marL="8404" marR="8404" marT="8404" marB="0" anchor="ctr">
                    <a:lnL>
                      <a:noFill/>
                    </a:lnL>
                    <a:lnR>
                      <a:noFill/>
                    </a:lnR>
                    <a:lnT>
                      <a:noFill/>
                    </a:lnT>
                    <a:lnB>
                      <a:noFill/>
                    </a:lnB>
                  </a:tcPr>
                </a:tc>
              </a:tr>
              <a:tr h="227103">
                <a:tc>
                  <a:txBody>
                    <a:bodyPr/>
                    <a:lstStyle/>
                    <a:p>
                      <a:pPr algn="r" fontAlgn="ctr"/>
                      <a:r>
                        <a:rPr lang="en-US" altLang="ja-JP" sz="1600" b="0" i="0" u="none" strike="noStrike">
                          <a:solidFill>
                            <a:srgbClr val="000000"/>
                          </a:solidFill>
                          <a:latin typeface="ＭＳ Ｐゴシック"/>
                        </a:rPr>
                        <a:t>164,755</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-9,892</a:t>
                      </a:r>
                    </a:p>
                  </a:txBody>
                  <a:tcPr marL="8404" marR="8404" marT="8404"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-7,436</a:t>
                      </a:r>
                    </a:p>
                  </a:txBody>
                  <a:tcPr marL="8404" marR="8404" marT="8404" marB="0" anchor="ctr">
                    <a:lnL>
                      <a:noFill/>
                    </a:lnL>
                    <a:lnR>
                      <a:noFill/>
                    </a:lnR>
                    <a:lnT>
                      <a:noFill/>
                    </a:lnT>
                    <a:lnB>
                      <a:noFill/>
                    </a:lnB>
                  </a:tcPr>
                </a:tc>
              </a:tr>
            </a:tbl>
          </a:graphicData>
        </a:graphic>
      </p:graphicFrame>
      <p:graphicFrame>
        <p:nvGraphicFramePr>
          <p:cNvPr id="3" name="表 2"/>
          <p:cNvGraphicFramePr>
            <a:graphicFrameLocks noGrp="1"/>
          </p:cNvGraphicFramePr>
          <p:nvPr/>
        </p:nvGraphicFramePr>
        <p:xfrm>
          <a:off x="251520" y="2276874"/>
          <a:ext cx="1872208" cy="4581126"/>
        </p:xfrm>
        <a:graphic>
          <a:graphicData uri="http://schemas.openxmlformats.org/drawingml/2006/table">
            <a:tbl>
              <a:tblPr/>
              <a:tblGrid>
                <a:gridCol w="936104"/>
                <a:gridCol w="936104"/>
              </a:tblGrid>
              <a:tr h="254507">
                <a:tc>
                  <a:txBody>
                    <a:bodyPr/>
                    <a:lstStyle/>
                    <a:p>
                      <a:pPr algn="l" fontAlgn="ctr"/>
                      <a:r>
                        <a:rPr lang="ja-JP" altLang="en-US" sz="1600" b="0" i="0" u="none" strike="noStrike" dirty="0">
                          <a:solidFill>
                            <a:srgbClr val="000000"/>
                          </a:solidFill>
                          <a:latin typeface="ＭＳ Ｐゴシック"/>
                        </a:rPr>
                        <a:t>平成</a:t>
                      </a:r>
                      <a:r>
                        <a:rPr lang="en-US" altLang="ja-JP" sz="1600" b="0" i="0" u="none" strike="noStrike" dirty="0">
                          <a:solidFill>
                            <a:srgbClr val="000000"/>
                          </a:solidFill>
                          <a:latin typeface="ＭＳ Ｐゴシック"/>
                        </a:rPr>
                        <a:t>8</a:t>
                      </a:r>
                      <a:r>
                        <a:rPr lang="ja-JP" altLang="en-US" sz="1600" b="0" i="0" u="none" strike="noStrike" dirty="0">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1996C.Y.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9</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1997C.Y.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10</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1998C.Y.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11</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1999C.Y.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12</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2000C.Y.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13</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2001C.Y.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14</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2002C.Y.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15</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2003C.Y.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16</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2004C.Y.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17</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2005C.Y.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18</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2006C.Y.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19</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2007C.Y.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20</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2008C.Y.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21</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2009C.Y.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22</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2010C.Y.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23</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2011C.Y.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24</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2012C.Y.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25</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2013C.Y.</a:t>
                      </a:r>
                    </a:p>
                  </a:txBody>
                  <a:tcPr marL="9525" marR="9525" marT="9525" marB="0" anchor="ctr">
                    <a:lnL>
                      <a:noFill/>
                    </a:lnL>
                    <a:lnR>
                      <a:noFill/>
                    </a:lnR>
                    <a:lnT>
                      <a:noFill/>
                    </a:lnT>
                    <a:lnB>
                      <a:noFill/>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 4" descr="20140908NKEMM0T80070FC経常黒字.tif"/>
          <p:cNvPicPr>
            <a:picLocks noGrp="1" noChangeAspect="1"/>
          </p:cNvPicPr>
          <p:nvPr>
            <p:ph idx="4294967295"/>
          </p:nvPr>
        </p:nvPicPr>
        <p:blipFill>
          <a:blip r:embed="rId2" cstate="print"/>
          <a:stretch>
            <a:fillRect/>
          </a:stretch>
        </p:blipFill>
        <p:spPr>
          <a:xfrm>
            <a:off x="0" y="0"/>
            <a:ext cx="8783960" cy="10893792"/>
          </a:xfrm>
        </p:spPr>
      </p:pic>
      <p:sp>
        <p:nvSpPr>
          <p:cNvPr id="6" name="テキスト ボックス 5"/>
          <p:cNvSpPr txBox="1"/>
          <p:nvPr/>
        </p:nvSpPr>
        <p:spPr>
          <a:xfrm>
            <a:off x="395536" y="980728"/>
            <a:ext cx="3096344" cy="646331"/>
          </a:xfrm>
          <a:prstGeom prst="rect">
            <a:avLst/>
          </a:prstGeom>
          <a:noFill/>
        </p:spPr>
        <p:txBody>
          <a:bodyPr wrap="square" rtlCol="0">
            <a:spAutoFit/>
          </a:bodyPr>
          <a:lstStyle/>
          <a:p>
            <a:r>
              <a:rPr kumimoji="1" lang="en-US" altLang="ja-JP" dirty="0" smtClean="0"/>
              <a:t>『</a:t>
            </a:r>
            <a:r>
              <a:rPr kumimoji="1" lang="ja-JP" altLang="en-US" dirty="0" smtClean="0"/>
              <a:t>日本経済新聞</a:t>
            </a:r>
            <a:r>
              <a:rPr kumimoji="1" lang="en-US" altLang="ja-JP" dirty="0" smtClean="0"/>
              <a:t>』2014</a:t>
            </a:r>
            <a:r>
              <a:rPr kumimoji="1" lang="ja-JP" altLang="en-US" dirty="0" smtClean="0"/>
              <a:t>年</a:t>
            </a:r>
            <a:r>
              <a:rPr kumimoji="1" lang="en-US" altLang="ja-JP" dirty="0" smtClean="0"/>
              <a:t>9</a:t>
            </a:r>
            <a:r>
              <a:rPr kumimoji="1" lang="ja-JP" altLang="en-US" dirty="0" smtClean="0"/>
              <a:t>月</a:t>
            </a:r>
            <a:r>
              <a:rPr kumimoji="1" lang="en-US" altLang="ja-JP" dirty="0" smtClean="0"/>
              <a:t>8</a:t>
            </a:r>
            <a:r>
              <a:rPr kumimoji="1" lang="ja-JP" altLang="en-US" dirty="0" smtClean="0"/>
              <a:t>日夕刊</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835696" y="0"/>
          <a:ext cx="6048671" cy="6858000"/>
        </p:xfrm>
        <a:graphic>
          <a:graphicData uri="http://schemas.openxmlformats.org/drawingml/2006/table">
            <a:tbl>
              <a:tblPr/>
              <a:tblGrid>
                <a:gridCol w="898477"/>
                <a:gridCol w="1427934"/>
                <a:gridCol w="1492112"/>
                <a:gridCol w="2230148"/>
              </a:tblGrid>
              <a:tr h="254607">
                <a:tc>
                  <a:txBody>
                    <a:bodyPr/>
                    <a:lstStyle/>
                    <a:p>
                      <a:pPr algn="l" fontAlgn="ctr"/>
                      <a:r>
                        <a:rPr lang="ja-JP" altLang="en-US" sz="1600" b="0" i="0" u="none" strike="noStrike" dirty="0">
                          <a:solidFill>
                            <a:srgbClr val="000000"/>
                          </a:solidFill>
                          <a:latin typeface="ＭＳ Ｐゴシック"/>
                        </a:rPr>
                        <a:t>金融収支 </a:t>
                      </a: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r>
              <a:tr h="254607">
                <a:tc gridSpan="2">
                  <a:txBody>
                    <a:bodyPr/>
                    <a:lstStyle/>
                    <a:p>
                      <a:pPr algn="l" fontAlgn="ctr"/>
                      <a:r>
                        <a:rPr lang="en-GB" sz="1600" b="0" i="0" u="none" strike="noStrike">
                          <a:solidFill>
                            <a:srgbClr val="000000"/>
                          </a:solidFill>
                          <a:latin typeface="ＭＳ Ｐゴシック"/>
                        </a:rPr>
                        <a:t>Financial account </a:t>
                      </a:r>
                    </a:p>
                  </a:txBody>
                  <a:tcPr marL="8109" marR="8109" marT="8109"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109" marR="8109" marT="8109" marB="0" anchor="ctr">
                    <a:lnL>
                      <a:noFill/>
                    </a:lnL>
                    <a:lnR>
                      <a:noFill/>
                    </a:lnR>
                    <a:lnT>
                      <a:noFill/>
                    </a:lnT>
                    <a:lnB>
                      <a:noFill/>
                    </a:lnB>
                  </a:tcPr>
                </a:tc>
              </a:tr>
              <a:tr h="254607">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r>
                        <a:rPr lang="ja-JP" altLang="en-US" sz="1600" b="0" i="0" u="none" strike="noStrike">
                          <a:solidFill>
                            <a:srgbClr val="000000"/>
                          </a:solidFill>
                          <a:latin typeface="ＭＳ Ｐゴシック"/>
                        </a:rPr>
                        <a:t>直接投資</a:t>
                      </a:r>
                    </a:p>
                  </a:txBody>
                  <a:tcPr marL="8109" marR="8109" marT="8109" marB="0" anchor="ctr">
                    <a:lnL>
                      <a:noFill/>
                    </a:lnL>
                    <a:lnR>
                      <a:noFill/>
                    </a:lnR>
                    <a:lnT>
                      <a:noFill/>
                    </a:lnT>
                    <a:lnB>
                      <a:noFill/>
                    </a:lnB>
                  </a:tcPr>
                </a:tc>
                <a:tc>
                  <a:txBody>
                    <a:bodyPr/>
                    <a:lstStyle/>
                    <a:p>
                      <a:pPr algn="l" fontAlgn="ctr"/>
                      <a:r>
                        <a:rPr lang="ja-JP" altLang="en-US" sz="1600" b="0" i="0" u="none" strike="noStrike" dirty="0">
                          <a:solidFill>
                            <a:srgbClr val="000000"/>
                          </a:solidFill>
                          <a:latin typeface="ＭＳ Ｐゴシック"/>
                        </a:rPr>
                        <a:t>証券投資</a:t>
                      </a:r>
                    </a:p>
                  </a:txBody>
                  <a:tcPr marL="8109" marR="8109" marT="8109" marB="0" anchor="ctr">
                    <a:lnL>
                      <a:noFill/>
                    </a:lnL>
                    <a:lnR>
                      <a:noFill/>
                    </a:lnR>
                    <a:lnT>
                      <a:noFill/>
                    </a:lnT>
                    <a:lnB>
                      <a:noFill/>
                    </a:lnB>
                  </a:tcPr>
                </a:tc>
                <a:tc>
                  <a:txBody>
                    <a:bodyPr/>
                    <a:lstStyle/>
                    <a:p>
                      <a:pPr algn="l" fontAlgn="ctr"/>
                      <a:r>
                        <a:rPr lang="ja-JP" altLang="en-US" sz="1600" b="0" i="0" u="none" strike="noStrike">
                          <a:solidFill>
                            <a:srgbClr val="000000"/>
                          </a:solidFill>
                          <a:latin typeface="ＭＳ Ｐゴシック"/>
                        </a:rPr>
                        <a:t>金融派生商品</a:t>
                      </a:r>
                    </a:p>
                  </a:txBody>
                  <a:tcPr marL="8109" marR="8109" marT="8109" marB="0" anchor="ctr">
                    <a:lnL>
                      <a:noFill/>
                    </a:lnL>
                    <a:lnR>
                      <a:noFill/>
                    </a:lnR>
                    <a:lnT>
                      <a:noFill/>
                    </a:lnT>
                    <a:lnB>
                      <a:noFill/>
                    </a:lnB>
                  </a:tcPr>
                </a:tc>
              </a:tr>
              <a:tr h="747432">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Direct investment</a:t>
                      </a:r>
                    </a:p>
                  </a:txBody>
                  <a:tcPr marL="8109" marR="8109" marT="8109"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Portfolio investment</a:t>
                      </a:r>
                    </a:p>
                  </a:txBody>
                  <a:tcPr marL="8109" marR="8109" marT="8109"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Financial derivatives(other than reserves)</a:t>
                      </a:r>
                    </a:p>
                  </a:txBody>
                  <a:tcPr marL="8109" marR="8109" marT="8109" marB="0" anchor="ctr">
                    <a:lnL>
                      <a:noFill/>
                    </a:lnL>
                    <a:lnR>
                      <a:noFill/>
                    </a:lnR>
                    <a:lnT>
                      <a:noFill/>
                    </a:lnT>
                    <a:lnB>
                      <a:noFill/>
                    </a:lnB>
                  </a:tcPr>
                </a:tc>
              </a:tr>
              <a:tr h="254607">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r>
              <a:tr h="254607">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r>
              <a:tr h="254607">
                <a:tc>
                  <a:txBody>
                    <a:bodyPr/>
                    <a:lstStyle/>
                    <a:p>
                      <a:pPr algn="l" fontAlgn="ctr"/>
                      <a:endParaRPr lang="ja-JP" altLang="en-US" sz="1600" b="0" i="0" u="none" strike="noStrike" dirty="0">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72,723</a:t>
                      </a:r>
                    </a:p>
                  </a:txBody>
                  <a:tcPr marL="8109" marR="8109" marT="8109"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28,648</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37,082</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8,011</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152,467</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25,910</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-41,402</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7,166</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136,226</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22,141</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57,989</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-1,035</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130,830</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10,604</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30,022</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3,305</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148,757</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36,900</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38,470</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5,090</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105,629</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37,001</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56,291</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-1,853</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133,968</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24,331</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131,486</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-2,630</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136,860</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29,643</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114,731</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-6,074</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160,928</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35,789</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-23,403</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-2,590</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163,444</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51,703</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10,700</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8,023</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160,494</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70,191</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-147,961</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-2,835</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263,775</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60,203</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-82,515</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-3,249</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192,482</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89,243</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287,867</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-24,562</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161,859</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57,294</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205,053</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-9,487</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222,578</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62,511</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132,493</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-10,262</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132,284</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93,101</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-129,255</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-13,470</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49,158</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94,999</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32,215</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5,903</a:t>
                      </a:r>
                    </a:p>
                  </a:txBody>
                  <a:tcPr marL="8109" marR="8109" marT="8109" marB="0" anchor="ctr">
                    <a:lnL>
                      <a:noFill/>
                    </a:lnL>
                    <a:lnR>
                      <a:noFill/>
                    </a:lnR>
                    <a:lnT>
                      <a:noFill/>
                    </a:lnT>
                    <a:lnB>
                      <a:noFill/>
                    </a:lnB>
                  </a:tcPr>
                </a:tc>
              </a:tr>
              <a:tr h="254607">
                <a:tc>
                  <a:txBody>
                    <a:bodyPr/>
                    <a:lstStyle/>
                    <a:p>
                      <a:pPr algn="r" fontAlgn="ctr"/>
                      <a:r>
                        <a:rPr lang="en-US" altLang="ja-JP" sz="1600" b="0" i="0" u="none" strike="noStrike">
                          <a:solidFill>
                            <a:srgbClr val="000000"/>
                          </a:solidFill>
                          <a:latin typeface="ＭＳ Ｐゴシック"/>
                        </a:rPr>
                        <a:t>-16,310</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130,237</a:t>
                      </a:r>
                    </a:p>
                  </a:txBody>
                  <a:tcPr marL="8109" marR="8109" marT="8109"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-254,838</a:t>
                      </a:r>
                    </a:p>
                  </a:txBody>
                  <a:tcPr marL="8109" marR="8109" marT="8109" marB="0" anchor="ctr">
                    <a:lnL>
                      <a:noFill/>
                    </a:lnL>
                    <a:lnR>
                      <a:noFill/>
                    </a:lnR>
                    <a:lnT>
                      <a:noFill/>
                    </a:lnT>
                    <a:lnB>
                      <a:noFill/>
                    </a:lnB>
                  </a:tcPr>
                </a:tc>
                <a:tc>
                  <a:txBody>
                    <a:bodyPr/>
                    <a:lstStyle/>
                    <a:p>
                      <a:pPr algn="r" fontAlgn="ctr"/>
                      <a:r>
                        <a:rPr lang="en-US" altLang="ja-JP" sz="1600" b="0" i="0" u="none" strike="noStrike" dirty="0">
                          <a:solidFill>
                            <a:srgbClr val="000000"/>
                          </a:solidFill>
                          <a:latin typeface="ＭＳ Ｐゴシック"/>
                        </a:rPr>
                        <a:t>55,516</a:t>
                      </a:r>
                    </a:p>
                  </a:txBody>
                  <a:tcPr marL="8109" marR="8109" marT="8109" marB="0" anchor="ctr">
                    <a:lnL>
                      <a:noFill/>
                    </a:lnL>
                    <a:lnR>
                      <a:noFill/>
                    </a:lnR>
                    <a:lnT>
                      <a:noFill/>
                    </a:lnT>
                    <a:lnB>
                      <a:noFill/>
                    </a:lnB>
                  </a:tcPr>
                </a:tc>
              </a:tr>
            </a:tbl>
          </a:graphicData>
        </a:graphic>
      </p:graphicFrame>
      <p:graphicFrame>
        <p:nvGraphicFramePr>
          <p:cNvPr id="4" name="表 3"/>
          <p:cNvGraphicFramePr>
            <a:graphicFrameLocks noGrp="1"/>
          </p:cNvGraphicFramePr>
          <p:nvPr/>
        </p:nvGraphicFramePr>
        <p:xfrm>
          <a:off x="0" y="2276874"/>
          <a:ext cx="1872208" cy="4581126"/>
        </p:xfrm>
        <a:graphic>
          <a:graphicData uri="http://schemas.openxmlformats.org/drawingml/2006/table">
            <a:tbl>
              <a:tblPr/>
              <a:tblGrid>
                <a:gridCol w="936104"/>
                <a:gridCol w="936104"/>
              </a:tblGrid>
              <a:tr h="254507">
                <a:tc>
                  <a:txBody>
                    <a:bodyPr/>
                    <a:lstStyle/>
                    <a:p>
                      <a:pPr algn="l" fontAlgn="ctr"/>
                      <a:r>
                        <a:rPr lang="ja-JP" altLang="en-US" sz="1600" b="0" i="0" u="none" strike="noStrike" dirty="0">
                          <a:solidFill>
                            <a:srgbClr val="000000"/>
                          </a:solidFill>
                          <a:latin typeface="ＭＳ Ｐゴシック"/>
                        </a:rPr>
                        <a:t>平成</a:t>
                      </a:r>
                      <a:r>
                        <a:rPr lang="en-US" altLang="ja-JP" sz="1600" b="0" i="0" u="none" strike="noStrike" dirty="0">
                          <a:solidFill>
                            <a:srgbClr val="000000"/>
                          </a:solidFill>
                          <a:latin typeface="ＭＳ Ｐゴシック"/>
                        </a:rPr>
                        <a:t>8</a:t>
                      </a:r>
                      <a:r>
                        <a:rPr lang="ja-JP" altLang="en-US" sz="1600" b="0" i="0" u="none" strike="noStrike" dirty="0">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1996C.Y.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9</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1997C.Y.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10</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1998C.Y.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11</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1999C.Y.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12</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2000C.Y.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13</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2001C.Y.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14</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2002C.Y.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15</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2003C.Y.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16</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2004C.Y.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17</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2005C.Y.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18</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2006C.Y.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19</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2007C.Y.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20</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2008C.Y.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21</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2009C.Y.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22</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2010C.Y.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23</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2011C.Y.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24</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2012C.Y.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25</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2013C.Y.</a:t>
                      </a:r>
                    </a:p>
                  </a:txBody>
                  <a:tcPr marL="9525" marR="9525" marT="9525" marB="0" anchor="ctr">
                    <a:lnL>
                      <a:noFill/>
                    </a:lnL>
                    <a:lnR>
                      <a:noFill/>
                    </a:lnR>
                    <a:lnT>
                      <a:noFill/>
                    </a:lnT>
                    <a:lnB>
                      <a:noFill/>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2051720" y="299656"/>
          <a:ext cx="6408711" cy="6558344"/>
        </p:xfrm>
        <a:graphic>
          <a:graphicData uri="http://schemas.openxmlformats.org/drawingml/2006/table">
            <a:tbl>
              <a:tblPr/>
              <a:tblGrid>
                <a:gridCol w="2072339"/>
                <a:gridCol w="1740767"/>
                <a:gridCol w="1476541"/>
                <a:gridCol w="1119064"/>
              </a:tblGrid>
              <a:tr h="238180">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r>
                        <a:rPr lang="ja-JP" altLang="en-US" sz="1600" b="0" i="0" u="none" strike="noStrike">
                          <a:solidFill>
                            <a:srgbClr val="000000"/>
                          </a:solidFill>
                          <a:latin typeface="ＭＳ Ｐゴシック"/>
                        </a:rPr>
                        <a:t>誤差脱漏</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gridSpan="2">
                  <a:txBody>
                    <a:bodyPr/>
                    <a:lstStyle/>
                    <a:p>
                      <a:pPr algn="l" fontAlgn="ctr"/>
                      <a:r>
                        <a:rPr lang="en-GB" sz="1600" b="0" i="0" u="none" strike="noStrike">
                          <a:solidFill>
                            <a:srgbClr val="000000"/>
                          </a:solidFill>
                          <a:latin typeface="ＭＳ Ｐゴシック"/>
                        </a:rPr>
                        <a:t>Net errors &amp; omissions</a:t>
                      </a:r>
                    </a:p>
                  </a:txBody>
                  <a:tcPr marL="8404" marR="8404" marT="8404" marB="0" anchor="ctr">
                    <a:lnL>
                      <a:noFill/>
                    </a:lnL>
                    <a:lnR>
                      <a:noFill/>
                    </a:lnR>
                    <a:lnT>
                      <a:noFill/>
                    </a:lnT>
                    <a:lnB>
                      <a:noFill/>
                    </a:lnB>
                  </a:tcPr>
                </a:tc>
                <a:tc hMerge="1">
                  <a:txBody>
                    <a:bodyPr/>
                    <a:lstStyle/>
                    <a:p>
                      <a:endParaRPr kumimoji="1" lang="ja-JP" altLang="en-US"/>
                    </a:p>
                  </a:txBody>
                  <a:tcPr/>
                </a:tc>
              </a:tr>
              <a:tr h="238180">
                <a:tc>
                  <a:txBody>
                    <a:bodyPr/>
                    <a:lstStyle/>
                    <a:p>
                      <a:pPr algn="l" fontAlgn="ctr"/>
                      <a:r>
                        <a:rPr lang="ja-JP" altLang="en-US" sz="1600" b="0" i="0" u="none" strike="noStrike">
                          <a:solidFill>
                            <a:srgbClr val="000000"/>
                          </a:solidFill>
                          <a:latin typeface="ＭＳ Ｐゴシック"/>
                        </a:rPr>
                        <a:t>その他投資</a:t>
                      </a:r>
                    </a:p>
                  </a:txBody>
                  <a:tcPr marL="8404" marR="8404" marT="8404" marB="0" anchor="ctr">
                    <a:lnL>
                      <a:noFill/>
                    </a:lnL>
                    <a:lnR>
                      <a:noFill/>
                    </a:lnR>
                    <a:lnT>
                      <a:noFill/>
                    </a:lnT>
                    <a:lnB>
                      <a:noFill/>
                    </a:lnB>
                  </a:tcPr>
                </a:tc>
                <a:tc>
                  <a:txBody>
                    <a:bodyPr/>
                    <a:lstStyle/>
                    <a:p>
                      <a:pPr algn="l" fontAlgn="ctr"/>
                      <a:r>
                        <a:rPr lang="ja-JP" altLang="en-US" sz="1600" b="0" i="0" u="none" strike="noStrike" dirty="0">
                          <a:solidFill>
                            <a:srgbClr val="000000"/>
                          </a:solidFill>
                          <a:latin typeface="ＭＳ Ｐゴシック"/>
                        </a:rPr>
                        <a:t>外貨準備</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l" fontAlgn="ctr"/>
                      <a:r>
                        <a:rPr lang="en-GB" sz="1600" b="0" i="0" u="none" strike="noStrike">
                          <a:solidFill>
                            <a:srgbClr val="000000"/>
                          </a:solidFill>
                          <a:latin typeface="ＭＳ Ｐゴシック"/>
                        </a:rPr>
                        <a:t>Other investment</a:t>
                      </a:r>
                    </a:p>
                  </a:txBody>
                  <a:tcPr marL="8404" marR="8404" marT="8404" marB="0" anchor="ctr">
                    <a:lnL>
                      <a:noFill/>
                    </a:lnL>
                    <a:lnR>
                      <a:noFill/>
                    </a:lnR>
                    <a:lnT>
                      <a:noFill/>
                    </a:lnT>
                    <a:lnB>
                      <a:noFill/>
                    </a:lnB>
                  </a:tcPr>
                </a:tc>
                <a:tc>
                  <a:txBody>
                    <a:bodyPr/>
                    <a:lstStyle/>
                    <a:p>
                      <a:pPr algn="l" fontAlgn="ctr"/>
                      <a:r>
                        <a:rPr lang="en-GB" sz="1600" b="0" i="0" u="none" strike="noStrike">
                          <a:solidFill>
                            <a:srgbClr val="000000"/>
                          </a:solidFill>
                          <a:latin typeface="ＭＳ Ｐゴシック"/>
                        </a:rPr>
                        <a:t>Reserve assets</a:t>
                      </a: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-40,442</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39,424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1,317</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153,133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7,660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41,645</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dirty="0">
                          <a:solidFill>
                            <a:srgbClr val="000000"/>
                          </a:solidFill>
                          <a:latin typeface="ＭＳ Ｐゴシック"/>
                        </a:rPr>
                        <a:t>67,118</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-9,986</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5,558</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-1,064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87,963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20,184</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15,688</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52,609</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18,088</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-35,175</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49,364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4,567</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-77,189</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57,969</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1,348</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-216,728</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215,288</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-19,722</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-21,542</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172,675</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-30,879</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68,456</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24,562</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-18,343</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203,903</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37,196</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-37,280</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246,362</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42,974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19,016</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-192,067</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32,001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49,279</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-116,266</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25,265</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30,587</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-89</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37,925</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36,017</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44,010</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137,897</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30,669</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-53,445</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-30,515</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3,126</a:t>
                      </a:r>
                    </a:p>
                  </a:txBody>
                  <a:tcPr marL="8404" marR="8404" marT="8404" marB="0" anchor="ctr">
                    <a:lnL>
                      <a:noFill/>
                    </a:lnL>
                    <a:lnR>
                      <a:noFill/>
                    </a:lnR>
                    <a:lnT>
                      <a:noFill/>
                    </a:lnT>
                    <a:lnB>
                      <a:noFill/>
                    </a:lnB>
                  </a:tcPr>
                </a:tc>
                <a:tc>
                  <a:txBody>
                    <a:bodyPr/>
                    <a:lstStyle/>
                    <a:p>
                      <a:pPr algn="l" fontAlgn="ctr"/>
                      <a:endParaRPr lang="ja-JP" altLang="en-US" sz="1600" b="0" i="0" u="none" strike="noStrike">
                        <a:solidFill>
                          <a:srgbClr val="000000"/>
                        </a:solidFill>
                        <a:latin typeface="ＭＳ Ｐゴシック"/>
                      </a:endParaRPr>
                    </a:p>
                  </a:txBody>
                  <a:tcPr marL="8404" marR="8404" marT="8404" marB="0" anchor="ctr">
                    <a:lnL>
                      <a:noFill/>
                    </a:lnL>
                    <a:lnR>
                      <a:noFill/>
                    </a:lnR>
                    <a:lnT>
                      <a:noFill/>
                    </a:lnT>
                    <a:lnB>
                      <a:noFill/>
                    </a:lnB>
                  </a:tcPr>
                </a:tc>
              </a:tr>
              <a:tr h="238180">
                <a:tc>
                  <a:txBody>
                    <a:bodyPr/>
                    <a:lstStyle/>
                    <a:p>
                      <a:pPr algn="r" fontAlgn="ctr"/>
                      <a:r>
                        <a:rPr lang="en-US" altLang="ja-JP" sz="1600" b="0" i="0" u="none" strike="noStrike">
                          <a:solidFill>
                            <a:srgbClr val="000000"/>
                          </a:solidFill>
                          <a:latin typeface="ＭＳ Ｐゴシック"/>
                        </a:rPr>
                        <a:t>14,271</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38,504</a:t>
                      </a:r>
                    </a:p>
                  </a:txBody>
                  <a:tcPr marL="8404" marR="8404" marT="8404" marB="0" anchor="ctr">
                    <a:lnL>
                      <a:noFill/>
                    </a:lnL>
                    <a:lnR>
                      <a:noFill/>
                    </a:lnR>
                    <a:lnT>
                      <a:noFill/>
                    </a:lnT>
                    <a:lnB>
                      <a:noFill/>
                    </a:lnB>
                  </a:tcPr>
                </a:tc>
                <a:tc>
                  <a:txBody>
                    <a:bodyPr/>
                    <a:lstStyle/>
                    <a:p>
                      <a:pPr algn="r" fontAlgn="ctr"/>
                      <a:r>
                        <a:rPr lang="en-US" altLang="ja-JP" sz="1600" b="0" i="0" u="none" strike="noStrike">
                          <a:solidFill>
                            <a:srgbClr val="000000"/>
                          </a:solidFill>
                          <a:latin typeface="ＭＳ Ｐゴシック"/>
                        </a:rPr>
                        <a:t>-41,217</a:t>
                      </a:r>
                    </a:p>
                  </a:txBody>
                  <a:tcPr marL="8404" marR="8404" marT="8404" marB="0" anchor="ctr">
                    <a:lnL>
                      <a:noFill/>
                    </a:lnL>
                    <a:lnR>
                      <a:noFill/>
                    </a:lnR>
                    <a:lnT>
                      <a:noFill/>
                    </a:lnT>
                    <a:lnB>
                      <a:noFill/>
                    </a:lnB>
                  </a:tcPr>
                </a:tc>
                <a:tc>
                  <a:txBody>
                    <a:bodyPr/>
                    <a:lstStyle/>
                    <a:p>
                      <a:pPr algn="l" fontAlgn="ctr"/>
                      <a:endParaRPr lang="ja-JP" altLang="en-US" sz="1600" b="0" i="0" u="none" strike="noStrike" dirty="0">
                        <a:solidFill>
                          <a:srgbClr val="000000"/>
                        </a:solidFill>
                        <a:latin typeface="ＭＳ Ｐゴシック"/>
                      </a:endParaRPr>
                    </a:p>
                  </a:txBody>
                  <a:tcPr marL="8404" marR="8404" marT="8404" marB="0" anchor="ctr">
                    <a:lnL>
                      <a:noFill/>
                    </a:lnL>
                    <a:lnR>
                      <a:noFill/>
                    </a:lnR>
                    <a:lnT>
                      <a:noFill/>
                    </a:lnT>
                    <a:lnB>
                      <a:noFill/>
                    </a:lnB>
                  </a:tcPr>
                </a:tc>
              </a:tr>
            </a:tbl>
          </a:graphicData>
        </a:graphic>
      </p:graphicFrame>
      <p:graphicFrame>
        <p:nvGraphicFramePr>
          <p:cNvPr id="3" name="表 2"/>
          <p:cNvGraphicFramePr>
            <a:graphicFrameLocks noGrp="1"/>
          </p:cNvGraphicFramePr>
          <p:nvPr/>
        </p:nvGraphicFramePr>
        <p:xfrm>
          <a:off x="0" y="2276874"/>
          <a:ext cx="1872208" cy="4581126"/>
        </p:xfrm>
        <a:graphic>
          <a:graphicData uri="http://schemas.openxmlformats.org/drawingml/2006/table">
            <a:tbl>
              <a:tblPr/>
              <a:tblGrid>
                <a:gridCol w="936104"/>
                <a:gridCol w="936104"/>
              </a:tblGrid>
              <a:tr h="254507">
                <a:tc>
                  <a:txBody>
                    <a:bodyPr/>
                    <a:lstStyle/>
                    <a:p>
                      <a:pPr algn="l" fontAlgn="ctr"/>
                      <a:r>
                        <a:rPr lang="ja-JP" altLang="en-US" sz="1600" b="0" i="0" u="none" strike="noStrike" dirty="0">
                          <a:solidFill>
                            <a:srgbClr val="000000"/>
                          </a:solidFill>
                          <a:latin typeface="ＭＳ Ｐゴシック"/>
                        </a:rPr>
                        <a:t>平成</a:t>
                      </a:r>
                      <a:r>
                        <a:rPr lang="en-US" altLang="ja-JP" sz="1600" b="0" i="0" u="none" strike="noStrike" dirty="0">
                          <a:solidFill>
                            <a:srgbClr val="000000"/>
                          </a:solidFill>
                          <a:latin typeface="ＭＳ Ｐゴシック"/>
                        </a:rPr>
                        <a:t>8</a:t>
                      </a:r>
                      <a:r>
                        <a:rPr lang="ja-JP" altLang="en-US" sz="1600" b="0" i="0" u="none" strike="noStrike" dirty="0">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1996C.Y.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dirty="0">
                          <a:solidFill>
                            <a:srgbClr val="000000"/>
                          </a:solidFill>
                          <a:latin typeface="ＭＳ Ｐゴシック"/>
                        </a:rPr>
                        <a:t>平成</a:t>
                      </a:r>
                      <a:r>
                        <a:rPr lang="en-US" altLang="ja-JP" sz="1600" b="0" i="0" u="none" strike="noStrike" dirty="0">
                          <a:solidFill>
                            <a:srgbClr val="000000"/>
                          </a:solidFill>
                          <a:latin typeface="ＭＳ Ｐゴシック"/>
                        </a:rPr>
                        <a:t>9</a:t>
                      </a:r>
                      <a:r>
                        <a:rPr lang="ja-JP" altLang="en-US" sz="1600" b="0" i="0" u="none" strike="noStrike" dirty="0">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1997C.Y.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10</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1998C.Y.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11</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1999C.Y.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12</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2000C.Y.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13</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2001C.Y.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14</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2002C.Y.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15</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2003C.Y.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16</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2004C.Y.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17</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2005C.Y.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18</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2006C.Y.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19</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2007C.Y.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20</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2008C.Y.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21</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2009C.Y.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22</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2010C.Y.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23</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2011C.Y.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24</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2012C.Y.</a:t>
                      </a:r>
                    </a:p>
                  </a:txBody>
                  <a:tcPr marL="9525" marR="9525" marT="9525" marB="0" anchor="ctr">
                    <a:lnL>
                      <a:noFill/>
                    </a:lnL>
                    <a:lnR>
                      <a:noFill/>
                    </a:lnR>
                    <a:lnT>
                      <a:noFill/>
                    </a:lnT>
                    <a:lnB>
                      <a:noFill/>
                    </a:lnB>
                  </a:tcPr>
                </a:tc>
              </a:tr>
              <a:tr h="254507">
                <a:tc>
                  <a:txBody>
                    <a:bodyPr/>
                    <a:lstStyle/>
                    <a:p>
                      <a:pPr algn="l" fontAlgn="ctr"/>
                      <a:r>
                        <a:rPr lang="ja-JP" altLang="en-US" sz="1600" b="0" i="0" u="none" strike="noStrike">
                          <a:solidFill>
                            <a:srgbClr val="000000"/>
                          </a:solidFill>
                          <a:latin typeface="ＭＳ Ｐゴシック"/>
                        </a:rPr>
                        <a:t>平成</a:t>
                      </a:r>
                      <a:r>
                        <a:rPr lang="en-US" altLang="ja-JP" sz="1600" b="0" i="0" u="none" strike="noStrike">
                          <a:solidFill>
                            <a:srgbClr val="000000"/>
                          </a:solidFill>
                          <a:latin typeface="ＭＳ Ｐゴシック"/>
                        </a:rPr>
                        <a:t>25</a:t>
                      </a:r>
                      <a:r>
                        <a:rPr lang="ja-JP" altLang="en-US" sz="1600" b="0" i="0" u="none" strike="noStrike">
                          <a:solidFill>
                            <a:srgbClr val="000000"/>
                          </a:solidFill>
                          <a:latin typeface="ＭＳ Ｐゴシック"/>
                        </a:rPr>
                        <a:t>年</a:t>
                      </a:r>
                    </a:p>
                  </a:txBody>
                  <a:tcPr marL="9525" marR="9525" marT="9525" marB="0" anchor="ctr">
                    <a:lnL>
                      <a:noFill/>
                    </a:lnL>
                    <a:lnR>
                      <a:noFill/>
                    </a:lnR>
                    <a:lnT>
                      <a:noFill/>
                    </a:lnT>
                    <a:lnB>
                      <a:noFill/>
                    </a:lnB>
                  </a:tcPr>
                </a:tc>
                <a:tc>
                  <a:txBody>
                    <a:bodyPr/>
                    <a:lstStyle/>
                    <a:p>
                      <a:pPr algn="l" fontAlgn="ctr"/>
                      <a:r>
                        <a:rPr lang="en-GB" sz="1600" b="0" i="0" u="none" strike="noStrike" dirty="0">
                          <a:solidFill>
                            <a:srgbClr val="000000"/>
                          </a:solidFill>
                          <a:latin typeface="ＭＳ Ｐゴシック"/>
                        </a:rPr>
                        <a:t>2013C.Y.</a:t>
                      </a:r>
                    </a:p>
                  </a:txBody>
                  <a:tcPr marL="9525" marR="9525" marT="9525" marB="0" anchor="ctr">
                    <a:lnL>
                      <a:noFill/>
                    </a:lnL>
                    <a:lnR>
                      <a:noFill/>
                    </a:lnR>
                    <a:lnT>
                      <a:noFill/>
                    </a:lnT>
                    <a:lnB>
                      <a:noFill/>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16013" y="476250"/>
            <a:ext cx="7793037" cy="1462088"/>
          </a:xfrm>
        </p:spPr>
        <p:txBody>
          <a:bodyPr/>
          <a:lstStyle/>
          <a:p>
            <a:pPr eaLnBrk="1" hangingPunct="1"/>
            <a:r>
              <a:rPr lang="ja-JP" altLang="en-US" smtClean="0"/>
              <a:t>国際収支の発展段階説（</a:t>
            </a:r>
            <a:r>
              <a:rPr lang="en-US" altLang="ja-JP" smtClean="0"/>
              <a:t>Crowther</a:t>
            </a:r>
            <a:r>
              <a:rPr lang="ja-JP" altLang="en-US" smtClean="0"/>
              <a:t>）</a:t>
            </a:r>
          </a:p>
        </p:txBody>
      </p:sp>
      <p:sp>
        <p:nvSpPr>
          <p:cNvPr id="16387" name="Rectangle 3"/>
          <p:cNvSpPr>
            <a:spLocks noGrp="1" noChangeArrowheads="1"/>
          </p:cNvSpPr>
          <p:nvPr>
            <p:ph type="body" idx="1"/>
          </p:nvPr>
        </p:nvSpPr>
        <p:spPr/>
        <p:txBody>
          <a:bodyPr/>
          <a:lstStyle/>
          <a:p>
            <a:pPr eaLnBrk="1" hangingPunct="1"/>
            <a:endParaRPr lang="ja-JP" altLang="ja-JP" smtClean="0"/>
          </a:p>
        </p:txBody>
      </p:sp>
      <p:pic>
        <p:nvPicPr>
          <p:cNvPr id="16388" name="Picture 4" descr="第2-3-1図"/>
          <p:cNvPicPr>
            <a:picLocks noChangeAspect="1" noChangeArrowheads="1"/>
          </p:cNvPicPr>
          <p:nvPr/>
        </p:nvPicPr>
        <p:blipFill>
          <a:blip r:embed="rId2" r:link="rId3" cstate="print"/>
          <a:srcRect/>
          <a:stretch>
            <a:fillRect/>
          </a:stretch>
        </p:blipFill>
        <p:spPr bwMode="auto">
          <a:xfrm>
            <a:off x="1187450" y="1989138"/>
            <a:ext cx="6572250" cy="4314825"/>
          </a:xfrm>
          <a:prstGeom prst="rect">
            <a:avLst/>
          </a:prstGeom>
          <a:noFill/>
          <a:ln w="9525">
            <a:noFill/>
            <a:miter lim="800000"/>
            <a:headEnd/>
            <a:tailEnd/>
          </a:ln>
        </p:spPr>
      </p:pic>
      <p:sp>
        <p:nvSpPr>
          <p:cNvPr id="16389" name="Rectangle 6"/>
          <p:cNvSpPr>
            <a:spLocks noChangeArrowheads="1"/>
          </p:cNvSpPr>
          <p:nvPr/>
        </p:nvSpPr>
        <p:spPr bwMode="auto">
          <a:xfrm>
            <a:off x="1285875" y="5586413"/>
            <a:ext cx="184150" cy="519112"/>
          </a:xfrm>
          <a:prstGeom prst="rect">
            <a:avLst/>
          </a:prstGeom>
          <a:noFill/>
          <a:ln w="9525">
            <a:noFill/>
            <a:miter lim="800000"/>
            <a:headEnd/>
            <a:tailEnd/>
          </a:ln>
        </p:spPr>
        <p:txBody>
          <a:bodyPr wrap="none" anchor="ctr">
            <a:spAutoFit/>
          </a:bodyPr>
          <a:lstStyle/>
          <a:p>
            <a:r>
              <a:rPr lang="en-US" altLang="ja-JP" sz="1000">
                <a:latin typeface="Century" pitchFamily="18" charset="0"/>
                <a:ea typeface="ＭＳ 明朝" charset="-128"/>
                <a:cs typeface="Times New Roman" pitchFamily="18" charset="0"/>
              </a:rPr>
              <a:t/>
            </a:r>
            <a:br>
              <a:rPr lang="en-US" altLang="ja-JP" sz="1000">
                <a:latin typeface="Century" pitchFamily="18" charset="0"/>
                <a:ea typeface="ＭＳ 明朝" charset="-128"/>
                <a:cs typeface="Times New Roman" pitchFamily="18" charset="0"/>
              </a:rPr>
            </a:br>
            <a:endParaRPr lang="en-US" altLang="ja-JP">
              <a:latin typeface="Arial" charset="0"/>
              <a:ea typeface="ＭＳ 明朝" charset="-128"/>
              <a:cs typeface="Times New Roman" pitchFamily="18" charset="0"/>
            </a:endParaRPr>
          </a:p>
        </p:txBody>
      </p:sp>
      <p:sp>
        <p:nvSpPr>
          <p:cNvPr id="16390" name="Text Box 7"/>
          <p:cNvSpPr txBox="1">
            <a:spLocks noChangeArrowheads="1"/>
          </p:cNvSpPr>
          <p:nvPr/>
        </p:nvSpPr>
        <p:spPr bwMode="auto">
          <a:xfrm>
            <a:off x="4427538" y="6237288"/>
            <a:ext cx="2736850" cy="366712"/>
          </a:xfrm>
          <a:prstGeom prst="rect">
            <a:avLst/>
          </a:prstGeom>
          <a:noFill/>
          <a:ln w="9525">
            <a:noFill/>
            <a:miter lim="800000"/>
            <a:headEnd/>
            <a:tailEnd/>
          </a:ln>
        </p:spPr>
        <p:txBody>
          <a:bodyPr>
            <a:spAutoFit/>
          </a:bodyPr>
          <a:lstStyle/>
          <a:p>
            <a:pPr>
              <a:spcBef>
                <a:spcPct val="50000"/>
              </a:spcBef>
            </a:pPr>
            <a:r>
              <a:rPr lang="en-US" altLang="ja-JP"/>
              <a:t>『</a:t>
            </a:r>
            <a:r>
              <a:rPr lang="ja-JP" altLang="en-US"/>
              <a:t>通商白書</a:t>
            </a:r>
            <a:r>
              <a:rPr lang="en-US" altLang="ja-JP"/>
              <a:t>』2002</a:t>
            </a:r>
            <a:r>
              <a:rPr lang="ja-JP" altLang="en-US"/>
              <a:t>年</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pPr eaLnBrk="1" hangingPunct="1"/>
            <a:r>
              <a:rPr lang="ja-JP" altLang="en-US" smtClean="0"/>
              <a:t>国際収支の発展段階説（</a:t>
            </a:r>
            <a:r>
              <a:rPr lang="en-US" altLang="ja-JP" smtClean="0"/>
              <a:t>Crowther</a:t>
            </a:r>
            <a:r>
              <a:rPr lang="ja-JP" altLang="en-US" smtClean="0"/>
              <a:t>）</a:t>
            </a:r>
          </a:p>
        </p:txBody>
      </p:sp>
      <p:pic>
        <p:nvPicPr>
          <p:cNvPr id="17411" name="Picture 4" descr="第2-3-2表"/>
          <p:cNvPicPr>
            <a:picLocks noChangeAspect="1" noChangeArrowheads="1"/>
          </p:cNvPicPr>
          <p:nvPr>
            <p:ph idx="1"/>
          </p:nvPr>
        </p:nvPicPr>
        <p:blipFill>
          <a:blip r:embed="rId2" cstate="print"/>
          <a:srcRect/>
          <a:stretch>
            <a:fillRect/>
          </a:stretch>
        </p:blipFill>
        <p:spPr>
          <a:xfrm>
            <a:off x="1476375" y="1382713"/>
            <a:ext cx="6335713" cy="5475287"/>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20140512NKEMM0TC006E3E経常黒字_ページ_1.tif"/>
          <p:cNvPicPr>
            <a:picLocks noChangeAspect="1"/>
          </p:cNvPicPr>
          <p:nvPr/>
        </p:nvPicPr>
        <p:blipFill>
          <a:blip r:embed="rId2" cstate="print"/>
          <a:stretch>
            <a:fillRect/>
          </a:stretch>
        </p:blipFill>
        <p:spPr>
          <a:xfrm>
            <a:off x="1259632" y="0"/>
            <a:ext cx="7344816" cy="9108048"/>
          </a:xfrm>
          <a:prstGeom prst="rect">
            <a:avLst/>
          </a:prstGeom>
        </p:spPr>
      </p:pic>
      <p:sp>
        <p:nvSpPr>
          <p:cNvPr id="5" name="テキスト ボックス 4"/>
          <p:cNvSpPr txBox="1"/>
          <p:nvPr/>
        </p:nvSpPr>
        <p:spPr>
          <a:xfrm>
            <a:off x="611560" y="5445224"/>
            <a:ext cx="2304256" cy="646331"/>
          </a:xfrm>
          <a:prstGeom prst="rect">
            <a:avLst/>
          </a:prstGeom>
          <a:noFill/>
        </p:spPr>
        <p:txBody>
          <a:bodyPr wrap="square" rtlCol="0">
            <a:spAutoFit/>
          </a:bodyPr>
          <a:lstStyle/>
          <a:p>
            <a:r>
              <a:rPr kumimoji="1" lang="en-US" altLang="ja-JP" dirty="0" smtClean="0"/>
              <a:t>『</a:t>
            </a:r>
            <a:r>
              <a:rPr kumimoji="1" lang="ja-JP" altLang="en-US" dirty="0" smtClean="0"/>
              <a:t>日本経済新聞</a:t>
            </a:r>
            <a:r>
              <a:rPr kumimoji="1" lang="en-US" altLang="ja-JP" dirty="0" smtClean="0"/>
              <a:t>』2014</a:t>
            </a:r>
            <a:r>
              <a:rPr kumimoji="1" lang="ja-JP" altLang="en-US" dirty="0" smtClean="0"/>
              <a:t>年</a:t>
            </a:r>
            <a:r>
              <a:rPr kumimoji="1" lang="en-US" altLang="ja-JP" dirty="0" smtClean="0"/>
              <a:t>5</a:t>
            </a:r>
            <a:r>
              <a:rPr kumimoji="1" lang="ja-JP" altLang="en-US" dirty="0" smtClean="0"/>
              <a:t>月</a:t>
            </a:r>
            <a:r>
              <a:rPr kumimoji="1" lang="en-US" altLang="ja-JP" dirty="0" smtClean="0"/>
              <a:t>12</a:t>
            </a:r>
            <a:r>
              <a:rPr kumimoji="1" lang="ja-JP" altLang="en-US" dirty="0" smtClean="0"/>
              <a:t>日</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r>
              <a:rPr lang="ja-JP" altLang="en-US" smtClean="0"/>
              <a:t>最近の国際収支（</a:t>
            </a:r>
            <a:r>
              <a:rPr lang="en-US" altLang="ja-JP" smtClean="0"/>
              <a:t>080514</a:t>
            </a:r>
            <a:r>
              <a:rPr lang="ja-JP" altLang="en-US" smtClean="0"/>
              <a:t>付け</a:t>
            </a:r>
            <a:r>
              <a:rPr lang="en-US" altLang="ja-JP" smtClean="0"/>
              <a:t>『</a:t>
            </a:r>
            <a:r>
              <a:rPr lang="ja-JP" altLang="en-US" smtClean="0"/>
              <a:t>日本経済新聞</a:t>
            </a:r>
            <a:r>
              <a:rPr lang="en-US" altLang="ja-JP" smtClean="0"/>
              <a:t>』</a:t>
            </a:r>
            <a:r>
              <a:rPr lang="ja-JP" altLang="en-US" smtClean="0"/>
              <a:t>）</a:t>
            </a:r>
          </a:p>
        </p:txBody>
      </p:sp>
      <p:pic>
        <p:nvPicPr>
          <p:cNvPr id="4099" name="Picture 2"/>
          <p:cNvPicPr>
            <a:picLocks noChangeAspect="1" noChangeArrowheads="1"/>
          </p:cNvPicPr>
          <p:nvPr/>
        </p:nvPicPr>
        <p:blipFill>
          <a:blip r:embed="rId2" cstate="print"/>
          <a:srcRect/>
          <a:stretch>
            <a:fillRect/>
          </a:stretch>
        </p:blipFill>
        <p:spPr bwMode="auto">
          <a:xfrm>
            <a:off x="6215063" y="857250"/>
            <a:ext cx="2657475" cy="901065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285750" y="1857375"/>
            <a:ext cx="4729163" cy="4643438"/>
          </a:xfrm>
          <a:prstGeom prst="rect">
            <a:avLst/>
          </a:prstGeom>
          <a:noFill/>
          <a:ln w="9525">
            <a:noFill/>
            <a:miter lim="800000"/>
            <a:headEnd/>
            <a:tailEnd/>
          </a:ln>
        </p:spPr>
      </p:pic>
      <p:pic>
        <p:nvPicPr>
          <p:cNvPr id="162819" name="Picture 3"/>
          <p:cNvPicPr>
            <a:picLocks noGrp="1" noChangeAspect="1" noChangeArrowheads="1"/>
          </p:cNvPicPr>
          <p:nvPr>
            <p:ph idx="1"/>
          </p:nvPr>
        </p:nvPicPr>
        <p:blipFill>
          <a:blip r:embed="rId4" cstate="print"/>
          <a:srcRect/>
          <a:stretch>
            <a:fillRect/>
          </a:stretch>
        </p:blipFill>
        <p:spPr>
          <a:xfrm>
            <a:off x="4643438" y="357188"/>
            <a:ext cx="4232275" cy="650081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dissolve">
                                      <p:cBhvr>
                                        <p:cTn id="7" dur="500"/>
                                        <p:tgtEl>
                                          <p:spTgt spid="16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フロー部分とストック部分がある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フロー部分「国際収支統計」</a:t>
            </a:r>
            <a:endParaRPr kumimoji="1" lang="en-US" altLang="ja-JP" dirty="0" smtClean="0"/>
          </a:p>
          <a:p>
            <a:r>
              <a:rPr lang="ja-JP" altLang="en-US" dirty="0" smtClean="0"/>
              <a:t>ストック</a:t>
            </a:r>
            <a:r>
              <a:rPr lang="ja-JP" altLang="en-US" dirty="0" smtClean="0"/>
              <a:t>部分「本邦対外資産負債残高」</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0" y="404664"/>
            <a:ext cx="9144000" cy="6099094"/>
          </a:xfrm>
          <a:prstGeom prst="rect">
            <a:avLst/>
          </a:prstGeom>
          <a:noFill/>
          <a:ln w="9525">
            <a:noFill/>
            <a:miter lim="800000"/>
            <a:headEnd/>
            <a:tailEnd/>
          </a:ln>
        </p:spPr>
      </p:pic>
      <p:sp>
        <p:nvSpPr>
          <p:cNvPr id="5" name="テキスト ボックス 4"/>
          <p:cNvSpPr txBox="1"/>
          <p:nvPr/>
        </p:nvSpPr>
        <p:spPr>
          <a:xfrm>
            <a:off x="2051720" y="0"/>
            <a:ext cx="5328592" cy="400110"/>
          </a:xfrm>
          <a:prstGeom prst="rect">
            <a:avLst/>
          </a:prstGeom>
          <a:noFill/>
        </p:spPr>
        <p:txBody>
          <a:bodyPr wrap="square" rtlCol="0">
            <a:spAutoFit/>
          </a:bodyPr>
          <a:lstStyle/>
          <a:p>
            <a:r>
              <a:rPr lang="ja-JP" altLang="en-US" sz="2000" dirty="0" smtClean="0"/>
              <a:t>新旧の変更点</a:t>
            </a:r>
            <a:endParaRPr kumimoji="1" lang="ja-JP"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外貨準備の符号表示の変更</a:t>
            </a:r>
            <a:endParaRPr kumimoji="1" lang="ja-JP" altLang="en-US" sz="4000" dirty="0"/>
          </a:p>
        </p:txBody>
      </p:sp>
      <p:sp>
        <p:nvSpPr>
          <p:cNvPr id="3" name="コンテンツ プレースホルダ 2"/>
          <p:cNvSpPr>
            <a:spLocks noGrp="1"/>
          </p:cNvSpPr>
          <p:nvPr>
            <p:ph idx="1"/>
          </p:nvPr>
        </p:nvSpPr>
        <p:spPr/>
        <p:txBody>
          <a:bodyPr/>
          <a:lstStyle/>
          <a:p>
            <a:r>
              <a:rPr kumimoji="1" lang="ja-JP" altLang="en-US" dirty="0" smtClean="0"/>
              <a:t>５版では、外貨準備増減は、外貨準備が増えた場合、マイナスになる。現在、金融収支に含まれる外貨準備項目は、増えた場合、プラス。</a:t>
            </a:r>
            <a:endParaRPr kumimoji="1" lang="en-US" altLang="ja-JP" dirty="0" smtClean="0"/>
          </a:p>
          <a:p>
            <a:r>
              <a:rPr lang="ja-JP" altLang="en-US" dirty="0" smtClean="0"/>
              <a:t>従来の資本</a:t>
            </a:r>
            <a:r>
              <a:rPr lang="ja-JP" altLang="en-US" dirty="0" smtClean="0"/>
              <a:t>収支（例えば、証券収支）も、</a:t>
            </a:r>
            <a:r>
              <a:rPr lang="ja-JP" altLang="en-US" dirty="0" smtClean="0"/>
              <a:t>資金流出（</a:t>
            </a:r>
            <a:r>
              <a:rPr lang="ja-JP" altLang="en-US" dirty="0" smtClean="0"/>
              <a:t>居住者が対外資産を買ったら）、マイナス。資金流入（負債増加、資産減少）がプラス。</a:t>
            </a:r>
            <a:endParaRPr kumimoji="1" lang="en-US" altLang="ja-JP" dirty="0" smtClean="0"/>
          </a:p>
          <a:p>
            <a:endParaRPr kumimoji="1" lang="en-US" altLang="ja-JP" dirty="0" smtClean="0"/>
          </a:p>
          <a:p>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smtClean="0"/>
              <a:t>外貨準備の符号表示の</a:t>
            </a:r>
            <a:r>
              <a:rPr lang="ja-JP" altLang="en-US" sz="4000" dirty="0" smtClean="0"/>
              <a:t>変更（続）</a:t>
            </a:r>
            <a:endParaRPr kumimoji="1" lang="ja-JP" altLang="en-US" sz="4000" dirty="0"/>
          </a:p>
        </p:txBody>
      </p:sp>
      <p:sp>
        <p:nvSpPr>
          <p:cNvPr id="3" name="コンテンツ プレースホルダ 2"/>
          <p:cNvSpPr>
            <a:spLocks noGrp="1"/>
          </p:cNvSpPr>
          <p:nvPr>
            <p:ph idx="1"/>
          </p:nvPr>
        </p:nvSpPr>
        <p:spPr/>
        <p:txBody>
          <a:bodyPr/>
          <a:lstStyle/>
          <a:p>
            <a:r>
              <a:rPr lang="en-US" altLang="ja-JP" dirty="0" smtClean="0"/>
              <a:t>5</a:t>
            </a:r>
            <a:r>
              <a:rPr lang="ja-JP" altLang="en-US" dirty="0" smtClean="0"/>
              <a:t>版準拠</a:t>
            </a:r>
            <a:r>
              <a:rPr lang="zh-TW" altLang="en-US" dirty="0" smtClean="0"/>
              <a:t>： </a:t>
            </a:r>
            <a:r>
              <a:rPr lang="zh-TW" altLang="en-US" dirty="0" smtClean="0"/>
              <a:t>経常収支＋資本収支＋外貨準備</a:t>
            </a:r>
            <a:r>
              <a:rPr lang="zh-TW" altLang="en-US" dirty="0" smtClean="0"/>
              <a:t>増減</a:t>
            </a:r>
            <a:r>
              <a:rPr lang="ja-JP" altLang="en-US" dirty="0" smtClean="0"/>
              <a:t>＋</a:t>
            </a:r>
            <a:r>
              <a:rPr lang="ja-JP" altLang="en-US" dirty="0" smtClean="0"/>
              <a:t>誤差脱漏＝</a:t>
            </a:r>
            <a:r>
              <a:rPr lang="en-US" altLang="ja-JP" dirty="0" smtClean="0"/>
              <a:t>0</a:t>
            </a:r>
          </a:p>
          <a:p>
            <a:r>
              <a:rPr lang="en-US" altLang="ja-JP" dirty="0" smtClean="0"/>
              <a:t>6</a:t>
            </a:r>
            <a:r>
              <a:rPr lang="ja-JP" altLang="en-US" dirty="0" smtClean="0"/>
              <a:t>版準拠： </a:t>
            </a:r>
            <a:r>
              <a:rPr lang="ja-JP" altLang="en-US" dirty="0" smtClean="0"/>
              <a:t>経常収支＋資本移転等収支－金融</a:t>
            </a:r>
            <a:r>
              <a:rPr lang="ja-JP" altLang="en-US" dirty="0" smtClean="0"/>
              <a:t>収支</a:t>
            </a:r>
            <a:r>
              <a:rPr lang="ja-JP" altLang="en-US" dirty="0" smtClean="0"/>
              <a:t>＋誤差脱漏＝</a:t>
            </a:r>
            <a:r>
              <a:rPr lang="en-US" altLang="ja-JP" dirty="0" smtClean="0"/>
              <a:t>0</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z="4000" dirty="0" smtClean="0"/>
              <a:t>国民経済計算統計の一部としての</a:t>
            </a:r>
            <a:br>
              <a:rPr lang="ja-JP" altLang="en-US" sz="4000" dirty="0" smtClean="0"/>
            </a:br>
            <a:r>
              <a:rPr lang="ja-JP" altLang="en-US" sz="4000" dirty="0" smtClean="0"/>
              <a:t>国際収支</a:t>
            </a:r>
            <a:r>
              <a:rPr lang="ja-JP" altLang="en-US" sz="4000" dirty="0" smtClean="0"/>
              <a:t>統計（１）</a:t>
            </a:r>
            <a:endParaRPr lang="ja-JP" altLang="en-US" sz="4000" dirty="0" smtClean="0"/>
          </a:p>
        </p:txBody>
      </p:sp>
      <p:sp>
        <p:nvSpPr>
          <p:cNvPr id="7171" name="Rectangle 3"/>
          <p:cNvSpPr>
            <a:spLocks noGrp="1" noChangeArrowheads="1"/>
          </p:cNvSpPr>
          <p:nvPr>
            <p:ph type="body" idx="1"/>
          </p:nvPr>
        </p:nvSpPr>
        <p:spPr/>
        <p:txBody>
          <a:bodyPr/>
          <a:lstStyle/>
          <a:p>
            <a:pPr eaLnBrk="1" hangingPunct="1">
              <a:lnSpc>
                <a:spcPct val="90000"/>
              </a:lnSpc>
            </a:pPr>
            <a:r>
              <a:rPr lang="en-US" altLang="ja-JP" dirty="0" smtClean="0"/>
              <a:t>93SNA</a:t>
            </a:r>
            <a:r>
              <a:rPr lang="ja-JP" altLang="en-US" dirty="0" smtClean="0"/>
              <a:t>の成立（</a:t>
            </a:r>
            <a:r>
              <a:rPr lang="en-US" altLang="ja-JP" dirty="0" smtClean="0"/>
              <a:t>1993</a:t>
            </a:r>
            <a:r>
              <a:rPr lang="ja-JP" altLang="en-US" dirty="0" smtClean="0"/>
              <a:t>年）</a:t>
            </a:r>
          </a:p>
          <a:p>
            <a:pPr eaLnBrk="1" hangingPunct="1">
              <a:lnSpc>
                <a:spcPct val="90000"/>
              </a:lnSpc>
            </a:pPr>
            <a:endParaRPr lang="ja-JP" altLang="en-US" dirty="0" smtClean="0"/>
          </a:p>
          <a:p>
            <a:pPr eaLnBrk="1" hangingPunct="1">
              <a:lnSpc>
                <a:spcPct val="90000"/>
              </a:lnSpc>
            </a:pPr>
            <a:r>
              <a:rPr lang="en-US" altLang="ja-JP" dirty="0" smtClean="0"/>
              <a:t>IMF</a:t>
            </a:r>
            <a:r>
              <a:rPr lang="ja-JP" altLang="en-US" dirty="0" smtClean="0"/>
              <a:t>国際収支マニュアル第５版の成立　</a:t>
            </a:r>
            <a:r>
              <a:rPr lang="en-US" altLang="ja-JP" dirty="0" smtClean="0"/>
              <a:t>(1993</a:t>
            </a:r>
            <a:r>
              <a:rPr lang="ja-JP" altLang="en-US" dirty="0" smtClean="0"/>
              <a:t>年）</a:t>
            </a:r>
          </a:p>
          <a:p>
            <a:pPr eaLnBrk="1" hangingPunct="1">
              <a:lnSpc>
                <a:spcPct val="90000"/>
              </a:lnSpc>
            </a:pPr>
            <a:r>
              <a:rPr lang="ja-JP" altLang="en-US" dirty="0" smtClean="0"/>
              <a:t>財務省・日本銀行のマニュアル第５版に沿った国際収支統計の改訂（</a:t>
            </a:r>
            <a:r>
              <a:rPr lang="en-US" altLang="ja-JP" dirty="0" smtClean="0"/>
              <a:t>1996</a:t>
            </a:r>
            <a:r>
              <a:rPr lang="ja-JP" altLang="en-US" dirty="0" smtClean="0"/>
              <a:t>年）</a:t>
            </a:r>
          </a:p>
          <a:p>
            <a:pPr eaLnBrk="1" hangingPunct="1">
              <a:lnSpc>
                <a:spcPct val="90000"/>
              </a:lnSpc>
            </a:pPr>
            <a:r>
              <a:rPr lang="ja-JP" altLang="en-US" dirty="0" smtClean="0"/>
              <a:t>内閣府の国民経済計算の</a:t>
            </a:r>
            <a:r>
              <a:rPr lang="en-US" altLang="ja-JP" dirty="0" smtClean="0"/>
              <a:t>93SNA</a:t>
            </a:r>
            <a:r>
              <a:rPr lang="ja-JP" altLang="en-US" dirty="0" smtClean="0"/>
              <a:t>移行（</a:t>
            </a:r>
            <a:r>
              <a:rPr lang="en-US" altLang="ja-JP" dirty="0" smtClean="0"/>
              <a:t>2000</a:t>
            </a:r>
            <a:r>
              <a:rPr lang="ja-JP" altLang="en-US" dirty="0" smtClean="0"/>
              <a:t>年）</a:t>
            </a:r>
          </a:p>
          <a:p>
            <a:pPr eaLnBrk="1" hangingPunct="1">
              <a:lnSpc>
                <a:spcPct val="90000"/>
              </a:lnSpc>
            </a:pPr>
            <a:endParaRPr lang="ja-JP" altLang="en-US" dirty="0" smtClean="0"/>
          </a:p>
          <a:p>
            <a:pPr eaLnBrk="1" hangingPunct="1">
              <a:lnSpc>
                <a:spcPct val="90000"/>
              </a:lnSpc>
              <a:buFont typeface="Wingdings" pitchFamily="2" charset="2"/>
              <a:buNone/>
            </a:pPr>
            <a:endParaRPr lang="en-US" altLang="ja-JP" dirty="0" smtClean="0"/>
          </a:p>
        </p:txBody>
      </p:sp>
      <p:sp>
        <p:nvSpPr>
          <p:cNvPr id="7172" name="Line 4"/>
          <p:cNvSpPr>
            <a:spLocks noChangeShapeType="1"/>
          </p:cNvSpPr>
          <p:nvPr/>
        </p:nvSpPr>
        <p:spPr bwMode="auto">
          <a:xfrm>
            <a:off x="3348038" y="2565400"/>
            <a:ext cx="0" cy="647700"/>
          </a:xfrm>
          <a:prstGeom prst="line">
            <a:avLst/>
          </a:prstGeom>
          <a:noFill/>
          <a:ln w="57150">
            <a:solidFill>
              <a:schemeClr val="tx1"/>
            </a:solidFill>
            <a:round/>
            <a:headEnd type="triangle" w="med" len="med"/>
            <a:tailEnd type="triangle" w="med" len="med"/>
          </a:ln>
        </p:spPr>
        <p:txBody>
          <a:bodyPr/>
          <a:lstStyle/>
          <a:p>
            <a:endParaRPr lang="ja-JP" altLang="en-US"/>
          </a:p>
        </p:txBody>
      </p:sp>
      <p:sp>
        <p:nvSpPr>
          <p:cNvPr id="7173" name="Text Box 5"/>
          <p:cNvSpPr txBox="1">
            <a:spLocks noChangeArrowheads="1"/>
          </p:cNvSpPr>
          <p:nvPr/>
        </p:nvSpPr>
        <p:spPr bwMode="auto">
          <a:xfrm>
            <a:off x="3635375" y="2708275"/>
            <a:ext cx="2879725" cy="366713"/>
          </a:xfrm>
          <a:prstGeom prst="rect">
            <a:avLst/>
          </a:prstGeom>
          <a:noFill/>
          <a:ln w="9525">
            <a:noFill/>
            <a:miter lim="800000"/>
            <a:headEnd/>
            <a:tailEnd/>
          </a:ln>
        </p:spPr>
        <p:txBody>
          <a:bodyPr>
            <a:spAutoFit/>
          </a:bodyPr>
          <a:lstStyle/>
          <a:p>
            <a:pPr>
              <a:spcBef>
                <a:spcPct val="50000"/>
              </a:spcBef>
            </a:pPr>
            <a:r>
              <a:rPr lang="ja-JP" altLang="en-US" dirty="0"/>
              <a:t>緊密な協力・統合</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Axis</Template>
  <TotalTime>516</TotalTime>
  <Words>1521</Words>
  <Application>Microsoft Office PowerPoint</Application>
  <PresentationFormat>画面に合わせる (4:3)</PresentationFormat>
  <Paragraphs>657</Paragraphs>
  <Slides>23</Slides>
  <Notes>0</Notes>
  <HiddenSlides>1</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Tahoma</vt:lpstr>
      <vt:lpstr>ＭＳ Ｐゴシック</vt:lpstr>
      <vt:lpstr>Arial</vt:lpstr>
      <vt:lpstr>Wingdings</vt:lpstr>
      <vt:lpstr>Calibri</vt:lpstr>
      <vt:lpstr>Century</vt:lpstr>
      <vt:lpstr>ＭＳ 明朝</vt:lpstr>
      <vt:lpstr>Times New Roman</vt:lpstr>
      <vt:lpstr>Blends</vt:lpstr>
      <vt:lpstr>国際収支統計</vt:lpstr>
      <vt:lpstr>スライド 2</vt:lpstr>
      <vt:lpstr>スライド 3</vt:lpstr>
      <vt:lpstr>最近の国際収支（080514付け『日本経済新聞』）</vt:lpstr>
      <vt:lpstr>フロー部分とストック部分がある</vt:lpstr>
      <vt:lpstr>スライド 6</vt:lpstr>
      <vt:lpstr>外貨準備の符号表示の変更</vt:lpstr>
      <vt:lpstr>外貨準備の符号表示の変更（続）</vt:lpstr>
      <vt:lpstr>国民経済計算統計の一部としての 国際収支統計（１）</vt:lpstr>
      <vt:lpstr>国民経済計算統計の一部としての 国際収支統計（２）</vt:lpstr>
      <vt:lpstr>国民経済計算統計の一部としての 国際収支統計</vt:lpstr>
      <vt:lpstr>海外部門の連結勘定（復習）</vt:lpstr>
      <vt:lpstr>貯蓄投資差額と経常収支</vt:lpstr>
      <vt:lpstr>経常収支に対するS-Iバランスアプローチ（復習）</vt:lpstr>
      <vt:lpstr>国際収支統計の概念的枠組み</vt:lpstr>
      <vt:lpstr>国際収支統計の概念的枠組み</vt:lpstr>
      <vt:lpstr>国際収支統計を見る上の 注意点</vt:lpstr>
      <vt:lpstr>スライド 18</vt:lpstr>
      <vt:lpstr>スライド 19</vt:lpstr>
      <vt:lpstr>スライド 20</vt:lpstr>
      <vt:lpstr>スライド 21</vt:lpstr>
      <vt:lpstr>国際収支の発展段階説（Crowther）</vt:lpstr>
      <vt:lpstr>国際収支の発展段階説（Crowther）</vt:lpstr>
    </vt:vector>
  </TitlesOfParts>
  <Company>専修大学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国際収支統計</dc:title>
  <dc:creator>作間逸雄</dc:creator>
  <cp:lastModifiedBy>Itsuo</cp:lastModifiedBy>
  <cp:revision>26</cp:revision>
  <dcterms:created xsi:type="dcterms:W3CDTF">2005-12-08T06:22:48Z</dcterms:created>
  <dcterms:modified xsi:type="dcterms:W3CDTF">2014-10-02T06:28:12Z</dcterms:modified>
</cp:coreProperties>
</file>