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4404" r:id="rId2"/>
  </p:sldMasterIdLst>
  <p:notesMasterIdLst>
    <p:notesMasterId r:id="rId81"/>
  </p:notesMasterIdLst>
  <p:sldIdLst>
    <p:sldId id="256" r:id="rId3"/>
    <p:sldId id="340" r:id="rId4"/>
    <p:sldId id="342"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65" r:id="rId21"/>
    <p:sldId id="358" r:id="rId22"/>
    <p:sldId id="359" r:id="rId23"/>
    <p:sldId id="360" r:id="rId24"/>
    <p:sldId id="361" r:id="rId25"/>
    <p:sldId id="362" r:id="rId26"/>
    <p:sldId id="363" r:id="rId27"/>
    <p:sldId id="366" r:id="rId28"/>
    <p:sldId id="257" r:id="rId29"/>
    <p:sldId id="258" r:id="rId30"/>
    <p:sldId id="325" r:id="rId31"/>
    <p:sldId id="320" r:id="rId32"/>
    <p:sldId id="364" r:id="rId33"/>
    <p:sldId id="367" r:id="rId34"/>
    <p:sldId id="269" r:id="rId35"/>
    <p:sldId id="274" r:id="rId36"/>
    <p:sldId id="306" r:id="rId37"/>
    <p:sldId id="270" r:id="rId38"/>
    <p:sldId id="277" r:id="rId39"/>
    <p:sldId id="279" r:id="rId40"/>
    <p:sldId id="284" r:id="rId41"/>
    <p:sldId id="288" r:id="rId42"/>
    <p:sldId id="293" r:id="rId43"/>
    <p:sldId id="285" r:id="rId44"/>
    <p:sldId id="321" r:id="rId45"/>
    <p:sldId id="322" r:id="rId46"/>
    <p:sldId id="323" r:id="rId47"/>
    <p:sldId id="324" r:id="rId48"/>
    <p:sldId id="273" r:id="rId49"/>
    <p:sldId id="275" r:id="rId50"/>
    <p:sldId id="287" r:id="rId51"/>
    <p:sldId id="278" r:id="rId52"/>
    <p:sldId id="326" r:id="rId53"/>
    <p:sldId id="315" r:id="rId54"/>
    <p:sldId id="327" r:id="rId55"/>
    <p:sldId id="310" r:id="rId56"/>
    <p:sldId id="328" r:id="rId57"/>
    <p:sldId id="280" r:id="rId58"/>
    <p:sldId id="289" r:id="rId59"/>
    <p:sldId id="282" r:id="rId60"/>
    <p:sldId id="307" r:id="rId61"/>
    <p:sldId id="339" r:id="rId62"/>
    <p:sldId id="337" r:id="rId63"/>
    <p:sldId id="338" r:id="rId64"/>
    <p:sldId id="281" r:id="rId65"/>
    <p:sldId id="283" r:id="rId66"/>
    <p:sldId id="302" r:id="rId67"/>
    <p:sldId id="292" r:id="rId68"/>
    <p:sldId id="286" r:id="rId69"/>
    <p:sldId id="290" r:id="rId70"/>
    <p:sldId id="368" r:id="rId71"/>
    <p:sldId id="305" r:id="rId72"/>
    <p:sldId id="294" r:id="rId73"/>
    <p:sldId id="313" r:id="rId74"/>
    <p:sldId id="314" r:id="rId75"/>
    <p:sldId id="308" r:id="rId76"/>
    <p:sldId id="316" r:id="rId77"/>
    <p:sldId id="317" r:id="rId78"/>
    <p:sldId id="318" r:id="rId79"/>
    <p:sldId id="319" r:id="rId80"/>
  </p:sldIdLst>
  <p:sldSz cx="9144000" cy="6858000" type="screen4x3"/>
  <p:notesSz cx="6858000" cy="9144000"/>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mn-cs"/>
      </a:defRPr>
    </a:lvl5pPr>
    <a:lvl6pPr marL="2286000" algn="l" defTabSz="914400" rtl="0" eaLnBrk="1" latinLnBrk="0" hangingPunct="1">
      <a:defRPr kumimoji="1" sz="2400" kern="1200">
        <a:solidFill>
          <a:schemeClr val="tx1"/>
        </a:solidFill>
        <a:latin typeface="Arial" charset="0"/>
        <a:ea typeface="ＭＳ Ｐゴシック" charset="-128"/>
        <a:cs typeface="+mn-cs"/>
      </a:defRPr>
    </a:lvl6pPr>
    <a:lvl7pPr marL="2743200" algn="l" defTabSz="914400" rtl="0" eaLnBrk="1" latinLnBrk="0" hangingPunct="1">
      <a:defRPr kumimoji="1" sz="2400" kern="1200">
        <a:solidFill>
          <a:schemeClr val="tx1"/>
        </a:solidFill>
        <a:latin typeface="Arial" charset="0"/>
        <a:ea typeface="ＭＳ Ｐゴシック" charset="-128"/>
        <a:cs typeface="+mn-cs"/>
      </a:defRPr>
    </a:lvl7pPr>
    <a:lvl8pPr marL="3200400" algn="l" defTabSz="914400" rtl="0" eaLnBrk="1" latinLnBrk="0" hangingPunct="1">
      <a:defRPr kumimoji="1" sz="2400" kern="1200">
        <a:solidFill>
          <a:schemeClr val="tx1"/>
        </a:solidFill>
        <a:latin typeface="Arial" charset="0"/>
        <a:ea typeface="ＭＳ Ｐゴシック" charset="-128"/>
        <a:cs typeface="+mn-cs"/>
      </a:defRPr>
    </a:lvl8pPr>
    <a:lvl9pPr marL="3657600" algn="l" defTabSz="914400" rtl="0" eaLnBrk="1" latinLnBrk="0" hangingPunct="1">
      <a:defRPr kumimoji="1"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A2D"/>
    <a:srgbClr val="009900"/>
    <a:srgbClr val="FF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6" autoAdjust="0"/>
    <p:restoredTop sz="94660"/>
  </p:normalViewPr>
  <p:slideViewPr>
    <p:cSldViewPr>
      <p:cViewPr>
        <p:scale>
          <a:sx n="66" d="100"/>
          <a:sy n="66" d="100"/>
        </p:scale>
        <p:origin x="-462"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lineChart>
        <c:grouping val="standard"/>
        <c:varyColors val="0"/>
        <c:ser>
          <c:idx val="0"/>
          <c:order val="0"/>
          <c:tx>
            <c:strRef>
              <c:f>Sheet1!$B$1</c:f>
              <c:strCache>
                <c:ptCount val="1"/>
                <c:pt idx="0">
                  <c:v>全国百貨店売上高</c:v>
                </c:pt>
              </c:strCache>
            </c:strRef>
          </c:tx>
          <c:marker>
            <c:symbol val="none"/>
          </c:marker>
          <c:cat>
            <c:strRef>
              <c:f>Sheet1!$A$2:$A$26</c:f>
              <c:strCache>
                <c:ptCount val="25"/>
                <c:pt idx="0">
                  <c:v>2005.7</c:v>
                </c:pt>
                <c:pt idx="1">
                  <c:v>8</c:v>
                </c:pt>
                <c:pt idx="2">
                  <c:v>9</c:v>
                </c:pt>
                <c:pt idx="3">
                  <c:v>10</c:v>
                </c:pt>
                <c:pt idx="4">
                  <c:v>11</c:v>
                </c:pt>
                <c:pt idx="5">
                  <c:v>12</c:v>
                </c:pt>
                <c:pt idx="6">
                  <c:v>2006.1</c:v>
                </c:pt>
                <c:pt idx="7">
                  <c:v>2</c:v>
                </c:pt>
                <c:pt idx="8">
                  <c:v>3</c:v>
                </c:pt>
                <c:pt idx="9">
                  <c:v>4</c:v>
                </c:pt>
                <c:pt idx="10">
                  <c:v>5</c:v>
                </c:pt>
                <c:pt idx="11">
                  <c:v>6</c:v>
                </c:pt>
                <c:pt idx="12">
                  <c:v>7</c:v>
                </c:pt>
                <c:pt idx="13">
                  <c:v>8</c:v>
                </c:pt>
                <c:pt idx="14">
                  <c:v>9</c:v>
                </c:pt>
                <c:pt idx="15">
                  <c:v>10</c:v>
                </c:pt>
                <c:pt idx="16">
                  <c:v>11</c:v>
                </c:pt>
                <c:pt idx="17">
                  <c:v>12</c:v>
                </c:pt>
                <c:pt idx="18">
                  <c:v>2007.1</c:v>
                </c:pt>
                <c:pt idx="19">
                  <c:v>2</c:v>
                </c:pt>
                <c:pt idx="20">
                  <c:v>3</c:v>
                </c:pt>
                <c:pt idx="21">
                  <c:v>4</c:v>
                </c:pt>
                <c:pt idx="22">
                  <c:v>5</c:v>
                </c:pt>
                <c:pt idx="23">
                  <c:v>6</c:v>
                </c:pt>
                <c:pt idx="24">
                  <c:v>7</c:v>
                </c:pt>
              </c:strCache>
            </c:strRef>
          </c:cat>
          <c:val>
            <c:numRef>
              <c:f>Sheet1!$B$2:$B$26</c:f>
              <c:numCache>
                <c:formatCode>0_);[Red]\(0\)</c:formatCode>
                <c:ptCount val="25"/>
                <c:pt idx="0">
                  <c:v>764548791</c:v>
                </c:pt>
                <c:pt idx="1">
                  <c:v>516844099</c:v>
                </c:pt>
                <c:pt idx="2">
                  <c:v>560999331</c:v>
                </c:pt>
                <c:pt idx="3">
                  <c:v>652579081</c:v>
                </c:pt>
                <c:pt idx="4">
                  <c:v>692385822</c:v>
                </c:pt>
                <c:pt idx="5">
                  <c:v>923467515</c:v>
                </c:pt>
                <c:pt idx="6">
                  <c:v>691393509</c:v>
                </c:pt>
                <c:pt idx="7">
                  <c:v>523590601</c:v>
                </c:pt>
                <c:pt idx="8">
                  <c:v>683633707</c:v>
                </c:pt>
                <c:pt idx="9">
                  <c:v>610163504</c:v>
                </c:pt>
                <c:pt idx="10">
                  <c:v>602114804</c:v>
                </c:pt>
                <c:pt idx="11">
                  <c:v>603178346</c:v>
                </c:pt>
                <c:pt idx="12">
                  <c:v>755984493</c:v>
                </c:pt>
                <c:pt idx="13">
                  <c:v>514734628</c:v>
                </c:pt>
                <c:pt idx="14">
                  <c:v>563622776</c:v>
                </c:pt>
                <c:pt idx="15">
                  <c:v>635266643</c:v>
                </c:pt>
                <c:pt idx="16">
                  <c:v>687385683</c:v>
                </c:pt>
                <c:pt idx="17">
                  <c:v>898975544</c:v>
                </c:pt>
                <c:pt idx="18">
                  <c:v>688657415</c:v>
                </c:pt>
                <c:pt idx="19">
                  <c:v>529580011</c:v>
                </c:pt>
                <c:pt idx="20">
                  <c:v>667404848</c:v>
                </c:pt>
                <c:pt idx="21">
                  <c:v>598591653</c:v>
                </c:pt>
                <c:pt idx="22">
                  <c:v>599314086</c:v>
                </c:pt>
                <c:pt idx="23">
                  <c:v>634956933</c:v>
                </c:pt>
                <c:pt idx="24">
                  <c:v>722712279</c:v>
                </c:pt>
              </c:numCache>
            </c:numRef>
          </c:val>
          <c:smooth val="0"/>
        </c:ser>
        <c:dLbls>
          <c:showLegendKey val="0"/>
          <c:showVal val="0"/>
          <c:showCatName val="0"/>
          <c:showSerName val="0"/>
          <c:showPercent val="0"/>
          <c:showBubbleSize val="0"/>
        </c:dLbls>
        <c:marker val="1"/>
        <c:smooth val="0"/>
        <c:axId val="120240768"/>
        <c:axId val="126886272"/>
      </c:lineChart>
      <c:catAx>
        <c:axId val="120240768"/>
        <c:scaling>
          <c:orientation val="minMax"/>
        </c:scaling>
        <c:delete val="0"/>
        <c:axPos val="b"/>
        <c:majorTickMark val="out"/>
        <c:minorTickMark val="none"/>
        <c:tickLblPos val="nextTo"/>
        <c:crossAx val="126886272"/>
        <c:crosses val="autoZero"/>
        <c:auto val="1"/>
        <c:lblAlgn val="ctr"/>
        <c:lblOffset val="100"/>
        <c:noMultiLvlLbl val="0"/>
      </c:catAx>
      <c:valAx>
        <c:axId val="126886272"/>
        <c:scaling>
          <c:orientation val="minMax"/>
        </c:scaling>
        <c:delete val="0"/>
        <c:axPos val="l"/>
        <c:majorGridlines/>
        <c:numFmt formatCode="0_);[Red]\(0\)" sourceLinked="1"/>
        <c:majorTickMark val="out"/>
        <c:minorTickMark val="none"/>
        <c:tickLblPos val="nextTo"/>
        <c:crossAx val="120240768"/>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Sheet1!$B$1</c:f>
              <c:strCache>
                <c:ptCount val="1"/>
                <c:pt idx="0">
                  <c:v>全国百貨店売上高</c:v>
                </c:pt>
              </c:strCache>
            </c:strRef>
          </c:tx>
          <c:marker>
            <c:symbol val="none"/>
          </c:marker>
          <c:cat>
            <c:strRef>
              <c:f>Sheet1!$A$2:$A$26</c:f>
              <c:strCache>
                <c:ptCount val="25"/>
                <c:pt idx="0">
                  <c:v>2005.7</c:v>
                </c:pt>
                <c:pt idx="1">
                  <c:v>8</c:v>
                </c:pt>
                <c:pt idx="2">
                  <c:v>9</c:v>
                </c:pt>
                <c:pt idx="3">
                  <c:v>10</c:v>
                </c:pt>
                <c:pt idx="4">
                  <c:v>11</c:v>
                </c:pt>
                <c:pt idx="5">
                  <c:v>12</c:v>
                </c:pt>
                <c:pt idx="6">
                  <c:v>2006.1</c:v>
                </c:pt>
                <c:pt idx="7">
                  <c:v>2</c:v>
                </c:pt>
                <c:pt idx="8">
                  <c:v>3</c:v>
                </c:pt>
                <c:pt idx="9">
                  <c:v>4</c:v>
                </c:pt>
                <c:pt idx="10">
                  <c:v>5</c:v>
                </c:pt>
                <c:pt idx="11">
                  <c:v>6</c:v>
                </c:pt>
                <c:pt idx="12">
                  <c:v>7</c:v>
                </c:pt>
                <c:pt idx="13">
                  <c:v>8</c:v>
                </c:pt>
                <c:pt idx="14">
                  <c:v>9</c:v>
                </c:pt>
                <c:pt idx="15">
                  <c:v>10</c:v>
                </c:pt>
                <c:pt idx="16">
                  <c:v>11</c:v>
                </c:pt>
                <c:pt idx="17">
                  <c:v>12</c:v>
                </c:pt>
                <c:pt idx="18">
                  <c:v>2007.1</c:v>
                </c:pt>
                <c:pt idx="19">
                  <c:v>2</c:v>
                </c:pt>
                <c:pt idx="20">
                  <c:v>3</c:v>
                </c:pt>
                <c:pt idx="21">
                  <c:v>4</c:v>
                </c:pt>
                <c:pt idx="22">
                  <c:v>5</c:v>
                </c:pt>
                <c:pt idx="23">
                  <c:v>6</c:v>
                </c:pt>
                <c:pt idx="24">
                  <c:v>7</c:v>
                </c:pt>
              </c:strCache>
            </c:strRef>
          </c:cat>
          <c:val>
            <c:numRef>
              <c:f>Sheet1!$B$2:$B$26</c:f>
              <c:numCache>
                <c:formatCode>0_);[Red]\(0\)</c:formatCode>
                <c:ptCount val="25"/>
                <c:pt idx="0">
                  <c:v>764548791</c:v>
                </c:pt>
                <c:pt idx="1">
                  <c:v>516844099</c:v>
                </c:pt>
                <c:pt idx="2">
                  <c:v>560999331</c:v>
                </c:pt>
                <c:pt idx="3">
                  <c:v>652579081</c:v>
                </c:pt>
                <c:pt idx="4">
                  <c:v>692385822</c:v>
                </c:pt>
                <c:pt idx="5">
                  <c:v>923467515</c:v>
                </c:pt>
                <c:pt idx="6">
                  <c:v>691393509</c:v>
                </c:pt>
                <c:pt idx="7">
                  <c:v>523590601</c:v>
                </c:pt>
                <c:pt idx="8">
                  <c:v>683633707</c:v>
                </c:pt>
                <c:pt idx="9">
                  <c:v>610163504</c:v>
                </c:pt>
                <c:pt idx="10">
                  <c:v>602114804</c:v>
                </c:pt>
                <c:pt idx="11">
                  <c:v>603178346</c:v>
                </c:pt>
                <c:pt idx="12">
                  <c:v>755984493</c:v>
                </c:pt>
                <c:pt idx="13">
                  <c:v>514734628</c:v>
                </c:pt>
                <c:pt idx="14">
                  <c:v>563622776</c:v>
                </c:pt>
                <c:pt idx="15">
                  <c:v>635266643</c:v>
                </c:pt>
                <c:pt idx="16">
                  <c:v>687385683</c:v>
                </c:pt>
                <c:pt idx="17">
                  <c:v>898975544</c:v>
                </c:pt>
                <c:pt idx="18">
                  <c:v>688657415</c:v>
                </c:pt>
                <c:pt idx="19">
                  <c:v>529580011</c:v>
                </c:pt>
                <c:pt idx="20">
                  <c:v>667404848</c:v>
                </c:pt>
                <c:pt idx="21">
                  <c:v>598591653</c:v>
                </c:pt>
                <c:pt idx="22">
                  <c:v>599314086</c:v>
                </c:pt>
                <c:pt idx="23">
                  <c:v>634956933</c:v>
                </c:pt>
                <c:pt idx="24">
                  <c:v>722712279</c:v>
                </c:pt>
              </c:numCache>
            </c:numRef>
          </c:val>
          <c:smooth val="0"/>
        </c:ser>
        <c:ser>
          <c:idx val="1"/>
          <c:order val="1"/>
          <c:tx>
            <c:strRef>
              <c:f>Sheet1!$D$1</c:f>
              <c:strCache>
                <c:ptCount val="1"/>
                <c:pt idx="0">
                  <c:v>同中心化12項移動平均</c:v>
                </c:pt>
              </c:strCache>
            </c:strRef>
          </c:tx>
          <c:marker>
            <c:symbol val="none"/>
          </c:marker>
          <c:cat>
            <c:strRef>
              <c:f>Sheet1!$A$2:$A$26</c:f>
              <c:strCache>
                <c:ptCount val="25"/>
                <c:pt idx="0">
                  <c:v>2005.7</c:v>
                </c:pt>
                <c:pt idx="1">
                  <c:v>8</c:v>
                </c:pt>
                <c:pt idx="2">
                  <c:v>9</c:v>
                </c:pt>
                <c:pt idx="3">
                  <c:v>10</c:v>
                </c:pt>
                <c:pt idx="4">
                  <c:v>11</c:v>
                </c:pt>
                <c:pt idx="5">
                  <c:v>12</c:v>
                </c:pt>
                <c:pt idx="6">
                  <c:v>2006.1</c:v>
                </c:pt>
                <c:pt idx="7">
                  <c:v>2</c:v>
                </c:pt>
                <c:pt idx="8">
                  <c:v>3</c:v>
                </c:pt>
                <c:pt idx="9">
                  <c:v>4</c:v>
                </c:pt>
                <c:pt idx="10">
                  <c:v>5</c:v>
                </c:pt>
                <c:pt idx="11">
                  <c:v>6</c:v>
                </c:pt>
                <c:pt idx="12">
                  <c:v>7</c:v>
                </c:pt>
                <c:pt idx="13">
                  <c:v>8</c:v>
                </c:pt>
                <c:pt idx="14">
                  <c:v>9</c:v>
                </c:pt>
                <c:pt idx="15">
                  <c:v>10</c:v>
                </c:pt>
                <c:pt idx="16">
                  <c:v>11</c:v>
                </c:pt>
                <c:pt idx="17">
                  <c:v>12</c:v>
                </c:pt>
                <c:pt idx="18">
                  <c:v>2007.1</c:v>
                </c:pt>
                <c:pt idx="19">
                  <c:v>2</c:v>
                </c:pt>
                <c:pt idx="20">
                  <c:v>3</c:v>
                </c:pt>
                <c:pt idx="21">
                  <c:v>4</c:v>
                </c:pt>
                <c:pt idx="22">
                  <c:v>5</c:v>
                </c:pt>
                <c:pt idx="23">
                  <c:v>6</c:v>
                </c:pt>
                <c:pt idx="24">
                  <c:v>7</c:v>
                </c:pt>
              </c:strCache>
            </c:strRef>
          </c:cat>
          <c:val>
            <c:numRef>
              <c:f>Sheet1!$D$2:$D$26</c:f>
              <c:numCache>
                <c:formatCode>General</c:formatCode>
                <c:ptCount val="25"/>
                <c:pt idx="6" formatCode="#,##0_);[Red]\(#,##0\)">
                  <c:v>651718080.08333945</c:v>
                </c:pt>
                <c:pt idx="7" formatCode="#,##0_);[Red]\(#,##0\)">
                  <c:v>651273339.70833945</c:v>
                </c:pt>
                <c:pt idx="8" formatCode="#,##0_);[Red]\(#,##0\)">
                  <c:v>651294755.29166675</c:v>
                </c:pt>
                <c:pt idx="9" formatCode="#,##0_);[Red]\(#,##0\)">
                  <c:v>650682713.91666639</c:v>
                </c:pt>
                <c:pt idx="10" formatCode="#,##0_);[Red]\(#,##0\)">
                  <c:v>649753023.20833945</c:v>
                </c:pt>
                <c:pt idx="11" formatCode="#,##0_);[Red]\(#,##0\)">
                  <c:v>648524185.29166675</c:v>
                </c:pt>
                <c:pt idx="12" formatCode="#,##0_);[Red]\(#,##0\)">
                  <c:v>647389682.58333945</c:v>
                </c:pt>
                <c:pt idx="13" formatCode="#,##0_);[Red]\(#,##0\)">
                  <c:v>647525237.41666639</c:v>
                </c:pt>
                <c:pt idx="14" formatCode="#,##0_);[Red]\(#,##0\)">
                  <c:v>647098593.70833945</c:v>
                </c:pt>
                <c:pt idx="15" formatCode="#,##0_);[Red]\(#,##0\)">
                  <c:v>645940230.79166675</c:v>
                </c:pt>
                <c:pt idx="16" formatCode="#,##0_);[Red]\(#,##0\)">
                  <c:v>645341373.75</c:v>
                </c:pt>
                <c:pt idx="17" formatCode="#,##0_);[Red]\(#,##0\)">
                  <c:v>646548784.95833325</c:v>
                </c:pt>
              </c:numCache>
            </c:numRef>
          </c:val>
          <c:smooth val="0"/>
        </c:ser>
        <c:dLbls>
          <c:showLegendKey val="0"/>
          <c:showVal val="0"/>
          <c:showCatName val="0"/>
          <c:showSerName val="0"/>
          <c:showPercent val="0"/>
          <c:showBubbleSize val="0"/>
        </c:dLbls>
        <c:marker val="1"/>
        <c:smooth val="0"/>
        <c:axId val="128349696"/>
        <c:axId val="128351232"/>
      </c:lineChart>
      <c:catAx>
        <c:axId val="128349696"/>
        <c:scaling>
          <c:orientation val="minMax"/>
        </c:scaling>
        <c:delete val="0"/>
        <c:axPos val="b"/>
        <c:majorTickMark val="out"/>
        <c:minorTickMark val="none"/>
        <c:tickLblPos val="nextTo"/>
        <c:crossAx val="128351232"/>
        <c:crosses val="autoZero"/>
        <c:auto val="1"/>
        <c:lblAlgn val="ctr"/>
        <c:lblOffset val="100"/>
        <c:noMultiLvlLbl val="0"/>
      </c:catAx>
      <c:valAx>
        <c:axId val="128351232"/>
        <c:scaling>
          <c:orientation val="minMax"/>
        </c:scaling>
        <c:delete val="0"/>
        <c:axPos val="l"/>
        <c:majorGridlines/>
        <c:numFmt formatCode="0_);[Red]\(0\)" sourceLinked="1"/>
        <c:majorTickMark val="out"/>
        <c:minorTickMark val="none"/>
        <c:tickLblPos val="nextTo"/>
        <c:crossAx val="128349696"/>
        <c:crosses val="autoZero"/>
        <c:crossBetween val="between"/>
      </c:valAx>
      <c:spPr>
        <a:solidFill>
          <a:srgbClr val="FFFFFF"/>
        </a:solidFill>
      </c:spPr>
    </c:plotArea>
    <c:legend>
      <c:legendPos val="r"/>
      <c:overlay val="0"/>
    </c:legend>
    <c:plotVisOnly val="1"/>
    <c:dispBlanksAs val="gap"/>
    <c:showDLblsOverMax val="0"/>
  </c:chart>
  <c:spPr>
    <a:solidFill>
      <a:schemeClr val="bg1"/>
    </a:solidFill>
  </c:sp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97F921C-6899-4F08-BCC9-FDD2C3EE098A}" type="datetimeFigureOut">
              <a:rPr lang="ja-JP" altLang="en-US"/>
              <a:pPr>
                <a:defRPr/>
              </a:pPr>
              <a:t>2014/6/27</a:t>
            </a:fld>
            <a:endParaRPr lang="en-GB"/>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en-GB" noProof="0" smtClean="0"/>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E8B5E4A-8538-4E62-B768-E15508CD0923}" type="slidenum">
              <a:rPr lang="en-GB"/>
              <a:pPr>
                <a:defRPr/>
              </a:pPr>
              <a:t>‹#›</a:t>
            </a:fld>
            <a:endParaRPr lang="en-GB"/>
          </a:p>
        </p:txBody>
      </p:sp>
    </p:spTree>
    <p:extLst>
      <p:ext uri="{BB962C8B-B14F-4D97-AF65-F5344CB8AC3E}">
        <p14:creationId xmlns:p14="http://schemas.microsoft.com/office/powerpoint/2010/main" val="2012298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ja-JP" smtClean="0"/>
          </a:p>
        </p:txBody>
      </p:sp>
      <p:sp>
        <p:nvSpPr>
          <p:cNvPr id="6963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charset="-128"/>
              </a:defRPr>
            </a:lvl1pPr>
            <a:lvl2pPr marL="742950" indent="-285750" eaLnBrk="0" hangingPunct="0">
              <a:spcBef>
                <a:spcPct val="30000"/>
              </a:spcBef>
              <a:defRPr kumimoji="1" sz="1200">
                <a:solidFill>
                  <a:schemeClr val="tx1"/>
                </a:solidFill>
                <a:latin typeface="Calibri" pitchFamily="34" charset="0"/>
                <a:ea typeface="ＭＳ Ｐゴシック" charset="-128"/>
              </a:defRPr>
            </a:lvl2pPr>
            <a:lvl3pPr marL="1143000" indent="-228600" eaLnBrk="0" hangingPunct="0">
              <a:spcBef>
                <a:spcPct val="30000"/>
              </a:spcBef>
              <a:defRPr kumimoji="1" sz="1200">
                <a:solidFill>
                  <a:schemeClr val="tx1"/>
                </a:solidFill>
                <a:latin typeface="Calibri" pitchFamily="34" charset="0"/>
                <a:ea typeface="ＭＳ Ｐゴシック" charset="-128"/>
              </a:defRPr>
            </a:lvl3pPr>
            <a:lvl4pPr marL="1600200" indent="-228600" eaLnBrk="0" hangingPunct="0">
              <a:spcBef>
                <a:spcPct val="30000"/>
              </a:spcBef>
              <a:defRPr kumimoji="1" sz="1200">
                <a:solidFill>
                  <a:schemeClr val="tx1"/>
                </a:solidFill>
                <a:latin typeface="Calibri" pitchFamily="34" charset="0"/>
                <a:ea typeface="ＭＳ Ｐゴシック" charset="-128"/>
              </a:defRPr>
            </a:lvl4pPr>
            <a:lvl5pPr marL="2057400" indent="-228600" eaLnBrk="0" hangingPunct="0">
              <a:spcBef>
                <a:spcPct val="30000"/>
              </a:spcBef>
              <a:defRPr kumimoji="1" sz="1200">
                <a:solidFill>
                  <a:schemeClr val="tx1"/>
                </a:solidFill>
                <a:latin typeface="Calibri" pitchFamily="34" charset="0"/>
                <a:ea typeface="ＭＳ Ｐゴシック"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DA411140-A626-4670-B4CF-5C4D032224CA}" type="slidenum">
              <a:rPr lang="en-GB" altLang="ja-JP" smtClean="0">
                <a:latin typeface="Arial" charset="0"/>
              </a:rPr>
              <a:pPr eaLnBrk="1" hangingPunct="1">
                <a:spcBef>
                  <a:spcPct val="0"/>
                </a:spcBef>
              </a:pPr>
              <a:t>52</a:t>
            </a:fld>
            <a:endParaRPr lang="en-GB" altLang="ja-JP"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ja-JP" altLang="en-US"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E8B5E4A-8538-4E62-B768-E15508CD0923}" type="slidenum">
              <a:rPr lang="en-GB" smtClean="0"/>
              <a:pPr>
                <a:defRPr/>
              </a:pPr>
              <a:t>64</a:t>
            </a:fld>
            <a:endParaRPr lang="en-GB"/>
          </a:p>
        </p:txBody>
      </p:sp>
    </p:spTree>
    <p:extLst>
      <p:ext uri="{BB962C8B-B14F-4D97-AF65-F5344CB8AC3E}">
        <p14:creationId xmlns:p14="http://schemas.microsoft.com/office/powerpoint/2010/main" val="378475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ja-JP" altLang="en-US" sz="1200" dirty="0" smtClean="0"/>
              <a:t>（問の解答）１．０７１</a:t>
            </a:r>
            <a:r>
              <a:rPr lang="en-US" altLang="ja-JP" sz="1200" dirty="0" smtClean="0"/>
              <a:t>×</a:t>
            </a:r>
            <a:r>
              <a:rPr lang="ja-JP" altLang="en-US" sz="1200" dirty="0" smtClean="0"/>
              <a:t>０．９７２＝１．０４１、すなわち、１０４．１</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EE8B5E4A-8538-4E62-B768-E15508CD0923}" type="slidenum">
              <a:rPr lang="en-GB" smtClean="0"/>
              <a:pPr>
                <a:defRPr/>
              </a:pPr>
              <a:t>68</a:t>
            </a:fld>
            <a:endParaRPr lang="en-GB"/>
          </a:p>
        </p:txBody>
      </p:sp>
    </p:spTree>
    <p:extLst>
      <p:ext uri="{BB962C8B-B14F-4D97-AF65-F5344CB8AC3E}">
        <p14:creationId xmlns:p14="http://schemas.microsoft.com/office/powerpoint/2010/main" val="1719647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5624BB0-1CC6-4BE6-92F0-41A4F8FB227B}" type="slidenum">
              <a:rPr lang="en-US" altLang="ja-JP"/>
              <a:pPr>
                <a:defRPr/>
              </a:pPr>
              <a:t>‹#›</a:t>
            </a:fld>
            <a:endParaRPr lang="en-US" altLang="ja-JP"/>
          </a:p>
        </p:txBody>
      </p:sp>
    </p:spTree>
    <p:extLst>
      <p:ext uri="{BB962C8B-B14F-4D97-AF65-F5344CB8AC3E}">
        <p14:creationId xmlns:p14="http://schemas.microsoft.com/office/powerpoint/2010/main" val="107635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1E97DF0-39BB-4E0D-9451-4EB25F6193D6}" type="slidenum">
              <a:rPr lang="en-US" altLang="ja-JP"/>
              <a:pPr>
                <a:defRPr/>
              </a:pPr>
              <a:t>‹#›</a:t>
            </a:fld>
            <a:endParaRPr lang="en-US" altLang="ja-JP"/>
          </a:p>
        </p:txBody>
      </p:sp>
    </p:spTree>
    <p:extLst>
      <p:ext uri="{BB962C8B-B14F-4D97-AF65-F5344CB8AC3E}">
        <p14:creationId xmlns:p14="http://schemas.microsoft.com/office/powerpoint/2010/main" val="581873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4C7BBDF-2E08-4360-870E-660AD4DA023B}" type="slidenum">
              <a:rPr lang="en-US" altLang="ja-JP"/>
              <a:pPr>
                <a:defRPr/>
              </a:pPr>
              <a:t>‹#›</a:t>
            </a:fld>
            <a:endParaRPr lang="en-US" altLang="ja-JP"/>
          </a:p>
        </p:txBody>
      </p:sp>
    </p:spTree>
    <p:extLst>
      <p:ext uri="{BB962C8B-B14F-4D97-AF65-F5344CB8AC3E}">
        <p14:creationId xmlns:p14="http://schemas.microsoft.com/office/powerpoint/2010/main" val="788192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3">
        <a:schemeClr val="bg2"/>
      </p:bgRef>
    </p:bg>
    <p:spTree>
      <p:nvGrpSpPr>
        <p:cNvPr id="1" name=""/>
        <p:cNvGrpSpPr/>
        <p:nvPr/>
      </p:nvGrpSpPr>
      <p:grpSpPr>
        <a:xfrm>
          <a:off x="0" y="0"/>
          <a:ext cx="0" cy="0"/>
          <a:chOff x="0" y="0"/>
          <a:chExt cx="0" cy="0"/>
        </a:xfrm>
      </p:grpSpPr>
      <p:grpSp>
        <p:nvGrpSpPr>
          <p:cNvPr id="3" name="グループ化 2"/>
          <p:cNvGrpSpPr/>
          <p:nvPr/>
        </p:nvGrpSpPr>
        <p:grpSpPr>
          <a:xfrm>
            <a:off x="-3461" y="0"/>
            <a:ext cx="9147461" cy="6858000"/>
            <a:chOff x="-3461" y="0"/>
            <a:chExt cx="9147461" cy="6858000"/>
          </a:xfrm>
        </p:grpSpPr>
        <p:sp>
          <p:nvSpPr>
            <p:cNvPr id="10" name="フリーフォーム 9"/>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3" name="フリーフォーム 12"/>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フリーフォーム 13"/>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5" name="フリーフォーム 14"/>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6" name="フリーフォーム 15"/>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9" name="フリーフォーム 18"/>
          <p:cNvSpPr>
            <a:spLocks/>
          </p:cNvSpPr>
          <p:nvPr/>
        </p:nvSpPr>
        <p:spPr bwMode="auto">
          <a:xfrm>
            <a:off x="9526" y="5715017"/>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alpha val="59000"/>
            </a:srgbClr>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sp>
        <p:nvSpPr>
          <p:cNvPr id="2" name="タイトル 1"/>
          <p:cNvSpPr>
            <a:spLocks noGrp="1"/>
          </p:cNvSpPr>
          <p:nvPr>
            <p:ph type="ctrTitle"/>
          </p:nvPr>
        </p:nvSpPr>
        <p:spPr>
          <a:xfrm>
            <a:off x="685800" y="2130425"/>
            <a:ext cx="7772400" cy="1470025"/>
          </a:xfrm>
        </p:spPr>
        <p:txBody>
          <a:bodyPr/>
          <a:lstStyle>
            <a:lvl1pPr algn="ctr">
              <a:defRPr b="1"/>
            </a:lvl1pPr>
          </a:lstStyle>
          <a:p>
            <a:r>
              <a:rPr kumimoji="0" lang="ja-JP" altLang="en-US" smtClean="0"/>
              <a:t>マスター タイトルの書式設定</a:t>
            </a:r>
            <a:endParaRPr kumimoji="0" lang="en-US"/>
          </a:p>
        </p:txBody>
      </p:sp>
      <p:sp>
        <p:nvSpPr>
          <p:cNvPr id="8" name="サブタイトル 7"/>
          <p:cNvSpPr>
            <a:spLocks noGrp="1"/>
          </p:cNvSpPr>
          <p:nvPr>
            <p:ph type="subTitle" idx="1"/>
          </p:nvPr>
        </p:nvSpPr>
        <p:spPr>
          <a:xfrm>
            <a:off x="1371600" y="3886200"/>
            <a:ext cx="6400800" cy="1752600"/>
          </a:xfrm>
        </p:spPr>
        <p:txBody>
          <a:bodyPr/>
          <a:lstStyle>
            <a:lvl1pPr marL="0" indent="0" algn="ctr">
              <a:buNone/>
              <a:defRPr baseline="0">
                <a:solidFill>
                  <a:schemeClr val="tx1">
                    <a:tint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12" name="日付プレースホルダー 11"/>
          <p:cNvSpPr>
            <a:spLocks noGrp="1"/>
          </p:cNvSpPr>
          <p:nvPr>
            <p:ph type="dt" sz="half" idx="10"/>
          </p:nvPr>
        </p:nvSpPr>
        <p:spPr/>
        <p:txBody>
          <a:bodyPr/>
          <a:lstStyle>
            <a:lvl1pPr>
              <a:defRPr>
                <a:solidFill>
                  <a:schemeClr val="tx1"/>
                </a:solidFill>
              </a:defRPr>
            </a:lvl1pPr>
          </a:lstStyle>
          <a:p>
            <a:pPr>
              <a:defRPr/>
            </a:pPr>
            <a:endParaRPr lang="en-US" altLang="ja-JP"/>
          </a:p>
        </p:txBody>
      </p:sp>
      <p:sp>
        <p:nvSpPr>
          <p:cNvPr id="11" name="フッター プレースホルダー 10"/>
          <p:cNvSpPr>
            <a:spLocks noGrp="1"/>
          </p:cNvSpPr>
          <p:nvPr>
            <p:ph type="ftr" sz="quarter" idx="11"/>
          </p:nvPr>
        </p:nvSpPr>
        <p:spPr/>
        <p:txBody>
          <a:bodyPr/>
          <a:lstStyle>
            <a:lvl1pPr>
              <a:defRPr>
                <a:solidFill>
                  <a:schemeClr val="tx1"/>
                </a:solidFill>
              </a:defRPr>
            </a:lvl1pPr>
          </a:lstStyle>
          <a:p>
            <a:pPr>
              <a:defRPr/>
            </a:pPr>
            <a:endParaRPr lang="en-US" altLang="ja-JP"/>
          </a:p>
        </p:txBody>
      </p:sp>
      <p:sp>
        <p:nvSpPr>
          <p:cNvPr id="18" name="スライド番号プレースホルダー 17"/>
          <p:cNvSpPr>
            <a:spLocks noGrp="1"/>
          </p:cNvSpPr>
          <p:nvPr>
            <p:ph type="sldNum" sz="quarter" idx="12"/>
          </p:nvPr>
        </p:nvSpPr>
        <p:spPr/>
        <p:txBody>
          <a:bodyPr/>
          <a:lstStyle>
            <a:lvl1pPr>
              <a:defRPr>
                <a:solidFill>
                  <a:schemeClr val="tx1"/>
                </a:solidFill>
              </a:defRPr>
            </a:lvl1pPr>
          </a:lstStyle>
          <a:p>
            <a:pPr>
              <a:defRPr/>
            </a:pPr>
            <a:fld id="{5C33DDD4-3ED2-4BAC-835A-E1236E417872}" type="slidenum">
              <a:rPr lang="en-US" altLang="ja-JP" smtClean="0"/>
              <a:pPr>
                <a:defRPr/>
              </a:pPr>
              <a:t>‹#›</a:t>
            </a:fld>
            <a:endParaRPr lang="en-US" altLang="ja-JP"/>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095A8C76-0F21-4CD5-BABC-E80B8B2C0E2A}" type="slidenum">
              <a:rPr lang="en-US" altLang="ja-JP" smtClean="0"/>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5" name="フリーフォーム 14"/>
          <p:cNvSpPr>
            <a:spLocks/>
          </p:cNvSpPr>
          <p:nvPr/>
        </p:nvSpPr>
        <p:spPr bwMode="auto">
          <a:xfrm flipV="1">
            <a:off x="9526" y="4295805"/>
            <a:ext cx="9134475"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正方形/長方形 13"/>
          <p:cNvSpPr/>
          <p:nvPr/>
        </p:nvSpPr>
        <p:spPr bwMode="auto">
          <a:xfrm flipV="1">
            <a:off x="0" y="-24"/>
            <a:ext cx="9144000" cy="514346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タイトル 1"/>
          <p:cNvSpPr>
            <a:spLocks noGrp="1"/>
          </p:cNvSpPr>
          <p:nvPr>
            <p:ph type="title"/>
          </p:nvPr>
        </p:nvSpPr>
        <p:spPr>
          <a:xfrm>
            <a:off x="722313" y="5286388"/>
            <a:ext cx="7772400" cy="808050"/>
          </a:xfrm>
        </p:spPr>
        <p:txBody>
          <a:bodyPr anchor="t"/>
          <a:lstStyle>
            <a:lvl1pPr algn="ctr">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286124"/>
            <a:ext cx="7772400" cy="1500187"/>
          </a:xfrm>
        </p:spPr>
        <p:txBody>
          <a:bodyPr anchor="b"/>
          <a:lstStyle>
            <a:lvl1pPr marL="0" indent="0">
              <a:buNone/>
              <a:defRPr sz="2000" baseline="0">
                <a:solidFill>
                  <a:schemeClr val="tx2">
                    <a:tint val="90000"/>
                  </a:schemeClr>
                </a:solidFill>
              </a:defRPr>
            </a:lvl1pPr>
            <a:lvl2pPr marL="457200" indent="0">
              <a:buNone/>
              <a:defRPr sz="1800">
                <a:solidFill>
                  <a:schemeClr val="tx2">
                    <a:tint val="90000"/>
                  </a:schemeClr>
                </a:solidFill>
              </a:defRPr>
            </a:lvl2pPr>
            <a:lvl3pPr marL="914400" indent="0">
              <a:buNone/>
              <a:defRPr sz="1600">
                <a:solidFill>
                  <a:schemeClr val="tx2">
                    <a:tint val="90000"/>
                  </a:schemeClr>
                </a:solidFill>
              </a:defRPr>
            </a:lvl3pPr>
            <a:lvl4pPr marL="1371600" indent="0">
              <a:buNone/>
              <a:defRPr sz="1400">
                <a:solidFill>
                  <a:schemeClr val="tx2">
                    <a:tint val="90000"/>
                  </a:schemeClr>
                </a:solidFill>
              </a:defRPr>
            </a:lvl4pPr>
            <a:lvl5pPr marL="1828800" indent="0">
              <a:buNone/>
              <a:defRPr sz="1400">
                <a:solidFill>
                  <a:schemeClr val="tx2">
                    <a:tint val="9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lvl1pPr>
              <a:defRPr>
                <a:solidFill>
                  <a:schemeClr val="tx1"/>
                </a:solidFill>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solidFill>
                  <a:schemeClr val="tx1"/>
                </a:solidFill>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solidFill>
                  <a:schemeClr val="tx1"/>
                </a:solidFill>
              </a:defRPr>
            </a:lvl1pPr>
          </a:lstStyle>
          <a:p>
            <a:pPr>
              <a:defRPr/>
            </a:pPr>
            <a:fld id="{5EECDD10-A284-4172-89B8-4DC8B65C1D71}" type="slidenum">
              <a:rPr lang="en-US" altLang="ja-JP" smtClean="0"/>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8B901A03-5DC4-4349-9C19-314F67C47CB9}" type="slidenum">
              <a:rPr lang="en-US" altLang="ja-JP" smtClean="0"/>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pPr>
              <a:defRPr/>
            </a:pPr>
            <a:endParaRPr lang="en-US" altLang="ja-JP"/>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fld id="{86B5B6B8-8EA1-4468-99B4-DA151240A4E0}" type="slidenum">
              <a:rPr lang="en-US" altLang="ja-JP" smtClean="0"/>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p>
            <a:pPr>
              <a:defRPr/>
            </a:pPr>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fld id="{B6378046-7267-4B6A-B016-4B4A7840F2C3}" type="slidenum">
              <a:rPr lang="en-US" altLang="ja-JP" smtClean="0"/>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fld id="{A5BC45FC-2D43-4AF4-B49C-0803B9E8AB8F}" type="slidenum">
              <a:rPr lang="en-US" altLang="ja-JP" smtClean="0"/>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8258202" cy="798496"/>
          </a:xfrm>
        </p:spPr>
        <p:txBody>
          <a:bodyPr anchor="b">
            <a:normAutofit/>
          </a:bodyPr>
          <a:lstStyle>
            <a:lvl1pPr algn="l">
              <a:defRPr sz="36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575050" y="1571613"/>
            <a:ext cx="5111750" cy="4554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457202" y="1571613"/>
            <a:ext cx="3008313" cy="45545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38CF3A92-F81E-4816-961B-1166EF45EB4E}" type="slidenum">
              <a:rPr lang="en-US" altLang="ja-JP" smtClean="0"/>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8BAAA27-4456-4A87-AA1E-817F6F1C9E52}" type="slidenum">
              <a:rPr lang="en-US" altLang="ja-JP"/>
              <a:pPr>
                <a:defRPr/>
              </a:pPr>
              <a:t>‹#›</a:t>
            </a:fld>
            <a:endParaRPr lang="en-US" altLang="ja-JP"/>
          </a:p>
        </p:txBody>
      </p:sp>
    </p:spTree>
    <p:extLst>
      <p:ext uri="{BB962C8B-B14F-4D97-AF65-F5344CB8AC3E}">
        <p14:creationId xmlns:p14="http://schemas.microsoft.com/office/powerpoint/2010/main" val="3240230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8" name="グループ化 7"/>
          <p:cNvGrpSpPr/>
          <p:nvPr/>
        </p:nvGrpSpPr>
        <p:grpSpPr>
          <a:xfrm>
            <a:off x="-3461" y="0"/>
            <a:ext cx="9147461" cy="6858000"/>
            <a:chOff x="-3461" y="0"/>
            <a:chExt cx="9147461" cy="6858000"/>
          </a:xfrm>
        </p:grpSpPr>
        <p:sp>
          <p:nvSpPr>
            <p:cNvPr id="9" name="フリーフォーム 8"/>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フリーフォーム 9"/>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pic>
        <p:nvPicPr>
          <p:cNvPr id="14" name="図 13"/>
          <p:cNvPicPr>
            <a:picLocks noChangeAspect="1"/>
          </p:cNvPicPr>
          <p:nvPr/>
        </p:nvPicPr>
        <p:blipFill>
          <a:blip r:embed="rId2"/>
          <a:stretch>
            <a:fillRect/>
          </a:stretch>
        </p:blipFill>
        <p:spPr>
          <a:xfrm>
            <a:off x="0" y="3143248"/>
            <a:ext cx="9144000" cy="1430123"/>
          </a:xfrm>
          <a:prstGeom prst="rect">
            <a:avLst/>
          </a:prstGeom>
          <a:noFill/>
          <a:ln>
            <a:noFill/>
          </a:ln>
        </p:spPr>
      </p:pic>
      <p:sp>
        <p:nvSpPr>
          <p:cNvPr id="15" name="正方形/長方形 14"/>
          <p:cNvSpPr/>
          <p:nvPr/>
        </p:nvSpPr>
        <p:spPr bwMode="auto">
          <a:xfrm>
            <a:off x="0" y="3857628"/>
            <a:ext cx="9144000" cy="3000372"/>
          </a:xfrm>
          <a:prstGeom prst="rect">
            <a:avLst/>
          </a:prstGeom>
          <a:gradFill>
            <a:gsLst>
              <a:gs pos="0">
                <a:schemeClr val="bg1">
                  <a:alpha val="0"/>
                </a:schemeClr>
              </a:gs>
              <a:gs pos="15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タイトル 1"/>
          <p:cNvSpPr>
            <a:spLocks noGrp="1"/>
          </p:cNvSpPr>
          <p:nvPr>
            <p:ph type="title"/>
          </p:nvPr>
        </p:nvSpPr>
        <p:spPr>
          <a:xfrm>
            <a:off x="1792288" y="4800600"/>
            <a:ext cx="5486400" cy="566738"/>
          </a:xfrm>
        </p:spPr>
        <p:txBody>
          <a:bodyPr anchor="b"/>
          <a:lstStyle>
            <a:lvl1pPr algn="l">
              <a:defRPr sz="2000" b="1">
                <a:gradFill>
                  <a:gsLst>
                    <a:gs pos="20000">
                      <a:schemeClr val="accent4"/>
                    </a:gs>
                    <a:gs pos="100000">
                      <a:schemeClr val="bg2"/>
                    </a:gs>
                  </a:gsLst>
                  <a:lin ang="5400000" scaled="1"/>
                </a:gradFill>
                <a:effectLst/>
              </a:defRPr>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792288" y="612775"/>
            <a:ext cx="5486400" cy="4114800"/>
          </a:xfrm>
          <a:solidFill>
            <a:schemeClr val="bg1"/>
          </a:solidFill>
          <a:ln w="76200" cap="sq">
            <a:solidFill>
              <a:srgbClr val="FFFFFF"/>
            </a:solidFill>
            <a:miter lim="800000"/>
          </a:ln>
          <a:effectLst>
            <a:outerShdw blurRad="76200" dist="76200" dir="27000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fld id="{DD720F6C-B7B4-4066-8323-B1C4A7C5391C}" type="slidenum">
              <a:rPr lang="en-US" altLang="ja-JP" smtClean="0"/>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38CF3A92-F81E-4816-961B-1166EF45EB4E}" type="slidenum">
              <a:rPr lang="en-US" altLang="ja-JP" smtClean="0"/>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13" name="フリーフォーム 12"/>
          <p:cNvSpPr>
            <a:spLocks/>
          </p:cNvSpPr>
          <p:nvPr/>
        </p:nvSpPr>
        <p:spPr bwMode="auto">
          <a:xfrm rot="5400000">
            <a:off x="3306482" y="2907281"/>
            <a:ext cx="6855280" cy="1038095"/>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chemeClr val="bg1"/>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dirty="0"/>
          </a:p>
        </p:txBody>
      </p:sp>
      <p:grpSp>
        <p:nvGrpSpPr>
          <p:cNvPr id="7" name="グループ化 6"/>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0" name="フリーフォーム 9"/>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2" name="フリーフォーム 11"/>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4" name="正方形/長方形 13"/>
          <p:cNvSpPr/>
          <p:nvPr/>
        </p:nvSpPr>
        <p:spPr bwMode="auto">
          <a:xfrm>
            <a:off x="-142908" y="0"/>
            <a:ext cx="7072362" cy="6858000"/>
          </a:xfrm>
          <a:prstGeom prst="rect">
            <a:avLst/>
          </a:prstGeom>
          <a:gradFill>
            <a:gsLst>
              <a:gs pos="93000">
                <a:srgbClr val="FFFFFF"/>
              </a:gs>
              <a:gs pos="100000">
                <a:srgbClr val="FFFFFF">
                  <a:alpha val="0"/>
                </a:srgbClr>
              </a:gs>
            </a:gsLst>
            <a:lin ang="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 name="縦書きタイトル 1"/>
          <p:cNvSpPr>
            <a:spLocks noGrp="1"/>
          </p:cNvSpPr>
          <p:nvPr>
            <p:ph type="title" orient="vert"/>
          </p:nvPr>
        </p:nvSpPr>
        <p:spPr>
          <a:xfrm>
            <a:off x="7143768" y="274640"/>
            <a:ext cx="1543032"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9"/>
            <a:ext cx="590075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fld id="{38CF3A92-F81E-4816-961B-1166EF45EB4E}" type="slidenum">
              <a:rPr lang="en-US" altLang="ja-JP" smtClean="0"/>
              <a:pPr>
                <a:defRPr/>
              </a:pPr>
              <a: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0" y="762000"/>
            <a:ext cx="79248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838200" y="2362200"/>
            <a:ext cx="3770313" cy="37242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760913" y="2362200"/>
            <a:ext cx="3770312" cy="37242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pPr>
              <a:defRPr/>
            </a:pPr>
            <a:fld id="{CBBE8724-6770-47EA-BBAF-43771F5BC8E9}" type="slidenum">
              <a:rPr lang="en-US" altLang="ja-JP"/>
              <a:pPr>
                <a:defRPr/>
              </a:pPr>
              <a:t>‹#›</a:t>
            </a:fld>
            <a:endParaRPr lang="en-US" altLang="ja-JP"/>
          </a:p>
        </p:txBody>
      </p:sp>
    </p:spTree>
    <p:extLst>
      <p:ext uri="{BB962C8B-B14F-4D97-AF65-F5344CB8AC3E}">
        <p14:creationId xmlns:p14="http://schemas.microsoft.com/office/powerpoint/2010/main" val="1118091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0" y="762000"/>
            <a:ext cx="79248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838200" y="2362200"/>
            <a:ext cx="7693025" cy="3724275"/>
          </a:xfrm>
        </p:spPr>
        <p:txBody>
          <a:bodyPr/>
          <a:lstStyle/>
          <a:p>
            <a:pPr lvl="0"/>
            <a:endParaRPr lang="ja-JP"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pPr>
              <a:defRPr/>
            </a:pPr>
            <a:fld id="{0D621FB8-1CA1-4DB9-8957-AEB482A1CAA8}" type="slidenum">
              <a:rPr lang="en-US" altLang="ja-JP"/>
              <a:pPr>
                <a:defRPr/>
              </a:pPr>
              <a:t>‹#›</a:t>
            </a:fld>
            <a:endParaRPr lang="en-US" altLang="ja-JP"/>
          </a:p>
        </p:txBody>
      </p:sp>
    </p:spTree>
    <p:extLst>
      <p:ext uri="{BB962C8B-B14F-4D97-AF65-F5344CB8AC3E}">
        <p14:creationId xmlns:p14="http://schemas.microsoft.com/office/powerpoint/2010/main" val="3695836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762000" y="762000"/>
            <a:ext cx="79248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838200" y="2362200"/>
            <a:ext cx="3770313" cy="178593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760913" y="2362200"/>
            <a:ext cx="3770312" cy="178593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838200" y="4300538"/>
            <a:ext cx="3770313" cy="178593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760913" y="4300538"/>
            <a:ext cx="3770312" cy="178593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3"/>
          <p:cNvSpPr>
            <a:spLocks noGrp="1" noChangeArrowheads="1"/>
          </p:cNvSpPr>
          <p:nvPr>
            <p:ph type="sldNum" sz="quarter" idx="12"/>
          </p:nvPr>
        </p:nvSpPr>
        <p:spPr>
          <a:ln/>
        </p:spPr>
        <p:txBody>
          <a:bodyPr/>
          <a:lstStyle>
            <a:lvl1pPr>
              <a:defRPr/>
            </a:lvl1pPr>
          </a:lstStyle>
          <a:p>
            <a:pPr>
              <a:defRPr/>
            </a:pPr>
            <a:fld id="{EB90BADA-B4CB-417F-933F-E7B0B8B57178}" type="slidenum">
              <a:rPr lang="en-US" altLang="ja-JP"/>
              <a:pPr>
                <a:defRPr/>
              </a:pPr>
              <a:t>‹#›</a:t>
            </a:fld>
            <a:endParaRPr lang="en-US" altLang="ja-JP"/>
          </a:p>
        </p:txBody>
      </p:sp>
    </p:spTree>
    <p:extLst>
      <p:ext uri="{BB962C8B-B14F-4D97-AF65-F5344CB8AC3E}">
        <p14:creationId xmlns:p14="http://schemas.microsoft.com/office/powerpoint/2010/main" val="122692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3228A5D-8B90-4BA8-8BFC-A453F0F7C2B5}" type="slidenum">
              <a:rPr lang="en-US" altLang="ja-JP"/>
              <a:pPr>
                <a:defRPr/>
              </a:pPr>
              <a:t>‹#›</a:t>
            </a:fld>
            <a:endParaRPr lang="en-US" altLang="ja-JP"/>
          </a:p>
        </p:txBody>
      </p:sp>
    </p:spTree>
    <p:extLst>
      <p:ext uri="{BB962C8B-B14F-4D97-AF65-F5344CB8AC3E}">
        <p14:creationId xmlns:p14="http://schemas.microsoft.com/office/powerpoint/2010/main" val="190919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2AF2D1E-4932-497B-99F8-C5E64959D370}" type="slidenum">
              <a:rPr lang="en-US" altLang="ja-JP"/>
              <a:pPr>
                <a:defRPr/>
              </a:pPr>
              <a:t>‹#›</a:t>
            </a:fld>
            <a:endParaRPr lang="en-US" altLang="ja-JP"/>
          </a:p>
        </p:txBody>
      </p:sp>
    </p:spTree>
    <p:extLst>
      <p:ext uri="{BB962C8B-B14F-4D97-AF65-F5344CB8AC3E}">
        <p14:creationId xmlns:p14="http://schemas.microsoft.com/office/powerpoint/2010/main" val="3518144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D63C10B-6F8E-4B03-822F-F6AF2617BC25}" type="slidenum">
              <a:rPr lang="en-US" altLang="ja-JP"/>
              <a:pPr>
                <a:defRPr/>
              </a:pPr>
              <a:t>‹#›</a:t>
            </a:fld>
            <a:endParaRPr lang="en-US" altLang="ja-JP"/>
          </a:p>
        </p:txBody>
      </p:sp>
    </p:spTree>
    <p:extLst>
      <p:ext uri="{BB962C8B-B14F-4D97-AF65-F5344CB8AC3E}">
        <p14:creationId xmlns:p14="http://schemas.microsoft.com/office/powerpoint/2010/main" val="57488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C3263A50-4835-4C75-BD77-E8A60B3AEB83}" type="slidenum">
              <a:rPr lang="en-US" altLang="ja-JP"/>
              <a:pPr>
                <a:defRPr/>
              </a:pPr>
              <a:t>‹#›</a:t>
            </a:fld>
            <a:endParaRPr lang="en-US" altLang="ja-JP"/>
          </a:p>
        </p:txBody>
      </p:sp>
    </p:spTree>
    <p:extLst>
      <p:ext uri="{BB962C8B-B14F-4D97-AF65-F5344CB8AC3E}">
        <p14:creationId xmlns:p14="http://schemas.microsoft.com/office/powerpoint/2010/main" val="257124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EC480D3-8490-4992-AAC8-4CE0E688D1F4}" type="slidenum">
              <a:rPr lang="en-US" altLang="ja-JP"/>
              <a:pPr>
                <a:defRPr/>
              </a:pPr>
              <a:t>‹#›</a:t>
            </a:fld>
            <a:endParaRPr lang="en-US" altLang="ja-JP"/>
          </a:p>
        </p:txBody>
      </p:sp>
    </p:spTree>
    <p:extLst>
      <p:ext uri="{BB962C8B-B14F-4D97-AF65-F5344CB8AC3E}">
        <p14:creationId xmlns:p14="http://schemas.microsoft.com/office/powerpoint/2010/main" val="2125105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1E33F2D-17FA-4D54-A210-CFC3CAE4FB8C}" type="slidenum">
              <a:rPr lang="en-US" altLang="ja-JP"/>
              <a:pPr>
                <a:defRPr/>
              </a:pPr>
              <a:t>‹#›</a:t>
            </a:fld>
            <a:endParaRPr lang="en-US" altLang="ja-JP"/>
          </a:p>
        </p:txBody>
      </p:sp>
    </p:spTree>
    <p:extLst>
      <p:ext uri="{BB962C8B-B14F-4D97-AF65-F5344CB8AC3E}">
        <p14:creationId xmlns:p14="http://schemas.microsoft.com/office/powerpoint/2010/main" val="211213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F3344B0-1206-4638-85EC-1D40BF1CE522}" type="slidenum">
              <a:rPr lang="en-US" altLang="ja-JP"/>
              <a:pPr>
                <a:defRPr/>
              </a:pPr>
              <a:t>‹#›</a:t>
            </a:fld>
            <a:endParaRPr lang="en-US" altLang="ja-JP"/>
          </a:p>
        </p:txBody>
      </p:sp>
    </p:spTree>
    <p:extLst>
      <p:ext uri="{BB962C8B-B14F-4D97-AF65-F5344CB8AC3E}">
        <p14:creationId xmlns:p14="http://schemas.microsoft.com/office/powerpoint/2010/main" val="199080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32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32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32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8070962-3019-4AEB-A093-99B2AFD7B89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5" name="フリーフォーム 14"/>
          <p:cNvSpPr>
            <a:spLocks/>
          </p:cNvSpPr>
          <p:nvPr/>
        </p:nvSpPr>
        <p:spPr bwMode="auto">
          <a:xfrm>
            <a:off x="2" y="714356"/>
            <a:ext cx="9143999" cy="1133459"/>
          </a:xfrm>
          <a:custGeom>
            <a:avLst/>
            <a:gdLst/>
            <a:ahLst/>
            <a:cxnLst>
              <a:cxn ang="0">
                <a:pos x="5407" y="367"/>
              </a:cxn>
              <a:cxn ang="0">
                <a:pos x="3948" y="348"/>
              </a:cxn>
              <a:cxn ang="0">
                <a:pos x="4719" y="566"/>
              </a:cxn>
              <a:cxn ang="0">
                <a:pos x="5452" y="560"/>
              </a:cxn>
              <a:cxn ang="0">
                <a:pos x="3864" y="341"/>
              </a:cxn>
              <a:cxn ang="0">
                <a:pos x="3735" y="335"/>
              </a:cxn>
              <a:cxn ang="0">
                <a:pos x="5220" y="296"/>
              </a:cxn>
              <a:cxn ang="0">
                <a:pos x="4873" y="142"/>
              </a:cxn>
              <a:cxn ang="0">
                <a:pos x="3465" y="405"/>
              </a:cxn>
              <a:cxn ang="0">
                <a:pos x="4494" y="566"/>
              </a:cxn>
              <a:cxn ang="0">
                <a:pos x="4481" y="354"/>
              </a:cxn>
              <a:cxn ang="0">
                <a:pos x="3176" y="476"/>
              </a:cxn>
              <a:cxn ang="0">
                <a:pos x="3408" y="457"/>
              </a:cxn>
              <a:cxn ang="0">
                <a:pos x="4526" y="618"/>
              </a:cxn>
              <a:cxn ang="0">
                <a:pos x="4070" y="560"/>
              </a:cxn>
              <a:cxn ang="0">
                <a:pos x="2469" y="592"/>
              </a:cxn>
              <a:cxn ang="0">
                <a:pos x="2880" y="521"/>
              </a:cxn>
              <a:cxn ang="0">
                <a:pos x="1453" y="618"/>
              </a:cxn>
              <a:cxn ang="0">
                <a:pos x="2610" y="585"/>
              </a:cxn>
              <a:cxn ang="0">
                <a:pos x="4738" y="457"/>
              </a:cxn>
              <a:cxn ang="0">
                <a:pos x="5085" y="508"/>
              </a:cxn>
              <a:cxn ang="0">
                <a:pos x="4500" y="431"/>
              </a:cxn>
              <a:cxn ang="0">
                <a:pos x="3093" y="560"/>
              </a:cxn>
              <a:cxn ang="0">
                <a:pos x="3607" y="592"/>
              </a:cxn>
              <a:cxn ang="0">
                <a:pos x="4880" y="547"/>
              </a:cxn>
              <a:cxn ang="0">
                <a:pos x="2983" y="502"/>
              </a:cxn>
              <a:cxn ang="0">
                <a:pos x="4635" y="444"/>
              </a:cxn>
              <a:cxn ang="0">
                <a:pos x="5433" y="495"/>
              </a:cxn>
              <a:cxn ang="0">
                <a:pos x="1511" y="65"/>
              </a:cxn>
              <a:cxn ang="0">
                <a:pos x="515" y="521"/>
              </a:cxn>
              <a:cxn ang="0">
                <a:pos x="875" y="328"/>
              </a:cxn>
              <a:cxn ang="0">
                <a:pos x="566" y="193"/>
              </a:cxn>
              <a:cxn ang="0">
                <a:pos x="225" y="380"/>
              </a:cxn>
              <a:cxn ang="0">
                <a:pos x="65" y="219"/>
              </a:cxn>
              <a:cxn ang="0">
                <a:pos x="296" y="521"/>
              </a:cxn>
              <a:cxn ang="0">
                <a:pos x="110" y="515"/>
              </a:cxn>
              <a:cxn ang="0">
                <a:pos x="515" y="598"/>
              </a:cxn>
              <a:cxn ang="0">
                <a:pos x="187" y="380"/>
              </a:cxn>
              <a:cxn ang="0">
                <a:pos x="1428" y="168"/>
              </a:cxn>
              <a:cxn ang="0">
                <a:pos x="5433" y="495"/>
              </a:cxn>
              <a:cxn ang="0">
                <a:pos x="1852" y="489"/>
              </a:cxn>
              <a:cxn ang="0">
                <a:pos x="1543" y="412"/>
              </a:cxn>
              <a:cxn ang="0">
                <a:pos x="933" y="335"/>
              </a:cxn>
              <a:cxn ang="0">
                <a:pos x="547" y="309"/>
              </a:cxn>
              <a:cxn ang="0">
                <a:pos x="495" y="438"/>
              </a:cxn>
              <a:cxn ang="0">
                <a:pos x="1119" y="579"/>
              </a:cxn>
              <a:cxn ang="0">
                <a:pos x="1781" y="592"/>
              </a:cxn>
              <a:cxn ang="0">
                <a:pos x="798" y="470"/>
              </a:cxn>
              <a:cxn ang="0">
                <a:pos x="1350" y="598"/>
              </a:cxn>
              <a:cxn ang="0">
                <a:pos x="296" y="39"/>
              </a:cxn>
              <a:cxn ang="0">
                <a:pos x="2347" y="335"/>
              </a:cxn>
              <a:cxn ang="0">
                <a:pos x="2520" y="399"/>
              </a:cxn>
              <a:cxn ang="0">
                <a:pos x="2019" y="450"/>
              </a:cxn>
              <a:cxn ang="0">
                <a:pos x="2733" y="431"/>
              </a:cxn>
              <a:cxn ang="0">
                <a:pos x="2373" y="425"/>
              </a:cxn>
              <a:cxn ang="0">
                <a:pos x="3292" y="341"/>
              </a:cxn>
              <a:cxn ang="0">
                <a:pos x="3459" y="328"/>
              </a:cxn>
              <a:cxn ang="0">
                <a:pos x="5433" y="495"/>
              </a:cxn>
              <a:cxn ang="0">
                <a:pos x="1755" y="335"/>
              </a:cxn>
              <a:cxn ang="0">
                <a:pos x="1646" y="238"/>
              </a:cxn>
              <a:cxn ang="0">
                <a:pos x="3093" y="219"/>
              </a:cxn>
              <a:cxn ang="0">
                <a:pos x="1903" y="348"/>
              </a:cxn>
              <a:cxn ang="0">
                <a:pos x="2520" y="213"/>
              </a:cxn>
            </a:cxnLst>
            <a:rect l="0" t="0" r="0" b="0"/>
            <a:pathLst>
              <a:path w="5754" h="618">
                <a:moveTo>
                  <a:pt x="5433" y="495"/>
                </a:moveTo>
                <a:lnTo>
                  <a:pt x="5433" y="489"/>
                </a:lnTo>
                <a:lnTo>
                  <a:pt x="5426" y="489"/>
                </a:lnTo>
                <a:lnTo>
                  <a:pt x="5420" y="495"/>
                </a:lnTo>
                <a:lnTo>
                  <a:pt x="5426" y="495"/>
                </a:lnTo>
                <a:lnTo>
                  <a:pt x="5433" y="495"/>
                </a:lnTo>
                <a:lnTo>
                  <a:pt x="5510" y="470"/>
                </a:lnTo>
                <a:lnTo>
                  <a:pt x="5510" y="457"/>
                </a:lnTo>
                <a:lnTo>
                  <a:pt x="5484" y="457"/>
                </a:lnTo>
                <a:lnTo>
                  <a:pt x="5484" y="470"/>
                </a:lnTo>
                <a:lnTo>
                  <a:pt x="5490" y="476"/>
                </a:lnTo>
                <a:lnTo>
                  <a:pt x="5510" y="470"/>
                </a:lnTo>
                <a:lnTo>
                  <a:pt x="5433" y="495"/>
                </a:lnTo>
                <a:lnTo>
                  <a:pt x="5542" y="470"/>
                </a:lnTo>
                <a:lnTo>
                  <a:pt x="5535" y="470"/>
                </a:lnTo>
                <a:lnTo>
                  <a:pt x="5529" y="476"/>
                </a:lnTo>
                <a:lnTo>
                  <a:pt x="5529" y="483"/>
                </a:lnTo>
                <a:lnTo>
                  <a:pt x="5542" y="470"/>
                </a:lnTo>
                <a:lnTo>
                  <a:pt x="5433" y="495"/>
                </a:lnTo>
                <a:lnTo>
                  <a:pt x="5523" y="270"/>
                </a:lnTo>
                <a:lnTo>
                  <a:pt x="5523" y="277"/>
                </a:lnTo>
                <a:lnTo>
                  <a:pt x="5529" y="283"/>
                </a:lnTo>
                <a:lnTo>
                  <a:pt x="5542" y="283"/>
                </a:lnTo>
                <a:lnTo>
                  <a:pt x="5535" y="270"/>
                </a:lnTo>
                <a:lnTo>
                  <a:pt x="5523" y="270"/>
                </a:lnTo>
                <a:lnTo>
                  <a:pt x="5433" y="495"/>
                </a:lnTo>
                <a:lnTo>
                  <a:pt x="5670" y="348"/>
                </a:lnTo>
                <a:lnTo>
                  <a:pt x="5645" y="354"/>
                </a:lnTo>
                <a:lnTo>
                  <a:pt x="5625" y="354"/>
                </a:lnTo>
                <a:lnTo>
                  <a:pt x="5600" y="373"/>
                </a:lnTo>
                <a:lnTo>
                  <a:pt x="5593" y="373"/>
                </a:lnTo>
                <a:lnTo>
                  <a:pt x="5587" y="367"/>
                </a:lnTo>
                <a:lnTo>
                  <a:pt x="5587" y="354"/>
                </a:lnTo>
                <a:lnTo>
                  <a:pt x="5593" y="354"/>
                </a:lnTo>
                <a:lnTo>
                  <a:pt x="5600" y="354"/>
                </a:lnTo>
                <a:lnTo>
                  <a:pt x="5580" y="348"/>
                </a:lnTo>
                <a:lnTo>
                  <a:pt x="5568" y="341"/>
                </a:lnTo>
                <a:lnTo>
                  <a:pt x="5754" y="264"/>
                </a:lnTo>
                <a:lnTo>
                  <a:pt x="5555" y="335"/>
                </a:lnTo>
                <a:lnTo>
                  <a:pt x="5535" y="315"/>
                </a:lnTo>
                <a:lnTo>
                  <a:pt x="5510" y="309"/>
                </a:lnTo>
                <a:lnTo>
                  <a:pt x="5478" y="309"/>
                </a:lnTo>
                <a:lnTo>
                  <a:pt x="5465" y="309"/>
                </a:lnTo>
                <a:lnTo>
                  <a:pt x="5433" y="303"/>
                </a:lnTo>
                <a:lnTo>
                  <a:pt x="5426" y="303"/>
                </a:lnTo>
                <a:lnTo>
                  <a:pt x="5426" y="309"/>
                </a:lnTo>
                <a:lnTo>
                  <a:pt x="5439" y="309"/>
                </a:lnTo>
                <a:lnTo>
                  <a:pt x="5484" y="315"/>
                </a:lnTo>
                <a:lnTo>
                  <a:pt x="5529" y="328"/>
                </a:lnTo>
                <a:lnTo>
                  <a:pt x="5535" y="335"/>
                </a:lnTo>
                <a:lnTo>
                  <a:pt x="5535" y="341"/>
                </a:lnTo>
                <a:lnTo>
                  <a:pt x="5529" y="348"/>
                </a:lnTo>
                <a:lnTo>
                  <a:pt x="5523" y="348"/>
                </a:lnTo>
                <a:lnTo>
                  <a:pt x="5510" y="348"/>
                </a:lnTo>
                <a:lnTo>
                  <a:pt x="5484" y="348"/>
                </a:lnTo>
                <a:lnTo>
                  <a:pt x="5445" y="354"/>
                </a:lnTo>
                <a:lnTo>
                  <a:pt x="5407" y="367"/>
                </a:lnTo>
                <a:lnTo>
                  <a:pt x="5368" y="380"/>
                </a:lnTo>
                <a:lnTo>
                  <a:pt x="5317" y="405"/>
                </a:lnTo>
                <a:lnTo>
                  <a:pt x="5310" y="412"/>
                </a:lnTo>
                <a:lnTo>
                  <a:pt x="5310" y="418"/>
                </a:lnTo>
                <a:lnTo>
                  <a:pt x="5317" y="418"/>
                </a:lnTo>
                <a:lnTo>
                  <a:pt x="5310" y="425"/>
                </a:lnTo>
                <a:lnTo>
                  <a:pt x="5291" y="431"/>
                </a:lnTo>
                <a:lnTo>
                  <a:pt x="5291" y="438"/>
                </a:lnTo>
                <a:lnTo>
                  <a:pt x="5304" y="438"/>
                </a:lnTo>
                <a:lnTo>
                  <a:pt x="5323" y="431"/>
                </a:lnTo>
                <a:lnTo>
                  <a:pt x="5349" y="418"/>
                </a:lnTo>
                <a:lnTo>
                  <a:pt x="5375" y="405"/>
                </a:lnTo>
                <a:lnTo>
                  <a:pt x="5439" y="386"/>
                </a:lnTo>
                <a:lnTo>
                  <a:pt x="5471" y="380"/>
                </a:lnTo>
                <a:lnTo>
                  <a:pt x="5490" y="380"/>
                </a:lnTo>
                <a:lnTo>
                  <a:pt x="5529" y="386"/>
                </a:lnTo>
                <a:lnTo>
                  <a:pt x="5587" y="399"/>
                </a:lnTo>
                <a:lnTo>
                  <a:pt x="5638" y="412"/>
                </a:lnTo>
                <a:lnTo>
                  <a:pt x="5664" y="425"/>
                </a:lnTo>
                <a:lnTo>
                  <a:pt x="5658" y="412"/>
                </a:lnTo>
                <a:lnTo>
                  <a:pt x="5645" y="405"/>
                </a:lnTo>
                <a:lnTo>
                  <a:pt x="5664" y="393"/>
                </a:lnTo>
                <a:lnTo>
                  <a:pt x="5664" y="386"/>
                </a:lnTo>
                <a:lnTo>
                  <a:pt x="5658" y="386"/>
                </a:lnTo>
                <a:lnTo>
                  <a:pt x="5651" y="380"/>
                </a:lnTo>
                <a:lnTo>
                  <a:pt x="5670" y="380"/>
                </a:lnTo>
                <a:lnTo>
                  <a:pt x="5664" y="373"/>
                </a:lnTo>
                <a:lnTo>
                  <a:pt x="5670" y="367"/>
                </a:lnTo>
                <a:lnTo>
                  <a:pt x="5703" y="341"/>
                </a:lnTo>
                <a:lnTo>
                  <a:pt x="5754" y="328"/>
                </a:lnTo>
                <a:lnTo>
                  <a:pt x="5754" y="315"/>
                </a:lnTo>
                <a:lnTo>
                  <a:pt x="5715" y="328"/>
                </a:lnTo>
                <a:lnTo>
                  <a:pt x="5670" y="348"/>
                </a:lnTo>
                <a:lnTo>
                  <a:pt x="5433" y="495"/>
                </a:lnTo>
                <a:lnTo>
                  <a:pt x="5465" y="367"/>
                </a:lnTo>
                <a:lnTo>
                  <a:pt x="5445" y="380"/>
                </a:lnTo>
                <a:lnTo>
                  <a:pt x="5439" y="380"/>
                </a:lnTo>
                <a:lnTo>
                  <a:pt x="5439" y="373"/>
                </a:lnTo>
                <a:lnTo>
                  <a:pt x="5445" y="354"/>
                </a:lnTo>
                <a:lnTo>
                  <a:pt x="5458" y="354"/>
                </a:lnTo>
                <a:lnTo>
                  <a:pt x="5471" y="354"/>
                </a:lnTo>
                <a:lnTo>
                  <a:pt x="5465" y="367"/>
                </a:lnTo>
                <a:lnTo>
                  <a:pt x="5433" y="495"/>
                </a:lnTo>
                <a:lnTo>
                  <a:pt x="3877" y="348"/>
                </a:lnTo>
                <a:lnTo>
                  <a:pt x="3896" y="348"/>
                </a:lnTo>
                <a:lnTo>
                  <a:pt x="3909" y="354"/>
                </a:lnTo>
                <a:lnTo>
                  <a:pt x="3922" y="354"/>
                </a:lnTo>
                <a:lnTo>
                  <a:pt x="3922" y="367"/>
                </a:lnTo>
                <a:lnTo>
                  <a:pt x="3928" y="367"/>
                </a:lnTo>
                <a:lnTo>
                  <a:pt x="3941" y="367"/>
                </a:lnTo>
                <a:lnTo>
                  <a:pt x="3941" y="354"/>
                </a:lnTo>
                <a:lnTo>
                  <a:pt x="3941" y="367"/>
                </a:lnTo>
                <a:lnTo>
                  <a:pt x="3948" y="373"/>
                </a:lnTo>
                <a:lnTo>
                  <a:pt x="3967" y="354"/>
                </a:lnTo>
                <a:lnTo>
                  <a:pt x="3954" y="354"/>
                </a:lnTo>
                <a:lnTo>
                  <a:pt x="3948" y="354"/>
                </a:lnTo>
                <a:lnTo>
                  <a:pt x="3948" y="348"/>
                </a:lnTo>
                <a:lnTo>
                  <a:pt x="3941" y="348"/>
                </a:lnTo>
                <a:lnTo>
                  <a:pt x="3928" y="348"/>
                </a:lnTo>
                <a:lnTo>
                  <a:pt x="3922" y="348"/>
                </a:lnTo>
                <a:lnTo>
                  <a:pt x="3915" y="341"/>
                </a:lnTo>
                <a:lnTo>
                  <a:pt x="3903" y="348"/>
                </a:lnTo>
                <a:lnTo>
                  <a:pt x="3903" y="341"/>
                </a:lnTo>
                <a:lnTo>
                  <a:pt x="3896" y="335"/>
                </a:lnTo>
                <a:lnTo>
                  <a:pt x="3883" y="341"/>
                </a:lnTo>
                <a:lnTo>
                  <a:pt x="3877" y="341"/>
                </a:lnTo>
                <a:lnTo>
                  <a:pt x="3877" y="348"/>
                </a:lnTo>
                <a:lnTo>
                  <a:pt x="5433" y="495"/>
                </a:lnTo>
                <a:lnTo>
                  <a:pt x="4095" y="341"/>
                </a:lnTo>
                <a:lnTo>
                  <a:pt x="4095" y="348"/>
                </a:lnTo>
                <a:lnTo>
                  <a:pt x="4102" y="335"/>
                </a:lnTo>
                <a:lnTo>
                  <a:pt x="4095" y="335"/>
                </a:lnTo>
                <a:lnTo>
                  <a:pt x="4095" y="341"/>
                </a:lnTo>
                <a:lnTo>
                  <a:pt x="5433" y="495"/>
                </a:lnTo>
                <a:lnTo>
                  <a:pt x="5413" y="502"/>
                </a:lnTo>
                <a:lnTo>
                  <a:pt x="5394" y="502"/>
                </a:lnTo>
                <a:lnTo>
                  <a:pt x="5413" y="508"/>
                </a:lnTo>
                <a:lnTo>
                  <a:pt x="5413" y="502"/>
                </a:lnTo>
                <a:lnTo>
                  <a:pt x="5433" y="495"/>
                </a:lnTo>
                <a:lnTo>
                  <a:pt x="5722" y="618"/>
                </a:lnTo>
                <a:lnTo>
                  <a:pt x="5754" y="605"/>
                </a:lnTo>
                <a:lnTo>
                  <a:pt x="5754" y="560"/>
                </a:lnTo>
                <a:lnTo>
                  <a:pt x="5625" y="618"/>
                </a:lnTo>
                <a:lnTo>
                  <a:pt x="5722" y="618"/>
                </a:lnTo>
                <a:lnTo>
                  <a:pt x="5433" y="495"/>
                </a:lnTo>
                <a:lnTo>
                  <a:pt x="3832" y="219"/>
                </a:lnTo>
                <a:lnTo>
                  <a:pt x="3819" y="219"/>
                </a:lnTo>
                <a:lnTo>
                  <a:pt x="3825" y="225"/>
                </a:lnTo>
                <a:lnTo>
                  <a:pt x="3832" y="219"/>
                </a:lnTo>
                <a:lnTo>
                  <a:pt x="5433" y="495"/>
                </a:lnTo>
                <a:lnTo>
                  <a:pt x="4822" y="476"/>
                </a:lnTo>
                <a:lnTo>
                  <a:pt x="4828" y="476"/>
                </a:lnTo>
                <a:lnTo>
                  <a:pt x="4828" y="470"/>
                </a:lnTo>
                <a:lnTo>
                  <a:pt x="4822" y="470"/>
                </a:lnTo>
                <a:lnTo>
                  <a:pt x="4809" y="470"/>
                </a:lnTo>
                <a:lnTo>
                  <a:pt x="4803" y="470"/>
                </a:lnTo>
                <a:lnTo>
                  <a:pt x="4803" y="476"/>
                </a:lnTo>
                <a:lnTo>
                  <a:pt x="4809" y="476"/>
                </a:lnTo>
                <a:lnTo>
                  <a:pt x="4822" y="476"/>
                </a:lnTo>
                <a:lnTo>
                  <a:pt x="5433" y="495"/>
                </a:lnTo>
                <a:lnTo>
                  <a:pt x="3787" y="322"/>
                </a:lnTo>
                <a:lnTo>
                  <a:pt x="3793" y="328"/>
                </a:lnTo>
                <a:lnTo>
                  <a:pt x="3800" y="328"/>
                </a:lnTo>
                <a:lnTo>
                  <a:pt x="3800" y="315"/>
                </a:lnTo>
                <a:lnTo>
                  <a:pt x="3793" y="315"/>
                </a:lnTo>
                <a:lnTo>
                  <a:pt x="3787" y="315"/>
                </a:lnTo>
                <a:lnTo>
                  <a:pt x="3787" y="322"/>
                </a:lnTo>
                <a:lnTo>
                  <a:pt x="5433" y="495"/>
                </a:lnTo>
                <a:lnTo>
                  <a:pt x="4713" y="560"/>
                </a:lnTo>
                <a:lnTo>
                  <a:pt x="4693" y="560"/>
                </a:lnTo>
                <a:lnTo>
                  <a:pt x="4674" y="560"/>
                </a:lnTo>
                <a:lnTo>
                  <a:pt x="4674" y="579"/>
                </a:lnTo>
                <a:lnTo>
                  <a:pt x="4693" y="579"/>
                </a:lnTo>
                <a:lnTo>
                  <a:pt x="4719" y="566"/>
                </a:lnTo>
                <a:lnTo>
                  <a:pt x="4745" y="566"/>
                </a:lnTo>
                <a:lnTo>
                  <a:pt x="4751" y="566"/>
                </a:lnTo>
                <a:lnTo>
                  <a:pt x="4758" y="560"/>
                </a:lnTo>
                <a:lnTo>
                  <a:pt x="4732" y="560"/>
                </a:lnTo>
                <a:lnTo>
                  <a:pt x="4713" y="560"/>
                </a:lnTo>
                <a:lnTo>
                  <a:pt x="5433" y="495"/>
                </a:lnTo>
                <a:lnTo>
                  <a:pt x="5715" y="470"/>
                </a:lnTo>
                <a:lnTo>
                  <a:pt x="5696" y="470"/>
                </a:lnTo>
                <a:lnTo>
                  <a:pt x="5690" y="470"/>
                </a:lnTo>
                <a:lnTo>
                  <a:pt x="5677" y="470"/>
                </a:lnTo>
                <a:lnTo>
                  <a:pt x="5638" y="483"/>
                </a:lnTo>
                <a:lnTo>
                  <a:pt x="5587" y="495"/>
                </a:lnTo>
                <a:lnTo>
                  <a:pt x="5561" y="508"/>
                </a:lnTo>
                <a:lnTo>
                  <a:pt x="5548" y="502"/>
                </a:lnTo>
                <a:lnTo>
                  <a:pt x="5529" y="508"/>
                </a:lnTo>
                <a:lnTo>
                  <a:pt x="5478" y="508"/>
                </a:lnTo>
                <a:lnTo>
                  <a:pt x="5452" y="515"/>
                </a:lnTo>
                <a:lnTo>
                  <a:pt x="5433" y="521"/>
                </a:lnTo>
                <a:lnTo>
                  <a:pt x="5394" y="521"/>
                </a:lnTo>
                <a:lnTo>
                  <a:pt x="5381" y="534"/>
                </a:lnTo>
                <a:lnTo>
                  <a:pt x="5355" y="540"/>
                </a:lnTo>
                <a:lnTo>
                  <a:pt x="5330" y="553"/>
                </a:lnTo>
                <a:lnTo>
                  <a:pt x="5317" y="553"/>
                </a:lnTo>
                <a:lnTo>
                  <a:pt x="5291" y="566"/>
                </a:lnTo>
                <a:lnTo>
                  <a:pt x="5259" y="585"/>
                </a:lnTo>
                <a:lnTo>
                  <a:pt x="5182" y="618"/>
                </a:lnTo>
                <a:lnTo>
                  <a:pt x="5208" y="618"/>
                </a:lnTo>
                <a:lnTo>
                  <a:pt x="5214" y="618"/>
                </a:lnTo>
                <a:lnTo>
                  <a:pt x="5233" y="611"/>
                </a:lnTo>
                <a:lnTo>
                  <a:pt x="5246" y="598"/>
                </a:lnTo>
                <a:lnTo>
                  <a:pt x="5265" y="592"/>
                </a:lnTo>
                <a:lnTo>
                  <a:pt x="5304" y="585"/>
                </a:lnTo>
                <a:lnTo>
                  <a:pt x="5330" y="579"/>
                </a:lnTo>
                <a:lnTo>
                  <a:pt x="5336" y="579"/>
                </a:lnTo>
                <a:lnTo>
                  <a:pt x="5349" y="566"/>
                </a:lnTo>
                <a:lnTo>
                  <a:pt x="5362" y="560"/>
                </a:lnTo>
                <a:lnTo>
                  <a:pt x="5368" y="553"/>
                </a:lnTo>
                <a:lnTo>
                  <a:pt x="5388" y="553"/>
                </a:lnTo>
                <a:lnTo>
                  <a:pt x="5407" y="560"/>
                </a:lnTo>
                <a:lnTo>
                  <a:pt x="5407" y="566"/>
                </a:lnTo>
                <a:lnTo>
                  <a:pt x="5394" y="566"/>
                </a:lnTo>
                <a:lnTo>
                  <a:pt x="5381" y="566"/>
                </a:lnTo>
                <a:lnTo>
                  <a:pt x="5362" y="585"/>
                </a:lnTo>
                <a:lnTo>
                  <a:pt x="5336" y="592"/>
                </a:lnTo>
                <a:lnTo>
                  <a:pt x="5304" y="598"/>
                </a:lnTo>
                <a:lnTo>
                  <a:pt x="5246" y="618"/>
                </a:lnTo>
                <a:lnTo>
                  <a:pt x="5317" y="618"/>
                </a:lnTo>
                <a:lnTo>
                  <a:pt x="5330" y="618"/>
                </a:lnTo>
                <a:lnTo>
                  <a:pt x="5349" y="611"/>
                </a:lnTo>
                <a:lnTo>
                  <a:pt x="5362" y="605"/>
                </a:lnTo>
                <a:lnTo>
                  <a:pt x="5375" y="605"/>
                </a:lnTo>
                <a:lnTo>
                  <a:pt x="5394" y="598"/>
                </a:lnTo>
                <a:lnTo>
                  <a:pt x="5407" y="585"/>
                </a:lnTo>
                <a:lnTo>
                  <a:pt x="5413" y="579"/>
                </a:lnTo>
                <a:lnTo>
                  <a:pt x="5426" y="566"/>
                </a:lnTo>
                <a:lnTo>
                  <a:pt x="5445" y="560"/>
                </a:lnTo>
                <a:lnTo>
                  <a:pt x="5452" y="560"/>
                </a:lnTo>
                <a:lnTo>
                  <a:pt x="5445" y="579"/>
                </a:lnTo>
                <a:lnTo>
                  <a:pt x="5471" y="560"/>
                </a:lnTo>
                <a:lnTo>
                  <a:pt x="5490" y="553"/>
                </a:lnTo>
                <a:lnTo>
                  <a:pt x="5510" y="540"/>
                </a:lnTo>
                <a:lnTo>
                  <a:pt x="5516" y="547"/>
                </a:lnTo>
                <a:lnTo>
                  <a:pt x="5516" y="553"/>
                </a:lnTo>
                <a:lnTo>
                  <a:pt x="5555" y="534"/>
                </a:lnTo>
                <a:lnTo>
                  <a:pt x="5580" y="528"/>
                </a:lnTo>
                <a:lnTo>
                  <a:pt x="5593" y="534"/>
                </a:lnTo>
                <a:lnTo>
                  <a:pt x="5613" y="540"/>
                </a:lnTo>
                <a:lnTo>
                  <a:pt x="5632" y="540"/>
                </a:lnTo>
                <a:lnTo>
                  <a:pt x="5645" y="534"/>
                </a:lnTo>
                <a:lnTo>
                  <a:pt x="5632" y="528"/>
                </a:lnTo>
                <a:lnTo>
                  <a:pt x="5638" y="521"/>
                </a:lnTo>
                <a:lnTo>
                  <a:pt x="5645" y="521"/>
                </a:lnTo>
                <a:lnTo>
                  <a:pt x="5658" y="521"/>
                </a:lnTo>
                <a:lnTo>
                  <a:pt x="5670" y="521"/>
                </a:lnTo>
                <a:lnTo>
                  <a:pt x="5683" y="528"/>
                </a:lnTo>
                <a:lnTo>
                  <a:pt x="5690" y="528"/>
                </a:lnTo>
                <a:lnTo>
                  <a:pt x="5690" y="521"/>
                </a:lnTo>
                <a:lnTo>
                  <a:pt x="5683" y="515"/>
                </a:lnTo>
                <a:lnTo>
                  <a:pt x="5677" y="515"/>
                </a:lnTo>
                <a:lnTo>
                  <a:pt x="5670" y="515"/>
                </a:lnTo>
                <a:lnTo>
                  <a:pt x="5658" y="508"/>
                </a:lnTo>
                <a:lnTo>
                  <a:pt x="5664" y="502"/>
                </a:lnTo>
                <a:lnTo>
                  <a:pt x="5690" y="489"/>
                </a:lnTo>
                <a:lnTo>
                  <a:pt x="5754" y="476"/>
                </a:lnTo>
                <a:lnTo>
                  <a:pt x="5754" y="444"/>
                </a:lnTo>
                <a:lnTo>
                  <a:pt x="5741" y="450"/>
                </a:lnTo>
                <a:lnTo>
                  <a:pt x="5715" y="470"/>
                </a:lnTo>
                <a:lnTo>
                  <a:pt x="5433" y="495"/>
                </a:lnTo>
                <a:lnTo>
                  <a:pt x="5484" y="534"/>
                </a:lnTo>
                <a:lnTo>
                  <a:pt x="5452" y="540"/>
                </a:lnTo>
                <a:lnTo>
                  <a:pt x="5426" y="553"/>
                </a:lnTo>
                <a:lnTo>
                  <a:pt x="5420" y="553"/>
                </a:lnTo>
                <a:lnTo>
                  <a:pt x="5420" y="547"/>
                </a:lnTo>
                <a:lnTo>
                  <a:pt x="5439" y="534"/>
                </a:lnTo>
                <a:lnTo>
                  <a:pt x="5465" y="528"/>
                </a:lnTo>
                <a:lnTo>
                  <a:pt x="5490" y="521"/>
                </a:lnTo>
                <a:lnTo>
                  <a:pt x="5497" y="528"/>
                </a:lnTo>
                <a:lnTo>
                  <a:pt x="5484" y="534"/>
                </a:lnTo>
                <a:lnTo>
                  <a:pt x="5433" y="495"/>
                </a:lnTo>
                <a:lnTo>
                  <a:pt x="4751" y="540"/>
                </a:lnTo>
                <a:lnTo>
                  <a:pt x="4725" y="534"/>
                </a:lnTo>
                <a:lnTo>
                  <a:pt x="4700" y="534"/>
                </a:lnTo>
                <a:lnTo>
                  <a:pt x="4700" y="540"/>
                </a:lnTo>
                <a:lnTo>
                  <a:pt x="4706" y="540"/>
                </a:lnTo>
                <a:lnTo>
                  <a:pt x="4732" y="547"/>
                </a:lnTo>
                <a:lnTo>
                  <a:pt x="4777" y="540"/>
                </a:lnTo>
                <a:lnTo>
                  <a:pt x="4803" y="534"/>
                </a:lnTo>
                <a:lnTo>
                  <a:pt x="4803" y="534"/>
                </a:lnTo>
                <a:lnTo>
                  <a:pt x="4777" y="534"/>
                </a:lnTo>
                <a:lnTo>
                  <a:pt x="4751" y="540"/>
                </a:lnTo>
                <a:lnTo>
                  <a:pt x="5433" y="495"/>
                </a:lnTo>
                <a:lnTo>
                  <a:pt x="3819" y="335"/>
                </a:lnTo>
                <a:lnTo>
                  <a:pt x="3838" y="341"/>
                </a:lnTo>
                <a:lnTo>
                  <a:pt x="3864" y="341"/>
                </a:lnTo>
                <a:lnTo>
                  <a:pt x="3877" y="335"/>
                </a:lnTo>
                <a:lnTo>
                  <a:pt x="3870" y="328"/>
                </a:lnTo>
                <a:lnTo>
                  <a:pt x="3851" y="328"/>
                </a:lnTo>
                <a:lnTo>
                  <a:pt x="3845" y="328"/>
                </a:lnTo>
                <a:lnTo>
                  <a:pt x="3838" y="328"/>
                </a:lnTo>
                <a:lnTo>
                  <a:pt x="3819" y="328"/>
                </a:lnTo>
                <a:lnTo>
                  <a:pt x="3819" y="335"/>
                </a:lnTo>
                <a:lnTo>
                  <a:pt x="5433" y="495"/>
                </a:lnTo>
                <a:lnTo>
                  <a:pt x="3813" y="328"/>
                </a:lnTo>
                <a:lnTo>
                  <a:pt x="3819" y="328"/>
                </a:lnTo>
                <a:lnTo>
                  <a:pt x="3825" y="322"/>
                </a:lnTo>
                <a:lnTo>
                  <a:pt x="3819" y="322"/>
                </a:lnTo>
                <a:lnTo>
                  <a:pt x="3806" y="328"/>
                </a:lnTo>
                <a:lnTo>
                  <a:pt x="3813" y="328"/>
                </a:lnTo>
                <a:lnTo>
                  <a:pt x="5433" y="495"/>
                </a:lnTo>
                <a:lnTo>
                  <a:pt x="3825" y="290"/>
                </a:lnTo>
                <a:lnTo>
                  <a:pt x="3825" y="296"/>
                </a:lnTo>
                <a:lnTo>
                  <a:pt x="3832" y="296"/>
                </a:lnTo>
                <a:lnTo>
                  <a:pt x="3838" y="290"/>
                </a:lnTo>
                <a:lnTo>
                  <a:pt x="3838" y="283"/>
                </a:lnTo>
                <a:lnTo>
                  <a:pt x="3832" y="283"/>
                </a:lnTo>
                <a:lnTo>
                  <a:pt x="3825" y="290"/>
                </a:lnTo>
                <a:lnTo>
                  <a:pt x="5433" y="495"/>
                </a:lnTo>
                <a:lnTo>
                  <a:pt x="5413" y="309"/>
                </a:lnTo>
                <a:lnTo>
                  <a:pt x="5407" y="303"/>
                </a:lnTo>
                <a:lnTo>
                  <a:pt x="5394" y="303"/>
                </a:lnTo>
                <a:lnTo>
                  <a:pt x="5388" y="296"/>
                </a:lnTo>
                <a:lnTo>
                  <a:pt x="5388" y="303"/>
                </a:lnTo>
                <a:lnTo>
                  <a:pt x="5394" y="309"/>
                </a:lnTo>
                <a:lnTo>
                  <a:pt x="5407" y="309"/>
                </a:lnTo>
                <a:lnTo>
                  <a:pt x="5413" y="309"/>
                </a:lnTo>
                <a:lnTo>
                  <a:pt x="5433" y="495"/>
                </a:lnTo>
                <a:lnTo>
                  <a:pt x="5458" y="168"/>
                </a:lnTo>
                <a:lnTo>
                  <a:pt x="5484" y="174"/>
                </a:lnTo>
                <a:lnTo>
                  <a:pt x="5529" y="180"/>
                </a:lnTo>
                <a:lnTo>
                  <a:pt x="5548" y="187"/>
                </a:lnTo>
                <a:lnTo>
                  <a:pt x="5574" y="187"/>
                </a:lnTo>
                <a:lnTo>
                  <a:pt x="5574" y="193"/>
                </a:lnTo>
                <a:lnTo>
                  <a:pt x="5587" y="200"/>
                </a:lnTo>
                <a:lnTo>
                  <a:pt x="5613" y="206"/>
                </a:lnTo>
                <a:lnTo>
                  <a:pt x="5632" y="213"/>
                </a:lnTo>
                <a:lnTo>
                  <a:pt x="5638" y="213"/>
                </a:lnTo>
                <a:lnTo>
                  <a:pt x="5638" y="206"/>
                </a:lnTo>
                <a:lnTo>
                  <a:pt x="5625" y="200"/>
                </a:lnTo>
                <a:lnTo>
                  <a:pt x="5593" y="187"/>
                </a:lnTo>
                <a:lnTo>
                  <a:pt x="5555" y="180"/>
                </a:lnTo>
                <a:lnTo>
                  <a:pt x="5529" y="174"/>
                </a:lnTo>
                <a:lnTo>
                  <a:pt x="5478" y="168"/>
                </a:lnTo>
                <a:lnTo>
                  <a:pt x="5458" y="168"/>
                </a:lnTo>
                <a:lnTo>
                  <a:pt x="5452" y="168"/>
                </a:lnTo>
                <a:lnTo>
                  <a:pt x="5458" y="168"/>
                </a:lnTo>
                <a:lnTo>
                  <a:pt x="5433" y="495"/>
                </a:lnTo>
                <a:lnTo>
                  <a:pt x="3735" y="335"/>
                </a:lnTo>
                <a:lnTo>
                  <a:pt x="3742" y="335"/>
                </a:lnTo>
                <a:lnTo>
                  <a:pt x="3735" y="328"/>
                </a:lnTo>
                <a:lnTo>
                  <a:pt x="3729" y="335"/>
                </a:lnTo>
                <a:lnTo>
                  <a:pt x="3735" y="335"/>
                </a:lnTo>
                <a:lnTo>
                  <a:pt x="5433" y="495"/>
                </a:lnTo>
                <a:lnTo>
                  <a:pt x="3748" y="341"/>
                </a:lnTo>
                <a:lnTo>
                  <a:pt x="3761" y="341"/>
                </a:lnTo>
                <a:lnTo>
                  <a:pt x="3768" y="341"/>
                </a:lnTo>
                <a:lnTo>
                  <a:pt x="3761" y="335"/>
                </a:lnTo>
                <a:lnTo>
                  <a:pt x="3748" y="341"/>
                </a:lnTo>
                <a:lnTo>
                  <a:pt x="5433" y="495"/>
                </a:lnTo>
                <a:lnTo>
                  <a:pt x="3716" y="335"/>
                </a:lnTo>
                <a:lnTo>
                  <a:pt x="3723" y="328"/>
                </a:lnTo>
                <a:lnTo>
                  <a:pt x="3716" y="328"/>
                </a:lnTo>
                <a:lnTo>
                  <a:pt x="3710" y="328"/>
                </a:lnTo>
                <a:lnTo>
                  <a:pt x="3703" y="335"/>
                </a:lnTo>
                <a:lnTo>
                  <a:pt x="3716" y="335"/>
                </a:lnTo>
                <a:lnTo>
                  <a:pt x="5433" y="495"/>
                </a:lnTo>
                <a:lnTo>
                  <a:pt x="3825" y="354"/>
                </a:lnTo>
                <a:lnTo>
                  <a:pt x="3838" y="367"/>
                </a:lnTo>
                <a:lnTo>
                  <a:pt x="3845" y="367"/>
                </a:lnTo>
                <a:lnTo>
                  <a:pt x="3845" y="354"/>
                </a:lnTo>
                <a:lnTo>
                  <a:pt x="3838" y="354"/>
                </a:lnTo>
                <a:lnTo>
                  <a:pt x="3825" y="354"/>
                </a:lnTo>
                <a:lnTo>
                  <a:pt x="5433" y="495"/>
                </a:lnTo>
                <a:lnTo>
                  <a:pt x="4089" y="277"/>
                </a:lnTo>
                <a:lnTo>
                  <a:pt x="4089" y="270"/>
                </a:lnTo>
                <a:lnTo>
                  <a:pt x="4083" y="270"/>
                </a:lnTo>
                <a:lnTo>
                  <a:pt x="4076" y="270"/>
                </a:lnTo>
                <a:lnTo>
                  <a:pt x="4076" y="277"/>
                </a:lnTo>
                <a:lnTo>
                  <a:pt x="4089" y="277"/>
                </a:lnTo>
                <a:lnTo>
                  <a:pt x="5433" y="495"/>
                </a:lnTo>
                <a:lnTo>
                  <a:pt x="4044" y="412"/>
                </a:lnTo>
                <a:lnTo>
                  <a:pt x="4038" y="412"/>
                </a:lnTo>
                <a:lnTo>
                  <a:pt x="4044" y="418"/>
                </a:lnTo>
                <a:lnTo>
                  <a:pt x="4057" y="425"/>
                </a:lnTo>
                <a:lnTo>
                  <a:pt x="4070" y="431"/>
                </a:lnTo>
                <a:lnTo>
                  <a:pt x="4076" y="431"/>
                </a:lnTo>
                <a:lnTo>
                  <a:pt x="4076" y="425"/>
                </a:lnTo>
                <a:lnTo>
                  <a:pt x="4057" y="418"/>
                </a:lnTo>
                <a:lnTo>
                  <a:pt x="4044" y="412"/>
                </a:lnTo>
                <a:lnTo>
                  <a:pt x="5433" y="495"/>
                </a:lnTo>
                <a:lnTo>
                  <a:pt x="4044" y="270"/>
                </a:lnTo>
                <a:lnTo>
                  <a:pt x="4044" y="264"/>
                </a:lnTo>
                <a:lnTo>
                  <a:pt x="4044" y="251"/>
                </a:lnTo>
                <a:lnTo>
                  <a:pt x="4038" y="251"/>
                </a:lnTo>
                <a:lnTo>
                  <a:pt x="4031" y="251"/>
                </a:lnTo>
                <a:lnTo>
                  <a:pt x="4044" y="270"/>
                </a:lnTo>
                <a:lnTo>
                  <a:pt x="5433" y="495"/>
                </a:lnTo>
                <a:lnTo>
                  <a:pt x="5220" y="296"/>
                </a:lnTo>
                <a:lnTo>
                  <a:pt x="5246" y="296"/>
                </a:lnTo>
                <a:lnTo>
                  <a:pt x="5291" y="296"/>
                </a:lnTo>
                <a:lnTo>
                  <a:pt x="5343" y="303"/>
                </a:lnTo>
                <a:lnTo>
                  <a:pt x="5368" y="303"/>
                </a:lnTo>
                <a:lnTo>
                  <a:pt x="5375" y="303"/>
                </a:lnTo>
                <a:lnTo>
                  <a:pt x="5368" y="303"/>
                </a:lnTo>
                <a:lnTo>
                  <a:pt x="5349" y="290"/>
                </a:lnTo>
                <a:lnTo>
                  <a:pt x="5323" y="290"/>
                </a:lnTo>
                <a:lnTo>
                  <a:pt x="5278" y="290"/>
                </a:lnTo>
                <a:lnTo>
                  <a:pt x="5233" y="290"/>
                </a:lnTo>
                <a:lnTo>
                  <a:pt x="5220" y="296"/>
                </a:lnTo>
                <a:lnTo>
                  <a:pt x="5214" y="296"/>
                </a:lnTo>
                <a:lnTo>
                  <a:pt x="5220" y="296"/>
                </a:lnTo>
                <a:lnTo>
                  <a:pt x="5433" y="495"/>
                </a:lnTo>
                <a:lnTo>
                  <a:pt x="3935" y="393"/>
                </a:lnTo>
                <a:lnTo>
                  <a:pt x="3928" y="386"/>
                </a:lnTo>
                <a:lnTo>
                  <a:pt x="3922" y="380"/>
                </a:lnTo>
                <a:lnTo>
                  <a:pt x="3903" y="373"/>
                </a:lnTo>
                <a:lnTo>
                  <a:pt x="3890" y="373"/>
                </a:lnTo>
                <a:lnTo>
                  <a:pt x="3903" y="380"/>
                </a:lnTo>
                <a:lnTo>
                  <a:pt x="3903" y="386"/>
                </a:lnTo>
                <a:lnTo>
                  <a:pt x="3922" y="393"/>
                </a:lnTo>
                <a:lnTo>
                  <a:pt x="3935" y="393"/>
                </a:lnTo>
                <a:lnTo>
                  <a:pt x="5433" y="495"/>
                </a:lnTo>
                <a:lnTo>
                  <a:pt x="3851" y="373"/>
                </a:lnTo>
                <a:lnTo>
                  <a:pt x="3864" y="373"/>
                </a:lnTo>
                <a:lnTo>
                  <a:pt x="3864" y="367"/>
                </a:lnTo>
                <a:lnTo>
                  <a:pt x="3851" y="373"/>
                </a:lnTo>
                <a:lnTo>
                  <a:pt x="5433" y="495"/>
                </a:lnTo>
                <a:lnTo>
                  <a:pt x="4211" y="373"/>
                </a:lnTo>
                <a:lnTo>
                  <a:pt x="4218" y="380"/>
                </a:lnTo>
                <a:lnTo>
                  <a:pt x="4224" y="380"/>
                </a:lnTo>
                <a:lnTo>
                  <a:pt x="4218" y="367"/>
                </a:lnTo>
                <a:lnTo>
                  <a:pt x="4205" y="367"/>
                </a:lnTo>
                <a:lnTo>
                  <a:pt x="4198" y="367"/>
                </a:lnTo>
                <a:lnTo>
                  <a:pt x="4198" y="373"/>
                </a:lnTo>
                <a:lnTo>
                  <a:pt x="4211" y="373"/>
                </a:lnTo>
                <a:lnTo>
                  <a:pt x="5433" y="495"/>
                </a:lnTo>
                <a:lnTo>
                  <a:pt x="4031" y="328"/>
                </a:lnTo>
                <a:lnTo>
                  <a:pt x="4038" y="328"/>
                </a:lnTo>
                <a:lnTo>
                  <a:pt x="4044" y="328"/>
                </a:lnTo>
                <a:lnTo>
                  <a:pt x="4050" y="335"/>
                </a:lnTo>
                <a:lnTo>
                  <a:pt x="4050" y="328"/>
                </a:lnTo>
                <a:lnTo>
                  <a:pt x="4044" y="322"/>
                </a:lnTo>
                <a:lnTo>
                  <a:pt x="4031" y="315"/>
                </a:lnTo>
                <a:lnTo>
                  <a:pt x="4025" y="315"/>
                </a:lnTo>
                <a:lnTo>
                  <a:pt x="4025" y="328"/>
                </a:lnTo>
                <a:lnTo>
                  <a:pt x="4031" y="328"/>
                </a:lnTo>
                <a:lnTo>
                  <a:pt x="5433" y="495"/>
                </a:lnTo>
                <a:lnTo>
                  <a:pt x="3922" y="309"/>
                </a:lnTo>
                <a:lnTo>
                  <a:pt x="3922" y="303"/>
                </a:lnTo>
                <a:lnTo>
                  <a:pt x="3915" y="296"/>
                </a:lnTo>
                <a:lnTo>
                  <a:pt x="3909" y="296"/>
                </a:lnTo>
                <a:lnTo>
                  <a:pt x="3903" y="303"/>
                </a:lnTo>
                <a:lnTo>
                  <a:pt x="3922" y="309"/>
                </a:lnTo>
                <a:lnTo>
                  <a:pt x="5433" y="495"/>
                </a:lnTo>
                <a:lnTo>
                  <a:pt x="4237" y="380"/>
                </a:lnTo>
                <a:lnTo>
                  <a:pt x="4301" y="354"/>
                </a:lnTo>
                <a:lnTo>
                  <a:pt x="4365" y="322"/>
                </a:lnTo>
                <a:lnTo>
                  <a:pt x="4443" y="296"/>
                </a:lnTo>
                <a:lnTo>
                  <a:pt x="4520" y="251"/>
                </a:lnTo>
                <a:lnTo>
                  <a:pt x="4533" y="245"/>
                </a:lnTo>
                <a:lnTo>
                  <a:pt x="4545" y="245"/>
                </a:lnTo>
                <a:lnTo>
                  <a:pt x="4584" y="232"/>
                </a:lnTo>
                <a:lnTo>
                  <a:pt x="4668" y="193"/>
                </a:lnTo>
                <a:lnTo>
                  <a:pt x="4732" y="174"/>
                </a:lnTo>
                <a:lnTo>
                  <a:pt x="4777" y="155"/>
                </a:lnTo>
                <a:lnTo>
                  <a:pt x="4873" y="142"/>
                </a:lnTo>
                <a:lnTo>
                  <a:pt x="4931" y="142"/>
                </a:lnTo>
                <a:lnTo>
                  <a:pt x="4970" y="155"/>
                </a:lnTo>
                <a:lnTo>
                  <a:pt x="5040" y="161"/>
                </a:lnTo>
                <a:lnTo>
                  <a:pt x="5079" y="168"/>
                </a:lnTo>
                <a:lnTo>
                  <a:pt x="5118" y="174"/>
                </a:lnTo>
                <a:lnTo>
                  <a:pt x="5143" y="180"/>
                </a:lnTo>
                <a:lnTo>
                  <a:pt x="5188" y="187"/>
                </a:lnTo>
                <a:lnTo>
                  <a:pt x="5214" y="193"/>
                </a:lnTo>
                <a:lnTo>
                  <a:pt x="5227" y="193"/>
                </a:lnTo>
                <a:lnTo>
                  <a:pt x="5246" y="187"/>
                </a:lnTo>
                <a:lnTo>
                  <a:pt x="5265" y="187"/>
                </a:lnTo>
                <a:lnTo>
                  <a:pt x="5073" y="155"/>
                </a:lnTo>
                <a:lnTo>
                  <a:pt x="4983" y="135"/>
                </a:lnTo>
                <a:lnTo>
                  <a:pt x="4918" y="129"/>
                </a:lnTo>
                <a:lnTo>
                  <a:pt x="4848" y="129"/>
                </a:lnTo>
                <a:lnTo>
                  <a:pt x="4770" y="142"/>
                </a:lnTo>
                <a:lnTo>
                  <a:pt x="4687" y="174"/>
                </a:lnTo>
                <a:lnTo>
                  <a:pt x="4565" y="213"/>
                </a:lnTo>
                <a:lnTo>
                  <a:pt x="4545" y="225"/>
                </a:lnTo>
                <a:lnTo>
                  <a:pt x="4539" y="232"/>
                </a:lnTo>
                <a:lnTo>
                  <a:pt x="4507" y="245"/>
                </a:lnTo>
                <a:lnTo>
                  <a:pt x="4481" y="264"/>
                </a:lnTo>
                <a:lnTo>
                  <a:pt x="4455" y="283"/>
                </a:lnTo>
                <a:lnTo>
                  <a:pt x="4378" y="309"/>
                </a:lnTo>
                <a:lnTo>
                  <a:pt x="4295" y="341"/>
                </a:lnTo>
                <a:lnTo>
                  <a:pt x="4288" y="341"/>
                </a:lnTo>
                <a:lnTo>
                  <a:pt x="4275" y="348"/>
                </a:lnTo>
                <a:lnTo>
                  <a:pt x="4243" y="373"/>
                </a:lnTo>
                <a:lnTo>
                  <a:pt x="4237" y="380"/>
                </a:lnTo>
                <a:lnTo>
                  <a:pt x="5433" y="495"/>
                </a:lnTo>
                <a:lnTo>
                  <a:pt x="4301" y="386"/>
                </a:lnTo>
                <a:lnTo>
                  <a:pt x="4288" y="380"/>
                </a:lnTo>
                <a:lnTo>
                  <a:pt x="4275" y="380"/>
                </a:lnTo>
                <a:lnTo>
                  <a:pt x="4275" y="386"/>
                </a:lnTo>
                <a:lnTo>
                  <a:pt x="4275" y="393"/>
                </a:lnTo>
                <a:lnTo>
                  <a:pt x="4282" y="393"/>
                </a:lnTo>
                <a:lnTo>
                  <a:pt x="4295" y="393"/>
                </a:lnTo>
                <a:lnTo>
                  <a:pt x="4308" y="399"/>
                </a:lnTo>
                <a:lnTo>
                  <a:pt x="4314" y="399"/>
                </a:lnTo>
                <a:lnTo>
                  <a:pt x="4314" y="393"/>
                </a:lnTo>
                <a:lnTo>
                  <a:pt x="4308" y="393"/>
                </a:lnTo>
                <a:lnTo>
                  <a:pt x="4308" y="386"/>
                </a:lnTo>
                <a:lnTo>
                  <a:pt x="4301" y="386"/>
                </a:lnTo>
                <a:lnTo>
                  <a:pt x="5433" y="495"/>
                </a:lnTo>
                <a:lnTo>
                  <a:pt x="3787" y="283"/>
                </a:lnTo>
                <a:lnTo>
                  <a:pt x="3793" y="290"/>
                </a:lnTo>
                <a:lnTo>
                  <a:pt x="3793" y="277"/>
                </a:lnTo>
                <a:lnTo>
                  <a:pt x="3787" y="277"/>
                </a:lnTo>
                <a:lnTo>
                  <a:pt x="3787" y="283"/>
                </a:lnTo>
                <a:lnTo>
                  <a:pt x="5433" y="495"/>
                </a:lnTo>
                <a:lnTo>
                  <a:pt x="3543" y="386"/>
                </a:lnTo>
                <a:lnTo>
                  <a:pt x="3498" y="386"/>
                </a:lnTo>
                <a:lnTo>
                  <a:pt x="3485" y="386"/>
                </a:lnTo>
                <a:lnTo>
                  <a:pt x="3478" y="393"/>
                </a:lnTo>
                <a:lnTo>
                  <a:pt x="3465" y="405"/>
                </a:lnTo>
                <a:lnTo>
                  <a:pt x="3459" y="405"/>
                </a:lnTo>
                <a:lnTo>
                  <a:pt x="3465" y="405"/>
                </a:lnTo>
                <a:lnTo>
                  <a:pt x="3491" y="399"/>
                </a:lnTo>
                <a:lnTo>
                  <a:pt x="3517" y="399"/>
                </a:lnTo>
                <a:lnTo>
                  <a:pt x="3568" y="399"/>
                </a:lnTo>
                <a:lnTo>
                  <a:pt x="3626" y="405"/>
                </a:lnTo>
                <a:lnTo>
                  <a:pt x="3703" y="412"/>
                </a:lnTo>
                <a:lnTo>
                  <a:pt x="3665" y="405"/>
                </a:lnTo>
                <a:lnTo>
                  <a:pt x="3620" y="399"/>
                </a:lnTo>
                <a:lnTo>
                  <a:pt x="3543" y="386"/>
                </a:lnTo>
                <a:lnTo>
                  <a:pt x="5433" y="495"/>
                </a:lnTo>
                <a:lnTo>
                  <a:pt x="4005" y="251"/>
                </a:lnTo>
                <a:lnTo>
                  <a:pt x="4012" y="245"/>
                </a:lnTo>
                <a:lnTo>
                  <a:pt x="4012" y="238"/>
                </a:lnTo>
                <a:lnTo>
                  <a:pt x="3999" y="245"/>
                </a:lnTo>
                <a:lnTo>
                  <a:pt x="3999" y="251"/>
                </a:lnTo>
                <a:lnTo>
                  <a:pt x="4005" y="251"/>
                </a:lnTo>
                <a:lnTo>
                  <a:pt x="5433" y="495"/>
                </a:lnTo>
                <a:lnTo>
                  <a:pt x="4790" y="495"/>
                </a:lnTo>
                <a:lnTo>
                  <a:pt x="4803" y="489"/>
                </a:lnTo>
                <a:lnTo>
                  <a:pt x="4796" y="489"/>
                </a:lnTo>
                <a:lnTo>
                  <a:pt x="4777" y="483"/>
                </a:lnTo>
                <a:lnTo>
                  <a:pt x="4764" y="483"/>
                </a:lnTo>
                <a:lnTo>
                  <a:pt x="4738" y="495"/>
                </a:lnTo>
                <a:lnTo>
                  <a:pt x="4687" y="515"/>
                </a:lnTo>
                <a:lnTo>
                  <a:pt x="4668" y="521"/>
                </a:lnTo>
                <a:lnTo>
                  <a:pt x="4655" y="528"/>
                </a:lnTo>
                <a:lnTo>
                  <a:pt x="4635" y="528"/>
                </a:lnTo>
                <a:lnTo>
                  <a:pt x="4623" y="521"/>
                </a:lnTo>
                <a:lnTo>
                  <a:pt x="4545" y="515"/>
                </a:lnTo>
                <a:lnTo>
                  <a:pt x="4500" y="502"/>
                </a:lnTo>
                <a:lnTo>
                  <a:pt x="4436" y="489"/>
                </a:lnTo>
                <a:lnTo>
                  <a:pt x="4398" y="476"/>
                </a:lnTo>
                <a:lnTo>
                  <a:pt x="4378" y="470"/>
                </a:lnTo>
                <a:lnTo>
                  <a:pt x="4365" y="470"/>
                </a:lnTo>
                <a:lnTo>
                  <a:pt x="4365" y="483"/>
                </a:lnTo>
                <a:lnTo>
                  <a:pt x="4378" y="489"/>
                </a:lnTo>
                <a:lnTo>
                  <a:pt x="4398" y="489"/>
                </a:lnTo>
                <a:lnTo>
                  <a:pt x="4410" y="489"/>
                </a:lnTo>
                <a:lnTo>
                  <a:pt x="4417" y="495"/>
                </a:lnTo>
                <a:lnTo>
                  <a:pt x="4423" y="502"/>
                </a:lnTo>
                <a:lnTo>
                  <a:pt x="4449" y="502"/>
                </a:lnTo>
                <a:lnTo>
                  <a:pt x="4468" y="508"/>
                </a:lnTo>
                <a:lnTo>
                  <a:pt x="4507" y="521"/>
                </a:lnTo>
                <a:lnTo>
                  <a:pt x="4552" y="521"/>
                </a:lnTo>
                <a:lnTo>
                  <a:pt x="4590" y="528"/>
                </a:lnTo>
                <a:lnTo>
                  <a:pt x="4616" y="528"/>
                </a:lnTo>
                <a:lnTo>
                  <a:pt x="4603" y="540"/>
                </a:lnTo>
                <a:lnTo>
                  <a:pt x="4590" y="540"/>
                </a:lnTo>
                <a:lnTo>
                  <a:pt x="4552" y="553"/>
                </a:lnTo>
                <a:lnTo>
                  <a:pt x="4526" y="560"/>
                </a:lnTo>
                <a:lnTo>
                  <a:pt x="4520" y="566"/>
                </a:lnTo>
                <a:lnTo>
                  <a:pt x="4513" y="566"/>
                </a:lnTo>
                <a:lnTo>
                  <a:pt x="4488" y="553"/>
                </a:lnTo>
                <a:lnTo>
                  <a:pt x="4468" y="547"/>
                </a:lnTo>
                <a:lnTo>
                  <a:pt x="4462" y="547"/>
                </a:lnTo>
                <a:lnTo>
                  <a:pt x="4462" y="553"/>
                </a:lnTo>
                <a:lnTo>
                  <a:pt x="4481" y="560"/>
                </a:lnTo>
                <a:lnTo>
                  <a:pt x="4494" y="566"/>
                </a:lnTo>
                <a:lnTo>
                  <a:pt x="4494" y="579"/>
                </a:lnTo>
                <a:lnTo>
                  <a:pt x="4488" y="585"/>
                </a:lnTo>
                <a:lnTo>
                  <a:pt x="4481" y="592"/>
                </a:lnTo>
                <a:lnTo>
                  <a:pt x="4462" y="598"/>
                </a:lnTo>
                <a:lnTo>
                  <a:pt x="4449" y="598"/>
                </a:lnTo>
                <a:lnTo>
                  <a:pt x="4436" y="598"/>
                </a:lnTo>
                <a:lnTo>
                  <a:pt x="4423" y="592"/>
                </a:lnTo>
                <a:lnTo>
                  <a:pt x="4410" y="585"/>
                </a:lnTo>
                <a:lnTo>
                  <a:pt x="4404" y="579"/>
                </a:lnTo>
                <a:lnTo>
                  <a:pt x="4398" y="566"/>
                </a:lnTo>
                <a:lnTo>
                  <a:pt x="4385" y="566"/>
                </a:lnTo>
                <a:lnTo>
                  <a:pt x="4346" y="566"/>
                </a:lnTo>
                <a:lnTo>
                  <a:pt x="4314" y="560"/>
                </a:lnTo>
                <a:lnTo>
                  <a:pt x="4250" y="547"/>
                </a:lnTo>
                <a:lnTo>
                  <a:pt x="4205" y="540"/>
                </a:lnTo>
                <a:lnTo>
                  <a:pt x="4179" y="534"/>
                </a:lnTo>
                <a:lnTo>
                  <a:pt x="4153" y="528"/>
                </a:lnTo>
                <a:lnTo>
                  <a:pt x="4147" y="521"/>
                </a:lnTo>
                <a:lnTo>
                  <a:pt x="4160" y="521"/>
                </a:lnTo>
                <a:lnTo>
                  <a:pt x="4205" y="521"/>
                </a:lnTo>
                <a:lnTo>
                  <a:pt x="4237" y="521"/>
                </a:lnTo>
                <a:lnTo>
                  <a:pt x="4288" y="521"/>
                </a:lnTo>
                <a:lnTo>
                  <a:pt x="4333" y="528"/>
                </a:lnTo>
                <a:lnTo>
                  <a:pt x="4359" y="534"/>
                </a:lnTo>
                <a:lnTo>
                  <a:pt x="4404" y="547"/>
                </a:lnTo>
                <a:lnTo>
                  <a:pt x="4423" y="547"/>
                </a:lnTo>
                <a:lnTo>
                  <a:pt x="4443" y="553"/>
                </a:lnTo>
                <a:lnTo>
                  <a:pt x="4449" y="560"/>
                </a:lnTo>
                <a:lnTo>
                  <a:pt x="4449" y="553"/>
                </a:lnTo>
                <a:lnTo>
                  <a:pt x="4449" y="547"/>
                </a:lnTo>
                <a:lnTo>
                  <a:pt x="4423" y="534"/>
                </a:lnTo>
                <a:lnTo>
                  <a:pt x="4398" y="528"/>
                </a:lnTo>
                <a:lnTo>
                  <a:pt x="4353" y="521"/>
                </a:lnTo>
                <a:lnTo>
                  <a:pt x="4320" y="521"/>
                </a:lnTo>
                <a:lnTo>
                  <a:pt x="4288" y="521"/>
                </a:lnTo>
                <a:lnTo>
                  <a:pt x="4275" y="521"/>
                </a:lnTo>
                <a:lnTo>
                  <a:pt x="4256" y="521"/>
                </a:lnTo>
                <a:lnTo>
                  <a:pt x="4250" y="515"/>
                </a:lnTo>
                <a:lnTo>
                  <a:pt x="4243" y="515"/>
                </a:lnTo>
                <a:lnTo>
                  <a:pt x="4218" y="515"/>
                </a:lnTo>
                <a:lnTo>
                  <a:pt x="4198" y="521"/>
                </a:lnTo>
                <a:lnTo>
                  <a:pt x="4192" y="521"/>
                </a:lnTo>
                <a:lnTo>
                  <a:pt x="4192" y="515"/>
                </a:lnTo>
                <a:lnTo>
                  <a:pt x="4205" y="502"/>
                </a:lnTo>
                <a:lnTo>
                  <a:pt x="4224" y="489"/>
                </a:lnTo>
                <a:lnTo>
                  <a:pt x="4256" y="476"/>
                </a:lnTo>
                <a:lnTo>
                  <a:pt x="4301" y="457"/>
                </a:lnTo>
                <a:lnTo>
                  <a:pt x="4320" y="450"/>
                </a:lnTo>
                <a:lnTo>
                  <a:pt x="4333" y="438"/>
                </a:lnTo>
                <a:lnTo>
                  <a:pt x="4359" y="425"/>
                </a:lnTo>
                <a:lnTo>
                  <a:pt x="4398" y="405"/>
                </a:lnTo>
                <a:lnTo>
                  <a:pt x="4404" y="405"/>
                </a:lnTo>
                <a:lnTo>
                  <a:pt x="4410" y="412"/>
                </a:lnTo>
                <a:lnTo>
                  <a:pt x="4417" y="412"/>
                </a:lnTo>
                <a:lnTo>
                  <a:pt x="4417" y="405"/>
                </a:lnTo>
                <a:lnTo>
                  <a:pt x="4423" y="399"/>
                </a:lnTo>
                <a:lnTo>
                  <a:pt x="4481" y="354"/>
                </a:lnTo>
                <a:lnTo>
                  <a:pt x="4391" y="399"/>
                </a:lnTo>
                <a:lnTo>
                  <a:pt x="4333" y="418"/>
                </a:lnTo>
                <a:lnTo>
                  <a:pt x="4301" y="438"/>
                </a:lnTo>
                <a:lnTo>
                  <a:pt x="4263" y="450"/>
                </a:lnTo>
                <a:lnTo>
                  <a:pt x="4160" y="502"/>
                </a:lnTo>
                <a:lnTo>
                  <a:pt x="4173" y="483"/>
                </a:lnTo>
                <a:lnTo>
                  <a:pt x="4147" y="495"/>
                </a:lnTo>
                <a:lnTo>
                  <a:pt x="4108" y="515"/>
                </a:lnTo>
                <a:lnTo>
                  <a:pt x="4076" y="515"/>
                </a:lnTo>
                <a:lnTo>
                  <a:pt x="4038" y="508"/>
                </a:lnTo>
                <a:lnTo>
                  <a:pt x="3973" y="483"/>
                </a:lnTo>
                <a:lnTo>
                  <a:pt x="3915" y="476"/>
                </a:lnTo>
                <a:lnTo>
                  <a:pt x="3890" y="470"/>
                </a:lnTo>
                <a:lnTo>
                  <a:pt x="3864" y="457"/>
                </a:lnTo>
                <a:lnTo>
                  <a:pt x="3774" y="438"/>
                </a:lnTo>
                <a:lnTo>
                  <a:pt x="3684" y="425"/>
                </a:lnTo>
                <a:lnTo>
                  <a:pt x="3639" y="418"/>
                </a:lnTo>
                <a:lnTo>
                  <a:pt x="3588" y="418"/>
                </a:lnTo>
                <a:lnTo>
                  <a:pt x="3504" y="418"/>
                </a:lnTo>
                <a:lnTo>
                  <a:pt x="3472" y="418"/>
                </a:lnTo>
                <a:lnTo>
                  <a:pt x="3453" y="425"/>
                </a:lnTo>
                <a:lnTo>
                  <a:pt x="3427" y="418"/>
                </a:lnTo>
                <a:lnTo>
                  <a:pt x="3401" y="425"/>
                </a:lnTo>
                <a:lnTo>
                  <a:pt x="3388" y="425"/>
                </a:lnTo>
                <a:lnTo>
                  <a:pt x="3369" y="425"/>
                </a:lnTo>
                <a:lnTo>
                  <a:pt x="3363" y="418"/>
                </a:lnTo>
                <a:lnTo>
                  <a:pt x="3350" y="418"/>
                </a:lnTo>
                <a:lnTo>
                  <a:pt x="3324" y="418"/>
                </a:lnTo>
                <a:lnTo>
                  <a:pt x="3330" y="412"/>
                </a:lnTo>
                <a:lnTo>
                  <a:pt x="3350" y="405"/>
                </a:lnTo>
                <a:lnTo>
                  <a:pt x="3369" y="399"/>
                </a:lnTo>
                <a:lnTo>
                  <a:pt x="3388" y="399"/>
                </a:lnTo>
                <a:lnTo>
                  <a:pt x="3408" y="405"/>
                </a:lnTo>
                <a:lnTo>
                  <a:pt x="3395" y="399"/>
                </a:lnTo>
                <a:lnTo>
                  <a:pt x="3375" y="393"/>
                </a:lnTo>
                <a:lnTo>
                  <a:pt x="3356" y="393"/>
                </a:lnTo>
                <a:lnTo>
                  <a:pt x="3330" y="399"/>
                </a:lnTo>
                <a:lnTo>
                  <a:pt x="3318" y="399"/>
                </a:lnTo>
                <a:lnTo>
                  <a:pt x="3318" y="412"/>
                </a:lnTo>
                <a:lnTo>
                  <a:pt x="3311" y="412"/>
                </a:lnTo>
                <a:lnTo>
                  <a:pt x="3311" y="418"/>
                </a:lnTo>
                <a:lnTo>
                  <a:pt x="3298" y="412"/>
                </a:lnTo>
                <a:lnTo>
                  <a:pt x="3292" y="412"/>
                </a:lnTo>
                <a:lnTo>
                  <a:pt x="3273" y="418"/>
                </a:lnTo>
                <a:lnTo>
                  <a:pt x="3260" y="418"/>
                </a:lnTo>
                <a:lnTo>
                  <a:pt x="3266" y="425"/>
                </a:lnTo>
                <a:lnTo>
                  <a:pt x="3279" y="431"/>
                </a:lnTo>
                <a:lnTo>
                  <a:pt x="3305" y="431"/>
                </a:lnTo>
                <a:lnTo>
                  <a:pt x="3318" y="431"/>
                </a:lnTo>
                <a:lnTo>
                  <a:pt x="3318" y="438"/>
                </a:lnTo>
                <a:lnTo>
                  <a:pt x="3292" y="438"/>
                </a:lnTo>
                <a:lnTo>
                  <a:pt x="3273" y="450"/>
                </a:lnTo>
                <a:lnTo>
                  <a:pt x="3234" y="457"/>
                </a:lnTo>
                <a:lnTo>
                  <a:pt x="3228" y="457"/>
                </a:lnTo>
                <a:lnTo>
                  <a:pt x="3208" y="470"/>
                </a:lnTo>
                <a:lnTo>
                  <a:pt x="3183" y="476"/>
                </a:lnTo>
                <a:lnTo>
                  <a:pt x="3176" y="476"/>
                </a:lnTo>
                <a:lnTo>
                  <a:pt x="3131" y="489"/>
                </a:lnTo>
                <a:lnTo>
                  <a:pt x="3105" y="508"/>
                </a:lnTo>
                <a:lnTo>
                  <a:pt x="3144" y="495"/>
                </a:lnTo>
                <a:lnTo>
                  <a:pt x="3189" y="483"/>
                </a:lnTo>
                <a:lnTo>
                  <a:pt x="3234" y="476"/>
                </a:lnTo>
                <a:lnTo>
                  <a:pt x="3266" y="470"/>
                </a:lnTo>
                <a:lnTo>
                  <a:pt x="3285" y="470"/>
                </a:lnTo>
                <a:lnTo>
                  <a:pt x="3292" y="476"/>
                </a:lnTo>
                <a:lnTo>
                  <a:pt x="3311" y="476"/>
                </a:lnTo>
                <a:lnTo>
                  <a:pt x="3363" y="483"/>
                </a:lnTo>
                <a:lnTo>
                  <a:pt x="3395" y="489"/>
                </a:lnTo>
                <a:lnTo>
                  <a:pt x="3427" y="495"/>
                </a:lnTo>
                <a:lnTo>
                  <a:pt x="3440" y="502"/>
                </a:lnTo>
                <a:lnTo>
                  <a:pt x="3453" y="502"/>
                </a:lnTo>
                <a:lnTo>
                  <a:pt x="3440" y="502"/>
                </a:lnTo>
                <a:lnTo>
                  <a:pt x="3395" y="502"/>
                </a:lnTo>
                <a:lnTo>
                  <a:pt x="3356" y="508"/>
                </a:lnTo>
                <a:lnTo>
                  <a:pt x="3330" y="515"/>
                </a:lnTo>
                <a:lnTo>
                  <a:pt x="3318" y="521"/>
                </a:lnTo>
                <a:lnTo>
                  <a:pt x="3311" y="521"/>
                </a:lnTo>
                <a:lnTo>
                  <a:pt x="3337" y="521"/>
                </a:lnTo>
                <a:lnTo>
                  <a:pt x="3382" y="515"/>
                </a:lnTo>
                <a:lnTo>
                  <a:pt x="3427" y="515"/>
                </a:lnTo>
                <a:lnTo>
                  <a:pt x="3472" y="515"/>
                </a:lnTo>
                <a:lnTo>
                  <a:pt x="3485" y="521"/>
                </a:lnTo>
                <a:lnTo>
                  <a:pt x="3491" y="521"/>
                </a:lnTo>
                <a:lnTo>
                  <a:pt x="3517" y="528"/>
                </a:lnTo>
                <a:lnTo>
                  <a:pt x="3523" y="534"/>
                </a:lnTo>
                <a:lnTo>
                  <a:pt x="3510" y="521"/>
                </a:lnTo>
                <a:lnTo>
                  <a:pt x="3498" y="515"/>
                </a:lnTo>
                <a:lnTo>
                  <a:pt x="3530" y="515"/>
                </a:lnTo>
                <a:lnTo>
                  <a:pt x="3536" y="508"/>
                </a:lnTo>
                <a:lnTo>
                  <a:pt x="3594" y="508"/>
                </a:lnTo>
                <a:lnTo>
                  <a:pt x="3620" y="515"/>
                </a:lnTo>
                <a:lnTo>
                  <a:pt x="3658" y="515"/>
                </a:lnTo>
                <a:lnTo>
                  <a:pt x="3626" y="502"/>
                </a:lnTo>
                <a:lnTo>
                  <a:pt x="3633" y="495"/>
                </a:lnTo>
                <a:lnTo>
                  <a:pt x="3633" y="489"/>
                </a:lnTo>
                <a:lnTo>
                  <a:pt x="3626" y="489"/>
                </a:lnTo>
                <a:lnTo>
                  <a:pt x="3613" y="495"/>
                </a:lnTo>
                <a:lnTo>
                  <a:pt x="3607" y="495"/>
                </a:lnTo>
                <a:lnTo>
                  <a:pt x="3530" y="495"/>
                </a:lnTo>
                <a:lnTo>
                  <a:pt x="3498" y="495"/>
                </a:lnTo>
                <a:lnTo>
                  <a:pt x="3485" y="502"/>
                </a:lnTo>
                <a:lnTo>
                  <a:pt x="3478" y="502"/>
                </a:lnTo>
                <a:lnTo>
                  <a:pt x="3472" y="495"/>
                </a:lnTo>
                <a:lnTo>
                  <a:pt x="3465" y="489"/>
                </a:lnTo>
                <a:lnTo>
                  <a:pt x="3459" y="483"/>
                </a:lnTo>
                <a:lnTo>
                  <a:pt x="3453" y="476"/>
                </a:lnTo>
                <a:lnTo>
                  <a:pt x="3420" y="476"/>
                </a:lnTo>
                <a:lnTo>
                  <a:pt x="3401" y="476"/>
                </a:lnTo>
                <a:lnTo>
                  <a:pt x="3388" y="476"/>
                </a:lnTo>
                <a:lnTo>
                  <a:pt x="3388" y="470"/>
                </a:lnTo>
                <a:lnTo>
                  <a:pt x="3388" y="457"/>
                </a:lnTo>
                <a:lnTo>
                  <a:pt x="3388" y="450"/>
                </a:lnTo>
                <a:lnTo>
                  <a:pt x="3401" y="450"/>
                </a:lnTo>
                <a:lnTo>
                  <a:pt x="3408" y="457"/>
                </a:lnTo>
                <a:lnTo>
                  <a:pt x="3420" y="450"/>
                </a:lnTo>
                <a:lnTo>
                  <a:pt x="3427" y="444"/>
                </a:lnTo>
                <a:lnTo>
                  <a:pt x="3440" y="444"/>
                </a:lnTo>
                <a:lnTo>
                  <a:pt x="3491" y="444"/>
                </a:lnTo>
                <a:lnTo>
                  <a:pt x="3504" y="450"/>
                </a:lnTo>
                <a:lnTo>
                  <a:pt x="3530" y="450"/>
                </a:lnTo>
                <a:lnTo>
                  <a:pt x="3581" y="457"/>
                </a:lnTo>
                <a:lnTo>
                  <a:pt x="3613" y="470"/>
                </a:lnTo>
                <a:lnTo>
                  <a:pt x="3665" y="483"/>
                </a:lnTo>
                <a:lnTo>
                  <a:pt x="3690" y="495"/>
                </a:lnTo>
                <a:lnTo>
                  <a:pt x="3723" y="502"/>
                </a:lnTo>
                <a:lnTo>
                  <a:pt x="3742" y="502"/>
                </a:lnTo>
                <a:lnTo>
                  <a:pt x="3774" y="521"/>
                </a:lnTo>
                <a:lnTo>
                  <a:pt x="3793" y="521"/>
                </a:lnTo>
                <a:lnTo>
                  <a:pt x="3793" y="508"/>
                </a:lnTo>
                <a:lnTo>
                  <a:pt x="3838" y="528"/>
                </a:lnTo>
                <a:lnTo>
                  <a:pt x="3877" y="540"/>
                </a:lnTo>
                <a:lnTo>
                  <a:pt x="3896" y="547"/>
                </a:lnTo>
                <a:lnTo>
                  <a:pt x="3800" y="585"/>
                </a:lnTo>
                <a:lnTo>
                  <a:pt x="3761" y="605"/>
                </a:lnTo>
                <a:lnTo>
                  <a:pt x="3735" y="605"/>
                </a:lnTo>
                <a:lnTo>
                  <a:pt x="3716" y="611"/>
                </a:lnTo>
                <a:lnTo>
                  <a:pt x="3710" y="618"/>
                </a:lnTo>
                <a:lnTo>
                  <a:pt x="3748" y="618"/>
                </a:lnTo>
                <a:lnTo>
                  <a:pt x="3768" y="618"/>
                </a:lnTo>
                <a:lnTo>
                  <a:pt x="3780" y="605"/>
                </a:lnTo>
                <a:lnTo>
                  <a:pt x="3800" y="592"/>
                </a:lnTo>
                <a:lnTo>
                  <a:pt x="3832" y="579"/>
                </a:lnTo>
                <a:lnTo>
                  <a:pt x="3909" y="553"/>
                </a:lnTo>
                <a:lnTo>
                  <a:pt x="3948" y="566"/>
                </a:lnTo>
                <a:lnTo>
                  <a:pt x="3967" y="579"/>
                </a:lnTo>
                <a:lnTo>
                  <a:pt x="3948" y="585"/>
                </a:lnTo>
                <a:lnTo>
                  <a:pt x="3928" y="592"/>
                </a:lnTo>
                <a:lnTo>
                  <a:pt x="3909" y="598"/>
                </a:lnTo>
                <a:lnTo>
                  <a:pt x="3845" y="605"/>
                </a:lnTo>
                <a:lnTo>
                  <a:pt x="3813" y="618"/>
                </a:lnTo>
                <a:lnTo>
                  <a:pt x="3870" y="618"/>
                </a:lnTo>
                <a:lnTo>
                  <a:pt x="3928" y="598"/>
                </a:lnTo>
                <a:lnTo>
                  <a:pt x="3954" y="585"/>
                </a:lnTo>
                <a:lnTo>
                  <a:pt x="3980" y="579"/>
                </a:lnTo>
                <a:lnTo>
                  <a:pt x="3993" y="579"/>
                </a:lnTo>
                <a:lnTo>
                  <a:pt x="4005" y="579"/>
                </a:lnTo>
                <a:lnTo>
                  <a:pt x="4018" y="566"/>
                </a:lnTo>
                <a:lnTo>
                  <a:pt x="4025" y="579"/>
                </a:lnTo>
                <a:lnTo>
                  <a:pt x="4076" y="585"/>
                </a:lnTo>
                <a:lnTo>
                  <a:pt x="4102" y="592"/>
                </a:lnTo>
                <a:lnTo>
                  <a:pt x="4128" y="598"/>
                </a:lnTo>
                <a:lnTo>
                  <a:pt x="4134" y="592"/>
                </a:lnTo>
                <a:lnTo>
                  <a:pt x="4179" y="598"/>
                </a:lnTo>
                <a:lnTo>
                  <a:pt x="4211" y="605"/>
                </a:lnTo>
                <a:lnTo>
                  <a:pt x="4224" y="605"/>
                </a:lnTo>
                <a:lnTo>
                  <a:pt x="4243" y="611"/>
                </a:lnTo>
                <a:lnTo>
                  <a:pt x="4275" y="618"/>
                </a:lnTo>
                <a:lnTo>
                  <a:pt x="4391" y="618"/>
                </a:lnTo>
                <a:lnTo>
                  <a:pt x="4398" y="605"/>
                </a:lnTo>
                <a:lnTo>
                  <a:pt x="4404" y="618"/>
                </a:lnTo>
                <a:lnTo>
                  <a:pt x="4526" y="618"/>
                </a:lnTo>
                <a:lnTo>
                  <a:pt x="4526" y="611"/>
                </a:lnTo>
                <a:lnTo>
                  <a:pt x="4526" y="605"/>
                </a:lnTo>
                <a:lnTo>
                  <a:pt x="4513" y="611"/>
                </a:lnTo>
                <a:lnTo>
                  <a:pt x="4513" y="605"/>
                </a:lnTo>
                <a:lnTo>
                  <a:pt x="4513" y="598"/>
                </a:lnTo>
                <a:lnTo>
                  <a:pt x="4520" y="592"/>
                </a:lnTo>
                <a:lnTo>
                  <a:pt x="4539" y="592"/>
                </a:lnTo>
                <a:lnTo>
                  <a:pt x="4584" y="618"/>
                </a:lnTo>
                <a:lnTo>
                  <a:pt x="4603" y="618"/>
                </a:lnTo>
                <a:lnTo>
                  <a:pt x="4545" y="585"/>
                </a:lnTo>
                <a:lnTo>
                  <a:pt x="4571" y="566"/>
                </a:lnTo>
                <a:lnTo>
                  <a:pt x="4616" y="547"/>
                </a:lnTo>
                <a:lnTo>
                  <a:pt x="4623" y="540"/>
                </a:lnTo>
                <a:lnTo>
                  <a:pt x="4635" y="534"/>
                </a:lnTo>
                <a:lnTo>
                  <a:pt x="4648" y="534"/>
                </a:lnTo>
                <a:lnTo>
                  <a:pt x="4668" y="534"/>
                </a:lnTo>
                <a:lnTo>
                  <a:pt x="4693" y="521"/>
                </a:lnTo>
                <a:lnTo>
                  <a:pt x="4790" y="495"/>
                </a:lnTo>
                <a:lnTo>
                  <a:pt x="5433" y="495"/>
                </a:lnTo>
                <a:lnTo>
                  <a:pt x="3999" y="534"/>
                </a:lnTo>
                <a:lnTo>
                  <a:pt x="3980" y="540"/>
                </a:lnTo>
                <a:lnTo>
                  <a:pt x="3967" y="540"/>
                </a:lnTo>
                <a:lnTo>
                  <a:pt x="3941" y="534"/>
                </a:lnTo>
                <a:lnTo>
                  <a:pt x="3915" y="521"/>
                </a:lnTo>
                <a:lnTo>
                  <a:pt x="3838" y="508"/>
                </a:lnTo>
                <a:lnTo>
                  <a:pt x="3806" y="495"/>
                </a:lnTo>
                <a:lnTo>
                  <a:pt x="3793" y="495"/>
                </a:lnTo>
                <a:lnTo>
                  <a:pt x="3742" y="483"/>
                </a:lnTo>
                <a:lnTo>
                  <a:pt x="3710" y="476"/>
                </a:lnTo>
                <a:lnTo>
                  <a:pt x="3684" y="476"/>
                </a:lnTo>
                <a:lnTo>
                  <a:pt x="3658" y="470"/>
                </a:lnTo>
                <a:lnTo>
                  <a:pt x="3620" y="457"/>
                </a:lnTo>
                <a:lnTo>
                  <a:pt x="3594" y="450"/>
                </a:lnTo>
                <a:lnTo>
                  <a:pt x="3568" y="450"/>
                </a:lnTo>
                <a:lnTo>
                  <a:pt x="3562" y="444"/>
                </a:lnTo>
                <a:lnTo>
                  <a:pt x="3600" y="438"/>
                </a:lnTo>
                <a:lnTo>
                  <a:pt x="3678" y="438"/>
                </a:lnTo>
                <a:lnTo>
                  <a:pt x="3761" y="450"/>
                </a:lnTo>
                <a:lnTo>
                  <a:pt x="3787" y="457"/>
                </a:lnTo>
                <a:lnTo>
                  <a:pt x="3819" y="470"/>
                </a:lnTo>
                <a:lnTo>
                  <a:pt x="3832" y="476"/>
                </a:lnTo>
                <a:lnTo>
                  <a:pt x="3838" y="476"/>
                </a:lnTo>
                <a:lnTo>
                  <a:pt x="3870" y="489"/>
                </a:lnTo>
                <a:lnTo>
                  <a:pt x="3883" y="489"/>
                </a:lnTo>
                <a:lnTo>
                  <a:pt x="3903" y="495"/>
                </a:lnTo>
                <a:lnTo>
                  <a:pt x="4031" y="521"/>
                </a:lnTo>
                <a:lnTo>
                  <a:pt x="4018" y="528"/>
                </a:lnTo>
                <a:lnTo>
                  <a:pt x="3999" y="534"/>
                </a:lnTo>
                <a:lnTo>
                  <a:pt x="5433" y="495"/>
                </a:lnTo>
                <a:lnTo>
                  <a:pt x="4288" y="592"/>
                </a:lnTo>
                <a:lnTo>
                  <a:pt x="4243" y="598"/>
                </a:lnTo>
                <a:lnTo>
                  <a:pt x="4224" y="598"/>
                </a:lnTo>
                <a:lnTo>
                  <a:pt x="4205" y="592"/>
                </a:lnTo>
                <a:lnTo>
                  <a:pt x="4173" y="585"/>
                </a:lnTo>
                <a:lnTo>
                  <a:pt x="4115" y="579"/>
                </a:lnTo>
                <a:lnTo>
                  <a:pt x="4083" y="560"/>
                </a:lnTo>
                <a:lnTo>
                  <a:pt x="4070" y="560"/>
                </a:lnTo>
                <a:lnTo>
                  <a:pt x="4057" y="553"/>
                </a:lnTo>
                <a:lnTo>
                  <a:pt x="4070" y="553"/>
                </a:lnTo>
                <a:lnTo>
                  <a:pt x="4115" y="540"/>
                </a:lnTo>
                <a:lnTo>
                  <a:pt x="4147" y="547"/>
                </a:lnTo>
                <a:lnTo>
                  <a:pt x="4198" y="553"/>
                </a:lnTo>
                <a:lnTo>
                  <a:pt x="4211" y="560"/>
                </a:lnTo>
                <a:lnTo>
                  <a:pt x="4243" y="566"/>
                </a:lnTo>
                <a:lnTo>
                  <a:pt x="4288" y="592"/>
                </a:lnTo>
                <a:lnTo>
                  <a:pt x="4295" y="592"/>
                </a:lnTo>
                <a:lnTo>
                  <a:pt x="4288" y="592"/>
                </a:lnTo>
                <a:lnTo>
                  <a:pt x="5433" y="495"/>
                </a:lnTo>
                <a:lnTo>
                  <a:pt x="4443" y="412"/>
                </a:lnTo>
                <a:lnTo>
                  <a:pt x="4449" y="418"/>
                </a:lnTo>
                <a:lnTo>
                  <a:pt x="4462" y="418"/>
                </a:lnTo>
                <a:lnTo>
                  <a:pt x="4455" y="418"/>
                </a:lnTo>
                <a:lnTo>
                  <a:pt x="4449" y="412"/>
                </a:lnTo>
                <a:lnTo>
                  <a:pt x="4443" y="412"/>
                </a:lnTo>
                <a:lnTo>
                  <a:pt x="5433" y="495"/>
                </a:lnTo>
                <a:lnTo>
                  <a:pt x="3973" y="373"/>
                </a:lnTo>
                <a:lnTo>
                  <a:pt x="3967" y="373"/>
                </a:lnTo>
                <a:lnTo>
                  <a:pt x="3954" y="380"/>
                </a:lnTo>
                <a:lnTo>
                  <a:pt x="3967" y="380"/>
                </a:lnTo>
                <a:lnTo>
                  <a:pt x="3986" y="380"/>
                </a:lnTo>
                <a:lnTo>
                  <a:pt x="4038" y="393"/>
                </a:lnTo>
                <a:lnTo>
                  <a:pt x="4057" y="399"/>
                </a:lnTo>
                <a:lnTo>
                  <a:pt x="4076" y="399"/>
                </a:lnTo>
                <a:lnTo>
                  <a:pt x="4076" y="405"/>
                </a:lnTo>
                <a:lnTo>
                  <a:pt x="4083" y="405"/>
                </a:lnTo>
                <a:lnTo>
                  <a:pt x="4089" y="405"/>
                </a:lnTo>
                <a:lnTo>
                  <a:pt x="4095" y="405"/>
                </a:lnTo>
                <a:lnTo>
                  <a:pt x="4095" y="412"/>
                </a:lnTo>
                <a:lnTo>
                  <a:pt x="4102" y="412"/>
                </a:lnTo>
                <a:lnTo>
                  <a:pt x="4108" y="412"/>
                </a:lnTo>
                <a:lnTo>
                  <a:pt x="4115" y="418"/>
                </a:lnTo>
                <a:lnTo>
                  <a:pt x="4121" y="418"/>
                </a:lnTo>
                <a:lnTo>
                  <a:pt x="4121" y="405"/>
                </a:lnTo>
                <a:lnTo>
                  <a:pt x="4115" y="399"/>
                </a:lnTo>
                <a:lnTo>
                  <a:pt x="4115" y="405"/>
                </a:lnTo>
                <a:lnTo>
                  <a:pt x="4108" y="405"/>
                </a:lnTo>
                <a:lnTo>
                  <a:pt x="4102" y="399"/>
                </a:lnTo>
                <a:lnTo>
                  <a:pt x="4095" y="393"/>
                </a:lnTo>
                <a:lnTo>
                  <a:pt x="4057" y="386"/>
                </a:lnTo>
                <a:lnTo>
                  <a:pt x="4031" y="380"/>
                </a:lnTo>
                <a:lnTo>
                  <a:pt x="3999" y="373"/>
                </a:lnTo>
                <a:lnTo>
                  <a:pt x="3993" y="367"/>
                </a:lnTo>
                <a:lnTo>
                  <a:pt x="3986" y="367"/>
                </a:lnTo>
                <a:lnTo>
                  <a:pt x="3980" y="367"/>
                </a:lnTo>
                <a:lnTo>
                  <a:pt x="3980" y="373"/>
                </a:lnTo>
                <a:lnTo>
                  <a:pt x="3973" y="373"/>
                </a:lnTo>
                <a:lnTo>
                  <a:pt x="5433" y="495"/>
                </a:lnTo>
                <a:lnTo>
                  <a:pt x="2347" y="521"/>
                </a:lnTo>
                <a:lnTo>
                  <a:pt x="2340" y="521"/>
                </a:lnTo>
                <a:lnTo>
                  <a:pt x="2328" y="521"/>
                </a:lnTo>
                <a:lnTo>
                  <a:pt x="2334" y="528"/>
                </a:lnTo>
                <a:lnTo>
                  <a:pt x="2347" y="521"/>
                </a:lnTo>
                <a:lnTo>
                  <a:pt x="5433" y="495"/>
                </a:lnTo>
                <a:lnTo>
                  <a:pt x="2469" y="592"/>
                </a:lnTo>
                <a:lnTo>
                  <a:pt x="2475" y="585"/>
                </a:lnTo>
                <a:lnTo>
                  <a:pt x="2482" y="585"/>
                </a:lnTo>
                <a:lnTo>
                  <a:pt x="2475" y="579"/>
                </a:lnTo>
                <a:lnTo>
                  <a:pt x="2456" y="585"/>
                </a:lnTo>
                <a:lnTo>
                  <a:pt x="2443" y="592"/>
                </a:lnTo>
                <a:lnTo>
                  <a:pt x="2469" y="592"/>
                </a:lnTo>
                <a:lnTo>
                  <a:pt x="5433" y="495"/>
                </a:lnTo>
                <a:lnTo>
                  <a:pt x="2315" y="540"/>
                </a:lnTo>
                <a:lnTo>
                  <a:pt x="2302" y="540"/>
                </a:lnTo>
                <a:lnTo>
                  <a:pt x="2302" y="547"/>
                </a:lnTo>
                <a:lnTo>
                  <a:pt x="2315" y="547"/>
                </a:lnTo>
                <a:lnTo>
                  <a:pt x="2315" y="540"/>
                </a:lnTo>
                <a:lnTo>
                  <a:pt x="5433" y="495"/>
                </a:lnTo>
                <a:lnTo>
                  <a:pt x="2276" y="521"/>
                </a:lnTo>
                <a:lnTo>
                  <a:pt x="2257" y="521"/>
                </a:lnTo>
                <a:lnTo>
                  <a:pt x="2250" y="521"/>
                </a:lnTo>
                <a:lnTo>
                  <a:pt x="2257" y="521"/>
                </a:lnTo>
                <a:lnTo>
                  <a:pt x="2270" y="521"/>
                </a:lnTo>
                <a:lnTo>
                  <a:pt x="2276" y="521"/>
                </a:lnTo>
                <a:lnTo>
                  <a:pt x="5433" y="495"/>
                </a:lnTo>
                <a:lnTo>
                  <a:pt x="2610" y="566"/>
                </a:lnTo>
                <a:lnTo>
                  <a:pt x="2610" y="560"/>
                </a:lnTo>
                <a:lnTo>
                  <a:pt x="2604" y="553"/>
                </a:lnTo>
                <a:lnTo>
                  <a:pt x="2598" y="553"/>
                </a:lnTo>
                <a:lnTo>
                  <a:pt x="2598" y="560"/>
                </a:lnTo>
                <a:lnTo>
                  <a:pt x="2598" y="566"/>
                </a:lnTo>
                <a:lnTo>
                  <a:pt x="2610" y="566"/>
                </a:lnTo>
                <a:lnTo>
                  <a:pt x="5433" y="495"/>
                </a:lnTo>
                <a:lnTo>
                  <a:pt x="2893" y="515"/>
                </a:lnTo>
                <a:lnTo>
                  <a:pt x="2906" y="502"/>
                </a:lnTo>
                <a:lnTo>
                  <a:pt x="2900" y="502"/>
                </a:lnTo>
                <a:lnTo>
                  <a:pt x="2880" y="508"/>
                </a:lnTo>
                <a:lnTo>
                  <a:pt x="2880" y="515"/>
                </a:lnTo>
                <a:lnTo>
                  <a:pt x="2880" y="508"/>
                </a:lnTo>
                <a:lnTo>
                  <a:pt x="2900" y="495"/>
                </a:lnTo>
                <a:lnTo>
                  <a:pt x="2906" y="489"/>
                </a:lnTo>
                <a:lnTo>
                  <a:pt x="2913" y="489"/>
                </a:lnTo>
                <a:lnTo>
                  <a:pt x="2900" y="489"/>
                </a:lnTo>
                <a:lnTo>
                  <a:pt x="2887" y="495"/>
                </a:lnTo>
                <a:lnTo>
                  <a:pt x="2880" y="502"/>
                </a:lnTo>
                <a:lnTo>
                  <a:pt x="2874" y="502"/>
                </a:lnTo>
                <a:lnTo>
                  <a:pt x="2855" y="495"/>
                </a:lnTo>
                <a:lnTo>
                  <a:pt x="2855" y="502"/>
                </a:lnTo>
                <a:lnTo>
                  <a:pt x="2855" y="508"/>
                </a:lnTo>
                <a:lnTo>
                  <a:pt x="2842" y="508"/>
                </a:lnTo>
                <a:lnTo>
                  <a:pt x="2835" y="515"/>
                </a:lnTo>
                <a:lnTo>
                  <a:pt x="2835" y="521"/>
                </a:lnTo>
                <a:lnTo>
                  <a:pt x="2842" y="521"/>
                </a:lnTo>
                <a:lnTo>
                  <a:pt x="2848" y="521"/>
                </a:lnTo>
                <a:lnTo>
                  <a:pt x="2874" y="515"/>
                </a:lnTo>
                <a:lnTo>
                  <a:pt x="2880" y="515"/>
                </a:lnTo>
                <a:lnTo>
                  <a:pt x="2874" y="521"/>
                </a:lnTo>
                <a:lnTo>
                  <a:pt x="2868" y="521"/>
                </a:lnTo>
                <a:lnTo>
                  <a:pt x="2861" y="521"/>
                </a:lnTo>
                <a:lnTo>
                  <a:pt x="2868" y="521"/>
                </a:lnTo>
                <a:lnTo>
                  <a:pt x="2874" y="521"/>
                </a:lnTo>
                <a:lnTo>
                  <a:pt x="2880" y="521"/>
                </a:lnTo>
                <a:lnTo>
                  <a:pt x="2880" y="515"/>
                </a:lnTo>
                <a:lnTo>
                  <a:pt x="2880" y="515"/>
                </a:lnTo>
                <a:lnTo>
                  <a:pt x="2887" y="521"/>
                </a:lnTo>
                <a:lnTo>
                  <a:pt x="2893" y="521"/>
                </a:lnTo>
                <a:lnTo>
                  <a:pt x="2913" y="521"/>
                </a:lnTo>
                <a:lnTo>
                  <a:pt x="2919" y="521"/>
                </a:lnTo>
                <a:lnTo>
                  <a:pt x="2913" y="521"/>
                </a:lnTo>
                <a:lnTo>
                  <a:pt x="2900" y="521"/>
                </a:lnTo>
                <a:lnTo>
                  <a:pt x="2893" y="515"/>
                </a:lnTo>
                <a:lnTo>
                  <a:pt x="5433" y="495"/>
                </a:lnTo>
                <a:lnTo>
                  <a:pt x="2810" y="489"/>
                </a:lnTo>
                <a:lnTo>
                  <a:pt x="2810" y="483"/>
                </a:lnTo>
                <a:lnTo>
                  <a:pt x="2803" y="483"/>
                </a:lnTo>
                <a:lnTo>
                  <a:pt x="2797" y="483"/>
                </a:lnTo>
                <a:lnTo>
                  <a:pt x="2803" y="489"/>
                </a:lnTo>
                <a:lnTo>
                  <a:pt x="2810" y="489"/>
                </a:lnTo>
                <a:lnTo>
                  <a:pt x="5433" y="495"/>
                </a:lnTo>
                <a:lnTo>
                  <a:pt x="2636" y="553"/>
                </a:lnTo>
                <a:lnTo>
                  <a:pt x="2636" y="547"/>
                </a:lnTo>
                <a:lnTo>
                  <a:pt x="2636" y="560"/>
                </a:lnTo>
                <a:lnTo>
                  <a:pt x="2636" y="553"/>
                </a:lnTo>
                <a:lnTo>
                  <a:pt x="5433" y="495"/>
                </a:lnTo>
                <a:lnTo>
                  <a:pt x="2231" y="521"/>
                </a:lnTo>
                <a:lnTo>
                  <a:pt x="2199" y="521"/>
                </a:lnTo>
                <a:lnTo>
                  <a:pt x="2186" y="528"/>
                </a:lnTo>
                <a:lnTo>
                  <a:pt x="2199" y="528"/>
                </a:lnTo>
                <a:lnTo>
                  <a:pt x="2218" y="534"/>
                </a:lnTo>
                <a:lnTo>
                  <a:pt x="2231" y="521"/>
                </a:lnTo>
                <a:lnTo>
                  <a:pt x="5433" y="495"/>
                </a:lnTo>
                <a:lnTo>
                  <a:pt x="2745" y="528"/>
                </a:lnTo>
                <a:lnTo>
                  <a:pt x="2745" y="534"/>
                </a:lnTo>
                <a:lnTo>
                  <a:pt x="2758" y="528"/>
                </a:lnTo>
                <a:lnTo>
                  <a:pt x="2752" y="528"/>
                </a:lnTo>
                <a:lnTo>
                  <a:pt x="2745" y="528"/>
                </a:lnTo>
                <a:lnTo>
                  <a:pt x="5433" y="495"/>
                </a:lnTo>
                <a:lnTo>
                  <a:pt x="2668" y="547"/>
                </a:lnTo>
                <a:lnTo>
                  <a:pt x="2662" y="547"/>
                </a:lnTo>
                <a:lnTo>
                  <a:pt x="2655" y="547"/>
                </a:lnTo>
                <a:lnTo>
                  <a:pt x="2662" y="553"/>
                </a:lnTo>
                <a:lnTo>
                  <a:pt x="2668" y="553"/>
                </a:lnTo>
                <a:lnTo>
                  <a:pt x="2668" y="547"/>
                </a:lnTo>
                <a:lnTo>
                  <a:pt x="5433" y="495"/>
                </a:lnTo>
                <a:lnTo>
                  <a:pt x="2803" y="521"/>
                </a:lnTo>
                <a:lnTo>
                  <a:pt x="2790" y="521"/>
                </a:lnTo>
                <a:lnTo>
                  <a:pt x="2784" y="521"/>
                </a:lnTo>
                <a:lnTo>
                  <a:pt x="2778" y="528"/>
                </a:lnTo>
                <a:lnTo>
                  <a:pt x="2784" y="528"/>
                </a:lnTo>
                <a:lnTo>
                  <a:pt x="2790" y="534"/>
                </a:lnTo>
                <a:lnTo>
                  <a:pt x="2803" y="534"/>
                </a:lnTo>
                <a:lnTo>
                  <a:pt x="2810" y="528"/>
                </a:lnTo>
                <a:lnTo>
                  <a:pt x="2816" y="521"/>
                </a:lnTo>
                <a:lnTo>
                  <a:pt x="2810" y="521"/>
                </a:lnTo>
                <a:lnTo>
                  <a:pt x="2803" y="521"/>
                </a:lnTo>
                <a:lnTo>
                  <a:pt x="5433" y="495"/>
                </a:lnTo>
                <a:lnTo>
                  <a:pt x="1460" y="605"/>
                </a:lnTo>
                <a:lnTo>
                  <a:pt x="1453" y="611"/>
                </a:lnTo>
                <a:lnTo>
                  <a:pt x="1453" y="618"/>
                </a:lnTo>
                <a:lnTo>
                  <a:pt x="1460" y="618"/>
                </a:lnTo>
                <a:lnTo>
                  <a:pt x="1466" y="618"/>
                </a:lnTo>
                <a:lnTo>
                  <a:pt x="1479" y="618"/>
                </a:lnTo>
                <a:lnTo>
                  <a:pt x="1460" y="605"/>
                </a:lnTo>
                <a:lnTo>
                  <a:pt x="5433" y="495"/>
                </a:lnTo>
                <a:lnTo>
                  <a:pt x="161" y="585"/>
                </a:lnTo>
                <a:lnTo>
                  <a:pt x="161" y="592"/>
                </a:lnTo>
                <a:lnTo>
                  <a:pt x="168" y="592"/>
                </a:lnTo>
                <a:lnTo>
                  <a:pt x="168" y="585"/>
                </a:lnTo>
                <a:lnTo>
                  <a:pt x="161" y="585"/>
                </a:lnTo>
                <a:lnTo>
                  <a:pt x="5433" y="495"/>
                </a:lnTo>
                <a:lnTo>
                  <a:pt x="4899" y="450"/>
                </a:lnTo>
                <a:lnTo>
                  <a:pt x="4880" y="476"/>
                </a:lnTo>
                <a:lnTo>
                  <a:pt x="4905" y="476"/>
                </a:lnTo>
                <a:lnTo>
                  <a:pt x="4905" y="470"/>
                </a:lnTo>
                <a:lnTo>
                  <a:pt x="4912" y="450"/>
                </a:lnTo>
                <a:lnTo>
                  <a:pt x="4905" y="450"/>
                </a:lnTo>
                <a:lnTo>
                  <a:pt x="4899" y="450"/>
                </a:lnTo>
                <a:lnTo>
                  <a:pt x="5433" y="495"/>
                </a:lnTo>
                <a:lnTo>
                  <a:pt x="20" y="598"/>
                </a:lnTo>
                <a:lnTo>
                  <a:pt x="65" y="618"/>
                </a:lnTo>
                <a:lnTo>
                  <a:pt x="84" y="618"/>
                </a:lnTo>
                <a:lnTo>
                  <a:pt x="13" y="585"/>
                </a:lnTo>
                <a:lnTo>
                  <a:pt x="20" y="598"/>
                </a:lnTo>
                <a:lnTo>
                  <a:pt x="5433" y="495"/>
                </a:lnTo>
                <a:lnTo>
                  <a:pt x="225" y="585"/>
                </a:lnTo>
                <a:lnTo>
                  <a:pt x="180" y="553"/>
                </a:lnTo>
                <a:lnTo>
                  <a:pt x="161" y="547"/>
                </a:lnTo>
                <a:lnTo>
                  <a:pt x="161" y="553"/>
                </a:lnTo>
                <a:lnTo>
                  <a:pt x="180" y="566"/>
                </a:lnTo>
                <a:lnTo>
                  <a:pt x="206" y="585"/>
                </a:lnTo>
                <a:lnTo>
                  <a:pt x="258" y="618"/>
                </a:lnTo>
                <a:lnTo>
                  <a:pt x="270" y="618"/>
                </a:lnTo>
                <a:lnTo>
                  <a:pt x="245" y="605"/>
                </a:lnTo>
                <a:lnTo>
                  <a:pt x="225" y="585"/>
                </a:lnTo>
                <a:lnTo>
                  <a:pt x="5433" y="495"/>
                </a:lnTo>
                <a:lnTo>
                  <a:pt x="2051" y="483"/>
                </a:lnTo>
                <a:lnTo>
                  <a:pt x="2045" y="483"/>
                </a:lnTo>
                <a:lnTo>
                  <a:pt x="2032" y="489"/>
                </a:lnTo>
                <a:lnTo>
                  <a:pt x="1987" y="483"/>
                </a:lnTo>
                <a:lnTo>
                  <a:pt x="1980" y="489"/>
                </a:lnTo>
                <a:lnTo>
                  <a:pt x="1980" y="495"/>
                </a:lnTo>
                <a:lnTo>
                  <a:pt x="1993" y="495"/>
                </a:lnTo>
                <a:lnTo>
                  <a:pt x="2032" y="495"/>
                </a:lnTo>
                <a:lnTo>
                  <a:pt x="2045" y="489"/>
                </a:lnTo>
                <a:lnTo>
                  <a:pt x="2051" y="483"/>
                </a:lnTo>
                <a:lnTo>
                  <a:pt x="5433" y="495"/>
                </a:lnTo>
                <a:lnTo>
                  <a:pt x="2025" y="592"/>
                </a:lnTo>
                <a:lnTo>
                  <a:pt x="2019" y="592"/>
                </a:lnTo>
                <a:lnTo>
                  <a:pt x="2006" y="592"/>
                </a:lnTo>
                <a:lnTo>
                  <a:pt x="2006" y="598"/>
                </a:lnTo>
                <a:lnTo>
                  <a:pt x="2025" y="592"/>
                </a:lnTo>
                <a:lnTo>
                  <a:pt x="2032" y="592"/>
                </a:lnTo>
                <a:lnTo>
                  <a:pt x="2025" y="592"/>
                </a:lnTo>
                <a:lnTo>
                  <a:pt x="5433" y="495"/>
                </a:lnTo>
                <a:lnTo>
                  <a:pt x="2655" y="579"/>
                </a:lnTo>
                <a:lnTo>
                  <a:pt x="2610" y="585"/>
                </a:lnTo>
                <a:lnTo>
                  <a:pt x="2578" y="598"/>
                </a:lnTo>
                <a:lnTo>
                  <a:pt x="2540" y="598"/>
                </a:lnTo>
                <a:lnTo>
                  <a:pt x="2469" y="605"/>
                </a:lnTo>
                <a:lnTo>
                  <a:pt x="2430" y="611"/>
                </a:lnTo>
                <a:lnTo>
                  <a:pt x="2418" y="611"/>
                </a:lnTo>
                <a:lnTo>
                  <a:pt x="2398" y="611"/>
                </a:lnTo>
                <a:lnTo>
                  <a:pt x="2379" y="605"/>
                </a:lnTo>
                <a:lnTo>
                  <a:pt x="2360" y="605"/>
                </a:lnTo>
                <a:lnTo>
                  <a:pt x="2302" y="605"/>
                </a:lnTo>
                <a:lnTo>
                  <a:pt x="2257" y="592"/>
                </a:lnTo>
                <a:lnTo>
                  <a:pt x="2199" y="579"/>
                </a:lnTo>
                <a:lnTo>
                  <a:pt x="2167" y="566"/>
                </a:lnTo>
                <a:lnTo>
                  <a:pt x="2148" y="560"/>
                </a:lnTo>
                <a:lnTo>
                  <a:pt x="2109" y="553"/>
                </a:lnTo>
                <a:lnTo>
                  <a:pt x="2064" y="547"/>
                </a:lnTo>
                <a:lnTo>
                  <a:pt x="2045" y="540"/>
                </a:lnTo>
                <a:lnTo>
                  <a:pt x="2070" y="553"/>
                </a:lnTo>
                <a:lnTo>
                  <a:pt x="2109" y="560"/>
                </a:lnTo>
                <a:lnTo>
                  <a:pt x="2148" y="579"/>
                </a:lnTo>
                <a:lnTo>
                  <a:pt x="2225" y="598"/>
                </a:lnTo>
                <a:lnTo>
                  <a:pt x="2295" y="618"/>
                </a:lnTo>
                <a:lnTo>
                  <a:pt x="2578" y="618"/>
                </a:lnTo>
                <a:lnTo>
                  <a:pt x="2610" y="598"/>
                </a:lnTo>
                <a:lnTo>
                  <a:pt x="2643" y="585"/>
                </a:lnTo>
                <a:lnTo>
                  <a:pt x="2655" y="585"/>
                </a:lnTo>
                <a:lnTo>
                  <a:pt x="2688" y="598"/>
                </a:lnTo>
                <a:lnTo>
                  <a:pt x="2668" y="579"/>
                </a:lnTo>
                <a:lnTo>
                  <a:pt x="2707" y="566"/>
                </a:lnTo>
                <a:lnTo>
                  <a:pt x="2655" y="579"/>
                </a:lnTo>
                <a:lnTo>
                  <a:pt x="5433" y="495"/>
                </a:lnTo>
                <a:lnTo>
                  <a:pt x="2154" y="528"/>
                </a:lnTo>
                <a:lnTo>
                  <a:pt x="2148" y="528"/>
                </a:lnTo>
                <a:lnTo>
                  <a:pt x="2141" y="528"/>
                </a:lnTo>
                <a:lnTo>
                  <a:pt x="2135" y="528"/>
                </a:lnTo>
                <a:lnTo>
                  <a:pt x="2141" y="534"/>
                </a:lnTo>
                <a:lnTo>
                  <a:pt x="2154" y="528"/>
                </a:lnTo>
                <a:lnTo>
                  <a:pt x="5433" y="495"/>
                </a:lnTo>
                <a:lnTo>
                  <a:pt x="193" y="605"/>
                </a:lnTo>
                <a:lnTo>
                  <a:pt x="187" y="598"/>
                </a:lnTo>
                <a:lnTo>
                  <a:pt x="180" y="598"/>
                </a:lnTo>
                <a:lnTo>
                  <a:pt x="187" y="605"/>
                </a:lnTo>
                <a:lnTo>
                  <a:pt x="200" y="618"/>
                </a:lnTo>
                <a:lnTo>
                  <a:pt x="213" y="618"/>
                </a:lnTo>
                <a:lnTo>
                  <a:pt x="193" y="605"/>
                </a:lnTo>
                <a:lnTo>
                  <a:pt x="5433" y="495"/>
                </a:lnTo>
                <a:lnTo>
                  <a:pt x="4719" y="470"/>
                </a:lnTo>
                <a:lnTo>
                  <a:pt x="4738" y="470"/>
                </a:lnTo>
                <a:lnTo>
                  <a:pt x="4745" y="476"/>
                </a:lnTo>
                <a:lnTo>
                  <a:pt x="4751" y="470"/>
                </a:lnTo>
                <a:lnTo>
                  <a:pt x="4758" y="470"/>
                </a:lnTo>
                <a:lnTo>
                  <a:pt x="4764" y="476"/>
                </a:lnTo>
                <a:lnTo>
                  <a:pt x="4777" y="476"/>
                </a:lnTo>
                <a:lnTo>
                  <a:pt x="4796" y="470"/>
                </a:lnTo>
                <a:lnTo>
                  <a:pt x="4790" y="470"/>
                </a:lnTo>
                <a:lnTo>
                  <a:pt x="4777" y="457"/>
                </a:lnTo>
                <a:lnTo>
                  <a:pt x="4764" y="457"/>
                </a:lnTo>
                <a:lnTo>
                  <a:pt x="4738" y="457"/>
                </a:lnTo>
                <a:lnTo>
                  <a:pt x="4725" y="457"/>
                </a:lnTo>
                <a:lnTo>
                  <a:pt x="4706" y="457"/>
                </a:lnTo>
                <a:lnTo>
                  <a:pt x="4693" y="457"/>
                </a:lnTo>
                <a:lnTo>
                  <a:pt x="4700" y="470"/>
                </a:lnTo>
                <a:lnTo>
                  <a:pt x="4719" y="470"/>
                </a:lnTo>
                <a:lnTo>
                  <a:pt x="5433" y="495"/>
                </a:lnTo>
                <a:lnTo>
                  <a:pt x="4899" y="251"/>
                </a:lnTo>
                <a:lnTo>
                  <a:pt x="4899" y="245"/>
                </a:lnTo>
                <a:lnTo>
                  <a:pt x="4893" y="245"/>
                </a:lnTo>
                <a:lnTo>
                  <a:pt x="4867" y="245"/>
                </a:lnTo>
                <a:lnTo>
                  <a:pt x="4815" y="238"/>
                </a:lnTo>
                <a:lnTo>
                  <a:pt x="4770" y="245"/>
                </a:lnTo>
                <a:lnTo>
                  <a:pt x="4758" y="245"/>
                </a:lnTo>
                <a:lnTo>
                  <a:pt x="4751" y="245"/>
                </a:lnTo>
                <a:lnTo>
                  <a:pt x="4738" y="251"/>
                </a:lnTo>
                <a:lnTo>
                  <a:pt x="4725" y="264"/>
                </a:lnTo>
                <a:lnTo>
                  <a:pt x="4732" y="270"/>
                </a:lnTo>
                <a:lnTo>
                  <a:pt x="4751" y="270"/>
                </a:lnTo>
                <a:lnTo>
                  <a:pt x="4758" y="264"/>
                </a:lnTo>
                <a:lnTo>
                  <a:pt x="4770" y="264"/>
                </a:lnTo>
                <a:lnTo>
                  <a:pt x="4809" y="264"/>
                </a:lnTo>
                <a:lnTo>
                  <a:pt x="4860" y="264"/>
                </a:lnTo>
                <a:lnTo>
                  <a:pt x="4880" y="264"/>
                </a:lnTo>
                <a:lnTo>
                  <a:pt x="4899" y="251"/>
                </a:lnTo>
                <a:lnTo>
                  <a:pt x="5433" y="495"/>
                </a:lnTo>
                <a:lnTo>
                  <a:pt x="4719" y="380"/>
                </a:lnTo>
                <a:lnTo>
                  <a:pt x="4706" y="373"/>
                </a:lnTo>
                <a:lnTo>
                  <a:pt x="4700" y="373"/>
                </a:lnTo>
                <a:lnTo>
                  <a:pt x="4700" y="380"/>
                </a:lnTo>
                <a:lnTo>
                  <a:pt x="4700" y="386"/>
                </a:lnTo>
                <a:lnTo>
                  <a:pt x="4706" y="393"/>
                </a:lnTo>
                <a:lnTo>
                  <a:pt x="4738" y="393"/>
                </a:lnTo>
                <a:lnTo>
                  <a:pt x="4725" y="380"/>
                </a:lnTo>
                <a:lnTo>
                  <a:pt x="4719" y="380"/>
                </a:lnTo>
                <a:lnTo>
                  <a:pt x="5433" y="495"/>
                </a:lnTo>
                <a:lnTo>
                  <a:pt x="5220" y="450"/>
                </a:lnTo>
                <a:lnTo>
                  <a:pt x="5246" y="438"/>
                </a:lnTo>
                <a:lnTo>
                  <a:pt x="5272" y="431"/>
                </a:lnTo>
                <a:lnTo>
                  <a:pt x="5278" y="425"/>
                </a:lnTo>
                <a:lnTo>
                  <a:pt x="5278" y="418"/>
                </a:lnTo>
                <a:lnTo>
                  <a:pt x="5272" y="418"/>
                </a:lnTo>
                <a:lnTo>
                  <a:pt x="5259" y="425"/>
                </a:lnTo>
                <a:lnTo>
                  <a:pt x="5227" y="438"/>
                </a:lnTo>
                <a:lnTo>
                  <a:pt x="5214" y="444"/>
                </a:lnTo>
                <a:lnTo>
                  <a:pt x="5214" y="450"/>
                </a:lnTo>
                <a:lnTo>
                  <a:pt x="5188" y="457"/>
                </a:lnTo>
                <a:lnTo>
                  <a:pt x="5175" y="457"/>
                </a:lnTo>
                <a:lnTo>
                  <a:pt x="5175" y="450"/>
                </a:lnTo>
                <a:lnTo>
                  <a:pt x="5169" y="450"/>
                </a:lnTo>
                <a:lnTo>
                  <a:pt x="5163" y="450"/>
                </a:lnTo>
                <a:lnTo>
                  <a:pt x="5156" y="470"/>
                </a:lnTo>
                <a:lnTo>
                  <a:pt x="5137" y="483"/>
                </a:lnTo>
                <a:lnTo>
                  <a:pt x="5118" y="495"/>
                </a:lnTo>
                <a:lnTo>
                  <a:pt x="5111" y="495"/>
                </a:lnTo>
                <a:lnTo>
                  <a:pt x="5098" y="495"/>
                </a:lnTo>
                <a:lnTo>
                  <a:pt x="5085" y="502"/>
                </a:lnTo>
                <a:lnTo>
                  <a:pt x="5085" y="508"/>
                </a:lnTo>
                <a:lnTo>
                  <a:pt x="5073" y="521"/>
                </a:lnTo>
                <a:lnTo>
                  <a:pt x="5066" y="521"/>
                </a:lnTo>
                <a:lnTo>
                  <a:pt x="5066" y="521"/>
                </a:lnTo>
                <a:lnTo>
                  <a:pt x="5060" y="521"/>
                </a:lnTo>
                <a:lnTo>
                  <a:pt x="5060" y="515"/>
                </a:lnTo>
                <a:lnTo>
                  <a:pt x="5047" y="521"/>
                </a:lnTo>
                <a:lnTo>
                  <a:pt x="5034" y="521"/>
                </a:lnTo>
                <a:lnTo>
                  <a:pt x="5028" y="521"/>
                </a:lnTo>
                <a:lnTo>
                  <a:pt x="5028" y="528"/>
                </a:lnTo>
                <a:lnTo>
                  <a:pt x="5034" y="528"/>
                </a:lnTo>
                <a:lnTo>
                  <a:pt x="5040" y="528"/>
                </a:lnTo>
                <a:lnTo>
                  <a:pt x="5047" y="534"/>
                </a:lnTo>
                <a:lnTo>
                  <a:pt x="5034" y="540"/>
                </a:lnTo>
                <a:lnTo>
                  <a:pt x="5028" y="547"/>
                </a:lnTo>
                <a:lnTo>
                  <a:pt x="5008" y="553"/>
                </a:lnTo>
                <a:lnTo>
                  <a:pt x="5002" y="553"/>
                </a:lnTo>
                <a:lnTo>
                  <a:pt x="4995" y="553"/>
                </a:lnTo>
                <a:lnTo>
                  <a:pt x="4995" y="547"/>
                </a:lnTo>
                <a:lnTo>
                  <a:pt x="5008" y="534"/>
                </a:lnTo>
                <a:lnTo>
                  <a:pt x="4995" y="534"/>
                </a:lnTo>
                <a:lnTo>
                  <a:pt x="4976" y="540"/>
                </a:lnTo>
                <a:lnTo>
                  <a:pt x="4963" y="540"/>
                </a:lnTo>
                <a:lnTo>
                  <a:pt x="4950" y="540"/>
                </a:lnTo>
                <a:lnTo>
                  <a:pt x="4950" y="553"/>
                </a:lnTo>
                <a:lnTo>
                  <a:pt x="4938" y="547"/>
                </a:lnTo>
                <a:lnTo>
                  <a:pt x="4925" y="547"/>
                </a:lnTo>
                <a:lnTo>
                  <a:pt x="4905" y="547"/>
                </a:lnTo>
                <a:lnTo>
                  <a:pt x="4899" y="547"/>
                </a:lnTo>
                <a:lnTo>
                  <a:pt x="4899" y="553"/>
                </a:lnTo>
                <a:lnTo>
                  <a:pt x="4918" y="560"/>
                </a:lnTo>
                <a:lnTo>
                  <a:pt x="4938" y="566"/>
                </a:lnTo>
                <a:lnTo>
                  <a:pt x="4931" y="566"/>
                </a:lnTo>
                <a:lnTo>
                  <a:pt x="4905" y="585"/>
                </a:lnTo>
                <a:lnTo>
                  <a:pt x="4873" y="598"/>
                </a:lnTo>
                <a:lnTo>
                  <a:pt x="4867" y="605"/>
                </a:lnTo>
                <a:lnTo>
                  <a:pt x="4880" y="605"/>
                </a:lnTo>
                <a:lnTo>
                  <a:pt x="4912" y="592"/>
                </a:lnTo>
                <a:lnTo>
                  <a:pt x="4944" y="579"/>
                </a:lnTo>
                <a:lnTo>
                  <a:pt x="4957" y="579"/>
                </a:lnTo>
                <a:lnTo>
                  <a:pt x="4970" y="566"/>
                </a:lnTo>
                <a:lnTo>
                  <a:pt x="4976" y="566"/>
                </a:lnTo>
                <a:lnTo>
                  <a:pt x="4976" y="579"/>
                </a:lnTo>
                <a:lnTo>
                  <a:pt x="4950" y="598"/>
                </a:lnTo>
                <a:lnTo>
                  <a:pt x="4931" y="611"/>
                </a:lnTo>
                <a:lnTo>
                  <a:pt x="4963" y="598"/>
                </a:lnTo>
                <a:lnTo>
                  <a:pt x="4995" y="585"/>
                </a:lnTo>
                <a:lnTo>
                  <a:pt x="5015" y="566"/>
                </a:lnTo>
                <a:lnTo>
                  <a:pt x="5021" y="566"/>
                </a:lnTo>
                <a:lnTo>
                  <a:pt x="5034" y="560"/>
                </a:lnTo>
                <a:lnTo>
                  <a:pt x="5047" y="547"/>
                </a:lnTo>
                <a:lnTo>
                  <a:pt x="5118" y="515"/>
                </a:lnTo>
                <a:lnTo>
                  <a:pt x="5175" y="476"/>
                </a:lnTo>
                <a:lnTo>
                  <a:pt x="5208" y="470"/>
                </a:lnTo>
                <a:lnTo>
                  <a:pt x="5220" y="450"/>
                </a:lnTo>
                <a:lnTo>
                  <a:pt x="5433" y="495"/>
                </a:lnTo>
                <a:lnTo>
                  <a:pt x="4500" y="425"/>
                </a:lnTo>
                <a:lnTo>
                  <a:pt x="4500" y="431"/>
                </a:lnTo>
                <a:lnTo>
                  <a:pt x="4507" y="431"/>
                </a:lnTo>
                <a:lnTo>
                  <a:pt x="4513" y="425"/>
                </a:lnTo>
                <a:lnTo>
                  <a:pt x="4507" y="418"/>
                </a:lnTo>
                <a:lnTo>
                  <a:pt x="4500" y="425"/>
                </a:lnTo>
                <a:lnTo>
                  <a:pt x="5433" y="495"/>
                </a:lnTo>
                <a:lnTo>
                  <a:pt x="5047" y="457"/>
                </a:lnTo>
                <a:lnTo>
                  <a:pt x="5034" y="450"/>
                </a:lnTo>
                <a:lnTo>
                  <a:pt x="5008" y="457"/>
                </a:lnTo>
                <a:lnTo>
                  <a:pt x="5034" y="470"/>
                </a:lnTo>
                <a:lnTo>
                  <a:pt x="5060" y="470"/>
                </a:lnTo>
                <a:lnTo>
                  <a:pt x="5079" y="470"/>
                </a:lnTo>
                <a:lnTo>
                  <a:pt x="5085" y="470"/>
                </a:lnTo>
                <a:lnTo>
                  <a:pt x="5079" y="470"/>
                </a:lnTo>
                <a:lnTo>
                  <a:pt x="5066" y="457"/>
                </a:lnTo>
                <a:lnTo>
                  <a:pt x="5047" y="457"/>
                </a:lnTo>
                <a:lnTo>
                  <a:pt x="5433" y="495"/>
                </a:lnTo>
                <a:lnTo>
                  <a:pt x="4848" y="470"/>
                </a:lnTo>
                <a:lnTo>
                  <a:pt x="4841" y="476"/>
                </a:lnTo>
                <a:lnTo>
                  <a:pt x="4867" y="476"/>
                </a:lnTo>
                <a:lnTo>
                  <a:pt x="4860" y="470"/>
                </a:lnTo>
                <a:lnTo>
                  <a:pt x="4848" y="470"/>
                </a:lnTo>
                <a:lnTo>
                  <a:pt x="5433" y="495"/>
                </a:lnTo>
                <a:lnTo>
                  <a:pt x="3581" y="592"/>
                </a:lnTo>
                <a:lnTo>
                  <a:pt x="3517" y="579"/>
                </a:lnTo>
                <a:lnTo>
                  <a:pt x="3459" y="566"/>
                </a:lnTo>
                <a:lnTo>
                  <a:pt x="3420" y="560"/>
                </a:lnTo>
                <a:lnTo>
                  <a:pt x="3375" y="553"/>
                </a:lnTo>
                <a:lnTo>
                  <a:pt x="3305" y="547"/>
                </a:lnTo>
                <a:lnTo>
                  <a:pt x="3260" y="540"/>
                </a:lnTo>
                <a:lnTo>
                  <a:pt x="3234" y="534"/>
                </a:lnTo>
                <a:lnTo>
                  <a:pt x="3221" y="534"/>
                </a:lnTo>
                <a:lnTo>
                  <a:pt x="3202" y="534"/>
                </a:lnTo>
                <a:lnTo>
                  <a:pt x="3170" y="528"/>
                </a:lnTo>
                <a:lnTo>
                  <a:pt x="3086" y="521"/>
                </a:lnTo>
                <a:lnTo>
                  <a:pt x="3073" y="521"/>
                </a:lnTo>
                <a:lnTo>
                  <a:pt x="3067" y="521"/>
                </a:lnTo>
                <a:lnTo>
                  <a:pt x="3041" y="515"/>
                </a:lnTo>
                <a:lnTo>
                  <a:pt x="2970" y="515"/>
                </a:lnTo>
                <a:lnTo>
                  <a:pt x="2945" y="515"/>
                </a:lnTo>
                <a:lnTo>
                  <a:pt x="2919" y="508"/>
                </a:lnTo>
                <a:lnTo>
                  <a:pt x="2919" y="515"/>
                </a:lnTo>
                <a:lnTo>
                  <a:pt x="2919" y="521"/>
                </a:lnTo>
                <a:lnTo>
                  <a:pt x="2938" y="521"/>
                </a:lnTo>
                <a:lnTo>
                  <a:pt x="2964" y="521"/>
                </a:lnTo>
                <a:lnTo>
                  <a:pt x="2983" y="521"/>
                </a:lnTo>
                <a:lnTo>
                  <a:pt x="2990" y="528"/>
                </a:lnTo>
                <a:lnTo>
                  <a:pt x="2983" y="547"/>
                </a:lnTo>
                <a:lnTo>
                  <a:pt x="2977" y="553"/>
                </a:lnTo>
                <a:lnTo>
                  <a:pt x="3003" y="553"/>
                </a:lnTo>
                <a:lnTo>
                  <a:pt x="3022" y="547"/>
                </a:lnTo>
                <a:lnTo>
                  <a:pt x="3041" y="553"/>
                </a:lnTo>
                <a:lnTo>
                  <a:pt x="3060" y="553"/>
                </a:lnTo>
                <a:lnTo>
                  <a:pt x="3067" y="553"/>
                </a:lnTo>
                <a:lnTo>
                  <a:pt x="3067" y="560"/>
                </a:lnTo>
                <a:lnTo>
                  <a:pt x="3067" y="566"/>
                </a:lnTo>
                <a:lnTo>
                  <a:pt x="3073" y="566"/>
                </a:lnTo>
                <a:lnTo>
                  <a:pt x="3093" y="560"/>
                </a:lnTo>
                <a:lnTo>
                  <a:pt x="3112" y="566"/>
                </a:lnTo>
                <a:lnTo>
                  <a:pt x="3144" y="566"/>
                </a:lnTo>
                <a:lnTo>
                  <a:pt x="3163" y="585"/>
                </a:lnTo>
                <a:lnTo>
                  <a:pt x="3189" y="592"/>
                </a:lnTo>
                <a:lnTo>
                  <a:pt x="3183" y="585"/>
                </a:lnTo>
                <a:lnTo>
                  <a:pt x="3170" y="566"/>
                </a:lnTo>
                <a:lnTo>
                  <a:pt x="3163" y="566"/>
                </a:lnTo>
                <a:lnTo>
                  <a:pt x="3150" y="553"/>
                </a:lnTo>
                <a:lnTo>
                  <a:pt x="3157" y="553"/>
                </a:lnTo>
                <a:lnTo>
                  <a:pt x="3176" y="553"/>
                </a:lnTo>
                <a:lnTo>
                  <a:pt x="3183" y="553"/>
                </a:lnTo>
                <a:lnTo>
                  <a:pt x="3195" y="560"/>
                </a:lnTo>
                <a:lnTo>
                  <a:pt x="3221" y="579"/>
                </a:lnTo>
                <a:lnTo>
                  <a:pt x="3234" y="585"/>
                </a:lnTo>
                <a:lnTo>
                  <a:pt x="3221" y="566"/>
                </a:lnTo>
                <a:lnTo>
                  <a:pt x="3228" y="560"/>
                </a:lnTo>
                <a:lnTo>
                  <a:pt x="3247" y="560"/>
                </a:lnTo>
                <a:lnTo>
                  <a:pt x="3266" y="585"/>
                </a:lnTo>
                <a:lnTo>
                  <a:pt x="3279" y="598"/>
                </a:lnTo>
                <a:lnTo>
                  <a:pt x="3285" y="598"/>
                </a:lnTo>
                <a:lnTo>
                  <a:pt x="3279" y="579"/>
                </a:lnTo>
                <a:lnTo>
                  <a:pt x="3279" y="566"/>
                </a:lnTo>
                <a:lnTo>
                  <a:pt x="3279" y="560"/>
                </a:lnTo>
                <a:lnTo>
                  <a:pt x="3292" y="579"/>
                </a:lnTo>
                <a:lnTo>
                  <a:pt x="3292" y="585"/>
                </a:lnTo>
                <a:lnTo>
                  <a:pt x="3298" y="592"/>
                </a:lnTo>
                <a:lnTo>
                  <a:pt x="3305" y="598"/>
                </a:lnTo>
                <a:lnTo>
                  <a:pt x="3305" y="605"/>
                </a:lnTo>
                <a:lnTo>
                  <a:pt x="3324" y="598"/>
                </a:lnTo>
                <a:lnTo>
                  <a:pt x="3350" y="611"/>
                </a:lnTo>
                <a:lnTo>
                  <a:pt x="3356" y="611"/>
                </a:lnTo>
                <a:lnTo>
                  <a:pt x="3363" y="618"/>
                </a:lnTo>
                <a:lnTo>
                  <a:pt x="3375" y="618"/>
                </a:lnTo>
                <a:lnTo>
                  <a:pt x="3375" y="611"/>
                </a:lnTo>
                <a:lnTo>
                  <a:pt x="3382" y="605"/>
                </a:lnTo>
                <a:lnTo>
                  <a:pt x="3388" y="611"/>
                </a:lnTo>
                <a:lnTo>
                  <a:pt x="3401" y="618"/>
                </a:lnTo>
                <a:lnTo>
                  <a:pt x="3414" y="618"/>
                </a:lnTo>
                <a:lnTo>
                  <a:pt x="3401" y="611"/>
                </a:lnTo>
                <a:lnTo>
                  <a:pt x="3388" y="598"/>
                </a:lnTo>
                <a:lnTo>
                  <a:pt x="3382" y="585"/>
                </a:lnTo>
                <a:lnTo>
                  <a:pt x="3401" y="598"/>
                </a:lnTo>
                <a:lnTo>
                  <a:pt x="3420" y="605"/>
                </a:lnTo>
                <a:lnTo>
                  <a:pt x="3453" y="618"/>
                </a:lnTo>
                <a:lnTo>
                  <a:pt x="3408" y="592"/>
                </a:lnTo>
                <a:lnTo>
                  <a:pt x="3401" y="585"/>
                </a:lnTo>
                <a:lnTo>
                  <a:pt x="3401" y="579"/>
                </a:lnTo>
                <a:lnTo>
                  <a:pt x="3414" y="579"/>
                </a:lnTo>
                <a:lnTo>
                  <a:pt x="3433" y="579"/>
                </a:lnTo>
                <a:lnTo>
                  <a:pt x="3498" y="585"/>
                </a:lnTo>
                <a:lnTo>
                  <a:pt x="3562" y="598"/>
                </a:lnTo>
                <a:lnTo>
                  <a:pt x="3588" y="598"/>
                </a:lnTo>
                <a:lnTo>
                  <a:pt x="3613" y="611"/>
                </a:lnTo>
                <a:lnTo>
                  <a:pt x="3626" y="618"/>
                </a:lnTo>
                <a:lnTo>
                  <a:pt x="3684" y="618"/>
                </a:lnTo>
                <a:lnTo>
                  <a:pt x="3639" y="605"/>
                </a:lnTo>
                <a:lnTo>
                  <a:pt x="3607" y="592"/>
                </a:lnTo>
                <a:lnTo>
                  <a:pt x="3581" y="592"/>
                </a:lnTo>
                <a:lnTo>
                  <a:pt x="5433" y="495"/>
                </a:lnTo>
                <a:lnTo>
                  <a:pt x="3003" y="534"/>
                </a:lnTo>
                <a:lnTo>
                  <a:pt x="3003" y="528"/>
                </a:lnTo>
                <a:lnTo>
                  <a:pt x="3022" y="528"/>
                </a:lnTo>
                <a:lnTo>
                  <a:pt x="3009" y="534"/>
                </a:lnTo>
                <a:lnTo>
                  <a:pt x="3003" y="534"/>
                </a:lnTo>
                <a:lnTo>
                  <a:pt x="5433" y="495"/>
                </a:lnTo>
                <a:lnTo>
                  <a:pt x="3022" y="521"/>
                </a:lnTo>
                <a:lnTo>
                  <a:pt x="3022" y="515"/>
                </a:lnTo>
                <a:lnTo>
                  <a:pt x="3028" y="515"/>
                </a:lnTo>
                <a:lnTo>
                  <a:pt x="3048" y="521"/>
                </a:lnTo>
                <a:lnTo>
                  <a:pt x="3041" y="528"/>
                </a:lnTo>
                <a:lnTo>
                  <a:pt x="3028" y="528"/>
                </a:lnTo>
                <a:lnTo>
                  <a:pt x="3022" y="528"/>
                </a:lnTo>
                <a:lnTo>
                  <a:pt x="3022" y="521"/>
                </a:lnTo>
                <a:lnTo>
                  <a:pt x="5433" y="495"/>
                </a:lnTo>
                <a:lnTo>
                  <a:pt x="3054" y="521"/>
                </a:lnTo>
                <a:lnTo>
                  <a:pt x="3060" y="521"/>
                </a:lnTo>
                <a:lnTo>
                  <a:pt x="3073" y="534"/>
                </a:lnTo>
                <a:lnTo>
                  <a:pt x="3067" y="534"/>
                </a:lnTo>
                <a:lnTo>
                  <a:pt x="3054" y="521"/>
                </a:lnTo>
                <a:lnTo>
                  <a:pt x="5433" y="495"/>
                </a:lnTo>
                <a:lnTo>
                  <a:pt x="3356" y="585"/>
                </a:lnTo>
                <a:lnTo>
                  <a:pt x="3337" y="579"/>
                </a:lnTo>
                <a:lnTo>
                  <a:pt x="3330" y="566"/>
                </a:lnTo>
                <a:lnTo>
                  <a:pt x="3330" y="560"/>
                </a:lnTo>
                <a:lnTo>
                  <a:pt x="3337" y="560"/>
                </a:lnTo>
                <a:lnTo>
                  <a:pt x="3350" y="560"/>
                </a:lnTo>
                <a:lnTo>
                  <a:pt x="3363" y="566"/>
                </a:lnTo>
                <a:lnTo>
                  <a:pt x="3369" y="579"/>
                </a:lnTo>
                <a:lnTo>
                  <a:pt x="3363" y="585"/>
                </a:lnTo>
                <a:lnTo>
                  <a:pt x="3356" y="585"/>
                </a:lnTo>
                <a:lnTo>
                  <a:pt x="5433" y="495"/>
                </a:lnTo>
                <a:lnTo>
                  <a:pt x="4520" y="431"/>
                </a:lnTo>
                <a:lnTo>
                  <a:pt x="4526" y="438"/>
                </a:lnTo>
                <a:lnTo>
                  <a:pt x="4526" y="431"/>
                </a:lnTo>
                <a:lnTo>
                  <a:pt x="4520" y="431"/>
                </a:lnTo>
                <a:lnTo>
                  <a:pt x="5433" y="495"/>
                </a:lnTo>
                <a:lnTo>
                  <a:pt x="4860" y="553"/>
                </a:lnTo>
                <a:lnTo>
                  <a:pt x="4835" y="553"/>
                </a:lnTo>
                <a:lnTo>
                  <a:pt x="4822" y="560"/>
                </a:lnTo>
                <a:lnTo>
                  <a:pt x="4796" y="560"/>
                </a:lnTo>
                <a:lnTo>
                  <a:pt x="4777" y="566"/>
                </a:lnTo>
                <a:lnTo>
                  <a:pt x="4770" y="579"/>
                </a:lnTo>
                <a:lnTo>
                  <a:pt x="4764" y="579"/>
                </a:lnTo>
                <a:lnTo>
                  <a:pt x="4770" y="585"/>
                </a:lnTo>
                <a:lnTo>
                  <a:pt x="4790" y="579"/>
                </a:lnTo>
                <a:lnTo>
                  <a:pt x="4803" y="585"/>
                </a:lnTo>
                <a:lnTo>
                  <a:pt x="4809" y="585"/>
                </a:lnTo>
                <a:lnTo>
                  <a:pt x="4815" y="579"/>
                </a:lnTo>
                <a:lnTo>
                  <a:pt x="4815" y="566"/>
                </a:lnTo>
                <a:lnTo>
                  <a:pt x="4822" y="566"/>
                </a:lnTo>
                <a:lnTo>
                  <a:pt x="4835" y="579"/>
                </a:lnTo>
                <a:lnTo>
                  <a:pt x="4848" y="566"/>
                </a:lnTo>
                <a:lnTo>
                  <a:pt x="4873" y="553"/>
                </a:lnTo>
                <a:lnTo>
                  <a:pt x="4880" y="547"/>
                </a:lnTo>
                <a:lnTo>
                  <a:pt x="4873" y="547"/>
                </a:lnTo>
                <a:lnTo>
                  <a:pt x="4860" y="553"/>
                </a:lnTo>
                <a:lnTo>
                  <a:pt x="5433" y="495"/>
                </a:lnTo>
                <a:lnTo>
                  <a:pt x="5259" y="457"/>
                </a:lnTo>
                <a:lnTo>
                  <a:pt x="5240" y="450"/>
                </a:lnTo>
                <a:lnTo>
                  <a:pt x="5233" y="450"/>
                </a:lnTo>
                <a:lnTo>
                  <a:pt x="5233" y="457"/>
                </a:lnTo>
                <a:lnTo>
                  <a:pt x="5253" y="470"/>
                </a:lnTo>
                <a:lnTo>
                  <a:pt x="5272" y="457"/>
                </a:lnTo>
                <a:lnTo>
                  <a:pt x="5285" y="450"/>
                </a:lnTo>
                <a:lnTo>
                  <a:pt x="5278" y="444"/>
                </a:lnTo>
                <a:lnTo>
                  <a:pt x="5265" y="450"/>
                </a:lnTo>
                <a:lnTo>
                  <a:pt x="5259" y="457"/>
                </a:lnTo>
                <a:lnTo>
                  <a:pt x="5433" y="495"/>
                </a:lnTo>
                <a:lnTo>
                  <a:pt x="4938" y="270"/>
                </a:lnTo>
                <a:lnTo>
                  <a:pt x="4944" y="270"/>
                </a:lnTo>
                <a:lnTo>
                  <a:pt x="4944" y="264"/>
                </a:lnTo>
                <a:lnTo>
                  <a:pt x="4938" y="251"/>
                </a:lnTo>
                <a:lnTo>
                  <a:pt x="4925" y="251"/>
                </a:lnTo>
                <a:lnTo>
                  <a:pt x="4912" y="264"/>
                </a:lnTo>
                <a:lnTo>
                  <a:pt x="4912" y="270"/>
                </a:lnTo>
                <a:lnTo>
                  <a:pt x="4918" y="270"/>
                </a:lnTo>
                <a:lnTo>
                  <a:pt x="4938" y="270"/>
                </a:lnTo>
                <a:lnTo>
                  <a:pt x="5433" y="495"/>
                </a:lnTo>
                <a:lnTo>
                  <a:pt x="3228" y="418"/>
                </a:lnTo>
                <a:lnTo>
                  <a:pt x="3253" y="418"/>
                </a:lnTo>
                <a:lnTo>
                  <a:pt x="3260" y="418"/>
                </a:lnTo>
                <a:lnTo>
                  <a:pt x="3266" y="405"/>
                </a:lnTo>
                <a:lnTo>
                  <a:pt x="3273" y="405"/>
                </a:lnTo>
                <a:lnTo>
                  <a:pt x="3285" y="393"/>
                </a:lnTo>
                <a:lnTo>
                  <a:pt x="3279" y="393"/>
                </a:lnTo>
                <a:lnTo>
                  <a:pt x="3260" y="399"/>
                </a:lnTo>
                <a:lnTo>
                  <a:pt x="3247" y="405"/>
                </a:lnTo>
                <a:lnTo>
                  <a:pt x="3221" y="405"/>
                </a:lnTo>
                <a:lnTo>
                  <a:pt x="3202" y="405"/>
                </a:lnTo>
                <a:lnTo>
                  <a:pt x="3189" y="412"/>
                </a:lnTo>
                <a:lnTo>
                  <a:pt x="3176" y="425"/>
                </a:lnTo>
                <a:lnTo>
                  <a:pt x="3118" y="444"/>
                </a:lnTo>
                <a:lnTo>
                  <a:pt x="3086" y="457"/>
                </a:lnTo>
                <a:lnTo>
                  <a:pt x="3067" y="476"/>
                </a:lnTo>
                <a:lnTo>
                  <a:pt x="3073" y="476"/>
                </a:lnTo>
                <a:lnTo>
                  <a:pt x="3080" y="470"/>
                </a:lnTo>
                <a:lnTo>
                  <a:pt x="3105" y="450"/>
                </a:lnTo>
                <a:lnTo>
                  <a:pt x="3170" y="431"/>
                </a:lnTo>
                <a:lnTo>
                  <a:pt x="3195" y="425"/>
                </a:lnTo>
                <a:lnTo>
                  <a:pt x="3189" y="431"/>
                </a:lnTo>
                <a:lnTo>
                  <a:pt x="3208" y="438"/>
                </a:lnTo>
                <a:lnTo>
                  <a:pt x="3221" y="444"/>
                </a:lnTo>
                <a:lnTo>
                  <a:pt x="3228" y="444"/>
                </a:lnTo>
                <a:lnTo>
                  <a:pt x="3228" y="438"/>
                </a:lnTo>
                <a:lnTo>
                  <a:pt x="3215" y="431"/>
                </a:lnTo>
                <a:lnTo>
                  <a:pt x="3208" y="431"/>
                </a:lnTo>
                <a:lnTo>
                  <a:pt x="3208" y="418"/>
                </a:lnTo>
                <a:lnTo>
                  <a:pt x="3215" y="418"/>
                </a:lnTo>
                <a:lnTo>
                  <a:pt x="3228" y="418"/>
                </a:lnTo>
                <a:lnTo>
                  <a:pt x="5433" y="495"/>
                </a:lnTo>
                <a:lnTo>
                  <a:pt x="2983" y="502"/>
                </a:lnTo>
                <a:lnTo>
                  <a:pt x="2990" y="508"/>
                </a:lnTo>
                <a:lnTo>
                  <a:pt x="2996" y="502"/>
                </a:lnTo>
                <a:lnTo>
                  <a:pt x="2990" y="502"/>
                </a:lnTo>
                <a:lnTo>
                  <a:pt x="2983" y="502"/>
                </a:lnTo>
                <a:lnTo>
                  <a:pt x="5433" y="495"/>
                </a:lnTo>
                <a:lnTo>
                  <a:pt x="3009" y="502"/>
                </a:lnTo>
                <a:lnTo>
                  <a:pt x="3015" y="508"/>
                </a:lnTo>
                <a:lnTo>
                  <a:pt x="3022" y="502"/>
                </a:lnTo>
                <a:lnTo>
                  <a:pt x="3009" y="502"/>
                </a:lnTo>
                <a:lnTo>
                  <a:pt x="3003" y="502"/>
                </a:lnTo>
                <a:lnTo>
                  <a:pt x="3009" y="502"/>
                </a:lnTo>
                <a:lnTo>
                  <a:pt x="5433" y="495"/>
                </a:lnTo>
                <a:lnTo>
                  <a:pt x="3073" y="418"/>
                </a:lnTo>
                <a:lnTo>
                  <a:pt x="3086" y="412"/>
                </a:lnTo>
                <a:lnTo>
                  <a:pt x="3105" y="412"/>
                </a:lnTo>
                <a:lnTo>
                  <a:pt x="3118" y="412"/>
                </a:lnTo>
                <a:lnTo>
                  <a:pt x="3157" y="412"/>
                </a:lnTo>
                <a:lnTo>
                  <a:pt x="3170" y="412"/>
                </a:lnTo>
                <a:lnTo>
                  <a:pt x="3170" y="405"/>
                </a:lnTo>
                <a:lnTo>
                  <a:pt x="3163" y="405"/>
                </a:lnTo>
                <a:lnTo>
                  <a:pt x="3131" y="405"/>
                </a:lnTo>
                <a:lnTo>
                  <a:pt x="3125" y="405"/>
                </a:lnTo>
                <a:lnTo>
                  <a:pt x="3118" y="399"/>
                </a:lnTo>
                <a:lnTo>
                  <a:pt x="3125" y="399"/>
                </a:lnTo>
                <a:lnTo>
                  <a:pt x="3125" y="393"/>
                </a:lnTo>
                <a:lnTo>
                  <a:pt x="3105" y="399"/>
                </a:lnTo>
                <a:lnTo>
                  <a:pt x="3093" y="399"/>
                </a:lnTo>
                <a:lnTo>
                  <a:pt x="3073" y="405"/>
                </a:lnTo>
                <a:lnTo>
                  <a:pt x="3048" y="405"/>
                </a:lnTo>
                <a:lnTo>
                  <a:pt x="3022" y="412"/>
                </a:lnTo>
                <a:lnTo>
                  <a:pt x="3028" y="418"/>
                </a:lnTo>
                <a:lnTo>
                  <a:pt x="3048" y="412"/>
                </a:lnTo>
                <a:lnTo>
                  <a:pt x="3060" y="412"/>
                </a:lnTo>
                <a:lnTo>
                  <a:pt x="3067" y="412"/>
                </a:lnTo>
                <a:lnTo>
                  <a:pt x="3028" y="425"/>
                </a:lnTo>
                <a:lnTo>
                  <a:pt x="2996" y="444"/>
                </a:lnTo>
                <a:lnTo>
                  <a:pt x="2958" y="457"/>
                </a:lnTo>
                <a:lnTo>
                  <a:pt x="2945" y="476"/>
                </a:lnTo>
                <a:lnTo>
                  <a:pt x="2938" y="476"/>
                </a:lnTo>
                <a:lnTo>
                  <a:pt x="2945" y="476"/>
                </a:lnTo>
                <a:lnTo>
                  <a:pt x="2958" y="476"/>
                </a:lnTo>
                <a:lnTo>
                  <a:pt x="2958" y="470"/>
                </a:lnTo>
                <a:lnTo>
                  <a:pt x="2977" y="457"/>
                </a:lnTo>
                <a:lnTo>
                  <a:pt x="3022" y="444"/>
                </a:lnTo>
                <a:lnTo>
                  <a:pt x="3060" y="425"/>
                </a:lnTo>
                <a:lnTo>
                  <a:pt x="3073" y="418"/>
                </a:lnTo>
                <a:lnTo>
                  <a:pt x="5433" y="495"/>
                </a:lnTo>
                <a:lnTo>
                  <a:pt x="3003" y="405"/>
                </a:lnTo>
                <a:lnTo>
                  <a:pt x="2996" y="405"/>
                </a:lnTo>
                <a:lnTo>
                  <a:pt x="2990" y="405"/>
                </a:lnTo>
                <a:lnTo>
                  <a:pt x="2983" y="405"/>
                </a:lnTo>
                <a:lnTo>
                  <a:pt x="2990" y="412"/>
                </a:lnTo>
                <a:lnTo>
                  <a:pt x="2996" y="412"/>
                </a:lnTo>
                <a:lnTo>
                  <a:pt x="3003" y="405"/>
                </a:lnTo>
                <a:lnTo>
                  <a:pt x="5433" y="495"/>
                </a:lnTo>
                <a:lnTo>
                  <a:pt x="4648" y="450"/>
                </a:lnTo>
                <a:lnTo>
                  <a:pt x="4635" y="444"/>
                </a:lnTo>
                <a:lnTo>
                  <a:pt x="4623" y="444"/>
                </a:lnTo>
                <a:lnTo>
                  <a:pt x="4629" y="450"/>
                </a:lnTo>
                <a:lnTo>
                  <a:pt x="4635" y="457"/>
                </a:lnTo>
                <a:lnTo>
                  <a:pt x="4642" y="457"/>
                </a:lnTo>
                <a:lnTo>
                  <a:pt x="4648" y="470"/>
                </a:lnTo>
                <a:lnTo>
                  <a:pt x="4655" y="470"/>
                </a:lnTo>
                <a:lnTo>
                  <a:pt x="4661" y="457"/>
                </a:lnTo>
                <a:lnTo>
                  <a:pt x="4655" y="450"/>
                </a:lnTo>
                <a:lnTo>
                  <a:pt x="4648" y="450"/>
                </a:lnTo>
                <a:lnTo>
                  <a:pt x="5433" y="495"/>
                </a:lnTo>
                <a:lnTo>
                  <a:pt x="4603" y="444"/>
                </a:lnTo>
                <a:lnTo>
                  <a:pt x="4603" y="450"/>
                </a:lnTo>
                <a:lnTo>
                  <a:pt x="4610" y="450"/>
                </a:lnTo>
                <a:lnTo>
                  <a:pt x="4610" y="444"/>
                </a:lnTo>
                <a:lnTo>
                  <a:pt x="4603" y="444"/>
                </a:lnTo>
                <a:lnTo>
                  <a:pt x="5433" y="495"/>
                </a:lnTo>
                <a:lnTo>
                  <a:pt x="4719" y="290"/>
                </a:lnTo>
                <a:lnTo>
                  <a:pt x="4642" y="296"/>
                </a:lnTo>
                <a:lnTo>
                  <a:pt x="4603" y="309"/>
                </a:lnTo>
                <a:lnTo>
                  <a:pt x="4597" y="309"/>
                </a:lnTo>
                <a:lnTo>
                  <a:pt x="4584" y="315"/>
                </a:lnTo>
                <a:lnTo>
                  <a:pt x="4558" y="315"/>
                </a:lnTo>
                <a:lnTo>
                  <a:pt x="4533" y="328"/>
                </a:lnTo>
                <a:lnTo>
                  <a:pt x="4513" y="341"/>
                </a:lnTo>
                <a:lnTo>
                  <a:pt x="4507" y="341"/>
                </a:lnTo>
                <a:lnTo>
                  <a:pt x="4488" y="328"/>
                </a:lnTo>
                <a:lnTo>
                  <a:pt x="4481" y="328"/>
                </a:lnTo>
                <a:lnTo>
                  <a:pt x="4468" y="328"/>
                </a:lnTo>
                <a:lnTo>
                  <a:pt x="4462" y="335"/>
                </a:lnTo>
                <a:lnTo>
                  <a:pt x="4494" y="348"/>
                </a:lnTo>
                <a:lnTo>
                  <a:pt x="4571" y="373"/>
                </a:lnTo>
                <a:lnTo>
                  <a:pt x="4610" y="373"/>
                </a:lnTo>
                <a:lnTo>
                  <a:pt x="4635" y="380"/>
                </a:lnTo>
                <a:lnTo>
                  <a:pt x="4661" y="373"/>
                </a:lnTo>
                <a:lnTo>
                  <a:pt x="4597" y="367"/>
                </a:lnTo>
                <a:lnTo>
                  <a:pt x="4533" y="341"/>
                </a:lnTo>
                <a:lnTo>
                  <a:pt x="4623" y="309"/>
                </a:lnTo>
                <a:lnTo>
                  <a:pt x="4706" y="296"/>
                </a:lnTo>
                <a:lnTo>
                  <a:pt x="4777" y="290"/>
                </a:lnTo>
                <a:lnTo>
                  <a:pt x="4719" y="290"/>
                </a:lnTo>
                <a:lnTo>
                  <a:pt x="5433" y="495"/>
                </a:lnTo>
                <a:lnTo>
                  <a:pt x="4584" y="444"/>
                </a:lnTo>
                <a:lnTo>
                  <a:pt x="4590" y="450"/>
                </a:lnTo>
                <a:lnTo>
                  <a:pt x="4590" y="444"/>
                </a:lnTo>
                <a:lnTo>
                  <a:pt x="4584" y="444"/>
                </a:lnTo>
                <a:lnTo>
                  <a:pt x="5433" y="495"/>
                </a:lnTo>
                <a:lnTo>
                  <a:pt x="2733" y="534"/>
                </a:lnTo>
                <a:lnTo>
                  <a:pt x="2713" y="534"/>
                </a:lnTo>
                <a:lnTo>
                  <a:pt x="2707" y="534"/>
                </a:lnTo>
                <a:lnTo>
                  <a:pt x="2694" y="547"/>
                </a:lnTo>
                <a:lnTo>
                  <a:pt x="2694" y="553"/>
                </a:lnTo>
                <a:lnTo>
                  <a:pt x="2700" y="547"/>
                </a:lnTo>
                <a:lnTo>
                  <a:pt x="2707" y="540"/>
                </a:lnTo>
                <a:lnTo>
                  <a:pt x="2713" y="540"/>
                </a:lnTo>
                <a:lnTo>
                  <a:pt x="2726" y="534"/>
                </a:lnTo>
                <a:lnTo>
                  <a:pt x="2733" y="534"/>
                </a:lnTo>
                <a:lnTo>
                  <a:pt x="5433" y="495"/>
                </a:lnTo>
                <a:lnTo>
                  <a:pt x="3877" y="238"/>
                </a:lnTo>
                <a:lnTo>
                  <a:pt x="3877" y="232"/>
                </a:lnTo>
                <a:lnTo>
                  <a:pt x="3870" y="232"/>
                </a:lnTo>
                <a:lnTo>
                  <a:pt x="3877" y="238"/>
                </a:lnTo>
                <a:lnTo>
                  <a:pt x="5433" y="495"/>
                </a:lnTo>
                <a:lnTo>
                  <a:pt x="1055" y="103"/>
                </a:lnTo>
                <a:lnTo>
                  <a:pt x="1048" y="116"/>
                </a:lnTo>
                <a:lnTo>
                  <a:pt x="1048" y="123"/>
                </a:lnTo>
                <a:lnTo>
                  <a:pt x="1048" y="129"/>
                </a:lnTo>
                <a:lnTo>
                  <a:pt x="1055" y="116"/>
                </a:lnTo>
                <a:lnTo>
                  <a:pt x="1055" y="103"/>
                </a:lnTo>
                <a:lnTo>
                  <a:pt x="5433" y="495"/>
                </a:lnTo>
                <a:lnTo>
                  <a:pt x="1415" y="502"/>
                </a:lnTo>
                <a:lnTo>
                  <a:pt x="1434" y="508"/>
                </a:lnTo>
                <a:lnTo>
                  <a:pt x="1440" y="502"/>
                </a:lnTo>
                <a:lnTo>
                  <a:pt x="1428" y="495"/>
                </a:lnTo>
                <a:lnTo>
                  <a:pt x="1408" y="489"/>
                </a:lnTo>
                <a:lnTo>
                  <a:pt x="1395" y="489"/>
                </a:lnTo>
                <a:lnTo>
                  <a:pt x="1402" y="495"/>
                </a:lnTo>
                <a:lnTo>
                  <a:pt x="1415" y="502"/>
                </a:lnTo>
                <a:lnTo>
                  <a:pt x="5433" y="495"/>
                </a:lnTo>
                <a:lnTo>
                  <a:pt x="1023" y="116"/>
                </a:lnTo>
                <a:lnTo>
                  <a:pt x="1035" y="123"/>
                </a:lnTo>
                <a:lnTo>
                  <a:pt x="1042" y="123"/>
                </a:lnTo>
                <a:lnTo>
                  <a:pt x="1042" y="116"/>
                </a:lnTo>
                <a:lnTo>
                  <a:pt x="1035" y="110"/>
                </a:lnTo>
                <a:lnTo>
                  <a:pt x="1023" y="110"/>
                </a:lnTo>
                <a:lnTo>
                  <a:pt x="1023" y="116"/>
                </a:lnTo>
                <a:lnTo>
                  <a:pt x="5433" y="495"/>
                </a:lnTo>
                <a:lnTo>
                  <a:pt x="1440" y="33"/>
                </a:lnTo>
                <a:lnTo>
                  <a:pt x="1428" y="26"/>
                </a:lnTo>
                <a:lnTo>
                  <a:pt x="1415" y="20"/>
                </a:lnTo>
                <a:lnTo>
                  <a:pt x="1415" y="26"/>
                </a:lnTo>
                <a:lnTo>
                  <a:pt x="1428" y="39"/>
                </a:lnTo>
                <a:lnTo>
                  <a:pt x="1440" y="33"/>
                </a:lnTo>
                <a:lnTo>
                  <a:pt x="5433" y="495"/>
                </a:lnTo>
                <a:lnTo>
                  <a:pt x="785" y="65"/>
                </a:lnTo>
                <a:lnTo>
                  <a:pt x="785" y="71"/>
                </a:lnTo>
                <a:lnTo>
                  <a:pt x="798" y="65"/>
                </a:lnTo>
                <a:lnTo>
                  <a:pt x="791" y="65"/>
                </a:lnTo>
                <a:lnTo>
                  <a:pt x="785" y="65"/>
                </a:lnTo>
                <a:lnTo>
                  <a:pt x="5433" y="495"/>
                </a:lnTo>
                <a:lnTo>
                  <a:pt x="823" y="71"/>
                </a:lnTo>
                <a:lnTo>
                  <a:pt x="817" y="71"/>
                </a:lnTo>
                <a:lnTo>
                  <a:pt x="830" y="78"/>
                </a:lnTo>
                <a:lnTo>
                  <a:pt x="830" y="71"/>
                </a:lnTo>
                <a:lnTo>
                  <a:pt x="823" y="71"/>
                </a:lnTo>
                <a:lnTo>
                  <a:pt x="5433" y="495"/>
                </a:lnTo>
                <a:lnTo>
                  <a:pt x="1537" y="412"/>
                </a:lnTo>
                <a:lnTo>
                  <a:pt x="1537" y="405"/>
                </a:lnTo>
                <a:lnTo>
                  <a:pt x="1530" y="399"/>
                </a:lnTo>
                <a:lnTo>
                  <a:pt x="1524" y="399"/>
                </a:lnTo>
                <a:lnTo>
                  <a:pt x="1524" y="405"/>
                </a:lnTo>
                <a:lnTo>
                  <a:pt x="1530" y="412"/>
                </a:lnTo>
                <a:lnTo>
                  <a:pt x="1537" y="412"/>
                </a:lnTo>
                <a:lnTo>
                  <a:pt x="5433" y="495"/>
                </a:lnTo>
                <a:lnTo>
                  <a:pt x="1511" y="65"/>
                </a:lnTo>
                <a:lnTo>
                  <a:pt x="1505" y="65"/>
                </a:lnTo>
                <a:lnTo>
                  <a:pt x="1498" y="65"/>
                </a:lnTo>
                <a:lnTo>
                  <a:pt x="1505" y="65"/>
                </a:lnTo>
                <a:lnTo>
                  <a:pt x="1511" y="65"/>
                </a:lnTo>
                <a:lnTo>
                  <a:pt x="5433" y="495"/>
                </a:lnTo>
                <a:lnTo>
                  <a:pt x="1087" y="123"/>
                </a:lnTo>
                <a:lnTo>
                  <a:pt x="1093" y="123"/>
                </a:lnTo>
                <a:lnTo>
                  <a:pt x="1100" y="116"/>
                </a:lnTo>
                <a:lnTo>
                  <a:pt x="1087" y="116"/>
                </a:lnTo>
                <a:lnTo>
                  <a:pt x="1087" y="123"/>
                </a:lnTo>
                <a:lnTo>
                  <a:pt x="5433" y="495"/>
                </a:lnTo>
                <a:lnTo>
                  <a:pt x="1350" y="303"/>
                </a:lnTo>
                <a:lnTo>
                  <a:pt x="1286" y="290"/>
                </a:lnTo>
                <a:lnTo>
                  <a:pt x="1260" y="290"/>
                </a:lnTo>
                <a:lnTo>
                  <a:pt x="1241" y="290"/>
                </a:lnTo>
                <a:lnTo>
                  <a:pt x="1228" y="283"/>
                </a:lnTo>
                <a:lnTo>
                  <a:pt x="1222" y="283"/>
                </a:lnTo>
                <a:lnTo>
                  <a:pt x="1209" y="290"/>
                </a:lnTo>
                <a:lnTo>
                  <a:pt x="1183" y="290"/>
                </a:lnTo>
                <a:lnTo>
                  <a:pt x="1183" y="296"/>
                </a:lnTo>
                <a:lnTo>
                  <a:pt x="1203" y="296"/>
                </a:lnTo>
                <a:lnTo>
                  <a:pt x="1312" y="309"/>
                </a:lnTo>
                <a:lnTo>
                  <a:pt x="1363" y="309"/>
                </a:lnTo>
                <a:lnTo>
                  <a:pt x="1395" y="309"/>
                </a:lnTo>
                <a:lnTo>
                  <a:pt x="1395" y="309"/>
                </a:lnTo>
                <a:lnTo>
                  <a:pt x="1370" y="309"/>
                </a:lnTo>
                <a:lnTo>
                  <a:pt x="1350" y="303"/>
                </a:lnTo>
                <a:lnTo>
                  <a:pt x="5433" y="495"/>
                </a:lnTo>
                <a:lnTo>
                  <a:pt x="939" y="97"/>
                </a:lnTo>
                <a:lnTo>
                  <a:pt x="945" y="97"/>
                </a:lnTo>
                <a:lnTo>
                  <a:pt x="933" y="90"/>
                </a:lnTo>
                <a:lnTo>
                  <a:pt x="926" y="90"/>
                </a:lnTo>
                <a:lnTo>
                  <a:pt x="939" y="97"/>
                </a:lnTo>
                <a:lnTo>
                  <a:pt x="5433" y="495"/>
                </a:lnTo>
                <a:lnTo>
                  <a:pt x="3774" y="187"/>
                </a:lnTo>
                <a:lnTo>
                  <a:pt x="3780" y="187"/>
                </a:lnTo>
                <a:lnTo>
                  <a:pt x="3774" y="180"/>
                </a:lnTo>
                <a:lnTo>
                  <a:pt x="3774" y="187"/>
                </a:lnTo>
                <a:lnTo>
                  <a:pt x="5433" y="495"/>
                </a:lnTo>
                <a:lnTo>
                  <a:pt x="393" y="502"/>
                </a:lnTo>
                <a:lnTo>
                  <a:pt x="386" y="483"/>
                </a:lnTo>
                <a:lnTo>
                  <a:pt x="380" y="483"/>
                </a:lnTo>
                <a:lnTo>
                  <a:pt x="386" y="495"/>
                </a:lnTo>
                <a:lnTo>
                  <a:pt x="393" y="502"/>
                </a:lnTo>
                <a:lnTo>
                  <a:pt x="5433" y="495"/>
                </a:lnTo>
                <a:lnTo>
                  <a:pt x="605" y="547"/>
                </a:lnTo>
                <a:lnTo>
                  <a:pt x="598" y="547"/>
                </a:lnTo>
                <a:lnTo>
                  <a:pt x="598" y="553"/>
                </a:lnTo>
                <a:lnTo>
                  <a:pt x="605" y="547"/>
                </a:lnTo>
                <a:lnTo>
                  <a:pt x="5433" y="495"/>
                </a:lnTo>
                <a:lnTo>
                  <a:pt x="515" y="521"/>
                </a:lnTo>
                <a:lnTo>
                  <a:pt x="515" y="528"/>
                </a:lnTo>
                <a:lnTo>
                  <a:pt x="515" y="534"/>
                </a:lnTo>
                <a:lnTo>
                  <a:pt x="528" y="528"/>
                </a:lnTo>
                <a:lnTo>
                  <a:pt x="521" y="528"/>
                </a:lnTo>
                <a:lnTo>
                  <a:pt x="521" y="521"/>
                </a:lnTo>
                <a:lnTo>
                  <a:pt x="515" y="521"/>
                </a:lnTo>
                <a:lnTo>
                  <a:pt x="5433" y="495"/>
                </a:lnTo>
                <a:lnTo>
                  <a:pt x="450" y="303"/>
                </a:lnTo>
                <a:lnTo>
                  <a:pt x="418" y="296"/>
                </a:lnTo>
                <a:lnTo>
                  <a:pt x="393" y="296"/>
                </a:lnTo>
                <a:lnTo>
                  <a:pt x="373" y="296"/>
                </a:lnTo>
                <a:lnTo>
                  <a:pt x="335" y="290"/>
                </a:lnTo>
                <a:lnTo>
                  <a:pt x="322" y="290"/>
                </a:lnTo>
                <a:lnTo>
                  <a:pt x="309" y="290"/>
                </a:lnTo>
                <a:lnTo>
                  <a:pt x="290" y="283"/>
                </a:lnTo>
                <a:lnTo>
                  <a:pt x="270" y="290"/>
                </a:lnTo>
                <a:lnTo>
                  <a:pt x="283" y="296"/>
                </a:lnTo>
                <a:lnTo>
                  <a:pt x="309" y="296"/>
                </a:lnTo>
                <a:lnTo>
                  <a:pt x="309" y="303"/>
                </a:lnTo>
                <a:lnTo>
                  <a:pt x="309" y="309"/>
                </a:lnTo>
                <a:lnTo>
                  <a:pt x="328" y="315"/>
                </a:lnTo>
                <a:lnTo>
                  <a:pt x="360" y="315"/>
                </a:lnTo>
                <a:lnTo>
                  <a:pt x="386" y="315"/>
                </a:lnTo>
                <a:lnTo>
                  <a:pt x="405" y="315"/>
                </a:lnTo>
                <a:lnTo>
                  <a:pt x="405" y="309"/>
                </a:lnTo>
                <a:lnTo>
                  <a:pt x="386" y="309"/>
                </a:lnTo>
                <a:lnTo>
                  <a:pt x="373" y="309"/>
                </a:lnTo>
                <a:lnTo>
                  <a:pt x="367" y="309"/>
                </a:lnTo>
                <a:lnTo>
                  <a:pt x="348" y="309"/>
                </a:lnTo>
                <a:lnTo>
                  <a:pt x="335" y="309"/>
                </a:lnTo>
                <a:lnTo>
                  <a:pt x="328" y="309"/>
                </a:lnTo>
                <a:lnTo>
                  <a:pt x="322" y="303"/>
                </a:lnTo>
                <a:lnTo>
                  <a:pt x="341" y="303"/>
                </a:lnTo>
                <a:lnTo>
                  <a:pt x="373" y="303"/>
                </a:lnTo>
                <a:lnTo>
                  <a:pt x="412" y="309"/>
                </a:lnTo>
                <a:lnTo>
                  <a:pt x="431" y="309"/>
                </a:lnTo>
                <a:lnTo>
                  <a:pt x="450" y="309"/>
                </a:lnTo>
                <a:lnTo>
                  <a:pt x="463" y="309"/>
                </a:lnTo>
                <a:lnTo>
                  <a:pt x="450" y="303"/>
                </a:lnTo>
                <a:lnTo>
                  <a:pt x="5433" y="495"/>
                </a:lnTo>
                <a:lnTo>
                  <a:pt x="528" y="290"/>
                </a:lnTo>
                <a:lnTo>
                  <a:pt x="553" y="290"/>
                </a:lnTo>
                <a:lnTo>
                  <a:pt x="598" y="290"/>
                </a:lnTo>
                <a:lnTo>
                  <a:pt x="598" y="283"/>
                </a:lnTo>
                <a:lnTo>
                  <a:pt x="605" y="283"/>
                </a:lnTo>
                <a:lnTo>
                  <a:pt x="624" y="283"/>
                </a:lnTo>
                <a:lnTo>
                  <a:pt x="637" y="283"/>
                </a:lnTo>
                <a:lnTo>
                  <a:pt x="630" y="277"/>
                </a:lnTo>
                <a:lnTo>
                  <a:pt x="618" y="277"/>
                </a:lnTo>
                <a:lnTo>
                  <a:pt x="605" y="277"/>
                </a:lnTo>
                <a:lnTo>
                  <a:pt x="592" y="283"/>
                </a:lnTo>
                <a:lnTo>
                  <a:pt x="579" y="283"/>
                </a:lnTo>
                <a:lnTo>
                  <a:pt x="540" y="283"/>
                </a:lnTo>
                <a:lnTo>
                  <a:pt x="515" y="290"/>
                </a:lnTo>
                <a:lnTo>
                  <a:pt x="508" y="290"/>
                </a:lnTo>
                <a:lnTo>
                  <a:pt x="476" y="296"/>
                </a:lnTo>
                <a:lnTo>
                  <a:pt x="515" y="296"/>
                </a:lnTo>
                <a:lnTo>
                  <a:pt x="521" y="296"/>
                </a:lnTo>
                <a:lnTo>
                  <a:pt x="528" y="290"/>
                </a:lnTo>
                <a:lnTo>
                  <a:pt x="5433" y="495"/>
                </a:lnTo>
                <a:lnTo>
                  <a:pt x="926" y="354"/>
                </a:lnTo>
                <a:lnTo>
                  <a:pt x="900" y="341"/>
                </a:lnTo>
                <a:lnTo>
                  <a:pt x="875" y="328"/>
                </a:lnTo>
                <a:lnTo>
                  <a:pt x="843" y="328"/>
                </a:lnTo>
                <a:lnTo>
                  <a:pt x="836" y="328"/>
                </a:lnTo>
                <a:lnTo>
                  <a:pt x="843" y="335"/>
                </a:lnTo>
                <a:lnTo>
                  <a:pt x="862" y="341"/>
                </a:lnTo>
                <a:lnTo>
                  <a:pt x="894" y="367"/>
                </a:lnTo>
                <a:lnTo>
                  <a:pt x="926" y="380"/>
                </a:lnTo>
                <a:lnTo>
                  <a:pt x="965" y="393"/>
                </a:lnTo>
                <a:lnTo>
                  <a:pt x="1138" y="457"/>
                </a:lnTo>
                <a:lnTo>
                  <a:pt x="1203" y="489"/>
                </a:lnTo>
                <a:lnTo>
                  <a:pt x="1235" y="502"/>
                </a:lnTo>
                <a:lnTo>
                  <a:pt x="1241" y="502"/>
                </a:lnTo>
                <a:lnTo>
                  <a:pt x="1068" y="425"/>
                </a:lnTo>
                <a:lnTo>
                  <a:pt x="926" y="354"/>
                </a:lnTo>
                <a:lnTo>
                  <a:pt x="5433" y="495"/>
                </a:lnTo>
                <a:lnTo>
                  <a:pt x="418" y="322"/>
                </a:lnTo>
                <a:lnTo>
                  <a:pt x="412" y="328"/>
                </a:lnTo>
                <a:lnTo>
                  <a:pt x="431" y="322"/>
                </a:lnTo>
                <a:lnTo>
                  <a:pt x="438" y="315"/>
                </a:lnTo>
                <a:lnTo>
                  <a:pt x="425" y="315"/>
                </a:lnTo>
                <a:lnTo>
                  <a:pt x="418" y="322"/>
                </a:lnTo>
                <a:lnTo>
                  <a:pt x="5433" y="495"/>
                </a:lnTo>
                <a:lnTo>
                  <a:pt x="1318" y="508"/>
                </a:lnTo>
                <a:lnTo>
                  <a:pt x="1331" y="495"/>
                </a:lnTo>
                <a:lnTo>
                  <a:pt x="1344" y="489"/>
                </a:lnTo>
                <a:lnTo>
                  <a:pt x="1363" y="489"/>
                </a:lnTo>
                <a:lnTo>
                  <a:pt x="1389" y="495"/>
                </a:lnTo>
                <a:lnTo>
                  <a:pt x="1389" y="489"/>
                </a:lnTo>
                <a:lnTo>
                  <a:pt x="1357" y="476"/>
                </a:lnTo>
                <a:lnTo>
                  <a:pt x="1331" y="470"/>
                </a:lnTo>
                <a:lnTo>
                  <a:pt x="1260" y="444"/>
                </a:lnTo>
                <a:lnTo>
                  <a:pt x="1235" y="444"/>
                </a:lnTo>
                <a:lnTo>
                  <a:pt x="1215" y="438"/>
                </a:lnTo>
                <a:lnTo>
                  <a:pt x="1209" y="431"/>
                </a:lnTo>
                <a:lnTo>
                  <a:pt x="1203" y="438"/>
                </a:lnTo>
                <a:lnTo>
                  <a:pt x="1196" y="444"/>
                </a:lnTo>
                <a:lnTo>
                  <a:pt x="1203" y="444"/>
                </a:lnTo>
                <a:lnTo>
                  <a:pt x="1222" y="450"/>
                </a:lnTo>
                <a:lnTo>
                  <a:pt x="1235" y="450"/>
                </a:lnTo>
                <a:lnTo>
                  <a:pt x="1248" y="450"/>
                </a:lnTo>
                <a:lnTo>
                  <a:pt x="1286" y="470"/>
                </a:lnTo>
                <a:lnTo>
                  <a:pt x="1312" y="476"/>
                </a:lnTo>
                <a:lnTo>
                  <a:pt x="1338" y="476"/>
                </a:lnTo>
                <a:lnTo>
                  <a:pt x="1331" y="489"/>
                </a:lnTo>
                <a:lnTo>
                  <a:pt x="1318" y="502"/>
                </a:lnTo>
                <a:lnTo>
                  <a:pt x="1318" y="508"/>
                </a:lnTo>
                <a:lnTo>
                  <a:pt x="5433" y="495"/>
                </a:lnTo>
                <a:lnTo>
                  <a:pt x="450" y="328"/>
                </a:lnTo>
                <a:lnTo>
                  <a:pt x="470" y="328"/>
                </a:lnTo>
                <a:lnTo>
                  <a:pt x="476" y="328"/>
                </a:lnTo>
                <a:lnTo>
                  <a:pt x="476" y="322"/>
                </a:lnTo>
                <a:lnTo>
                  <a:pt x="470" y="322"/>
                </a:lnTo>
                <a:lnTo>
                  <a:pt x="450" y="322"/>
                </a:lnTo>
                <a:lnTo>
                  <a:pt x="450" y="328"/>
                </a:lnTo>
                <a:lnTo>
                  <a:pt x="444" y="328"/>
                </a:lnTo>
                <a:lnTo>
                  <a:pt x="450" y="328"/>
                </a:lnTo>
                <a:lnTo>
                  <a:pt x="5433" y="495"/>
                </a:lnTo>
                <a:lnTo>
                  <a:pt x="566" y="193"/>
                </a:lnTo>
                <a:lnTo>
                  <a:pt x="547" y="193"/>
                </a:lnTo>
                <a:lnTo>
                  <a:pt x="547" y="200"/>
                </a:lnTo>
                <a:lnTo>
                  <a:pt x="547" y="206"/>
                </a:lnTo>
                <a:lnTo>
                  <a:pt x="553" y="206"/>
                </a:lnTo>
                <a:lnTo>
                  <a:pt x="566" y="193"/>
                </a:lnTo>
                <a:lnTo>
                  <a:pt x="5433" y="495"/>
                </a:lnTo>
                <a:lnTo>
                  <a:pt x="277" y="58"/>
                </a:lnTo>
                <a:lnTo>
                  <a:pt x="270" y="52"/>
                </a:lnTo>
                <a:lnTo>
                  <a:pt x="264" y="52"/>
                </a:lnTo>
                <a:lnTo>
                  <a:pt x="264" y="58"/>
                </a:lnTo>
                <a:lnTo>
                  <a:pt x="277" y="58"/>
                </a:lnTo>
                <a:lnTo>
                  <a:pt x="5433" y="495"/>
                </a:lnTo>
                <a:lnTo>
                  <a:pt x="290" y="450"/>
                </a:lnTo>
                <a:lnTo>
                  <a:pt x="258" y="450"/>
                </a:lnTo>
                <a:lnTo>
                  <a:pt x="245" y="450"/>
                </a:lnTo>
                <a:lnTo>
                  <a:pt x="245" y="457"/>
                </a:lnTo>
                <a:lnTo>
                  <a:pt x="277" y="457"/>
                </a:lnTo>
                <a:lnTo>
                  <a:pt x="290" y="457"/>
                </a:lnTo>
                <a:lnTo>
                  <a:pt x="309" y="450"/>
                </a:lnTo>
                <a:lnTo>
                  <a:pt x="303" y="450"/>
                </a:lnTo>
                <a:lnTo>
                  <a:pt x="290" y="450"/>
                </a:lnTo>
                <a:lnTo>
                  <a:pt x="5433" y="495"/>
                </a:lnTo>
                <a:lnTo>
                  <a:pt x="193" y="213"/>
                </a:lnTo>
                <a:lnTo>
                  <a:pt x="193" y="219"/>
                </a:lnTo>
                <a:lnTo>
                  <a:pt x="206" y="219"/>
                </a:lnTo>
                <a:lnTo>
                  <a:pt x="200" y="213"/>
                </a:lnTo>
                <a:lnTo>
                  <a:pt x="193" y="213"/>
                </a:lnTo>
                <a:lnTo>
                  <a:pt x="5433" y="495"/>
                </a:lnTo>
                <a:lnTo>
                  <a:pt x="225" y="450"/>
                </a:lnTo>
                <a:lnTo>
                  <a:pt x="219" y="457"/>
                </a:lnTo>
                <a:lnTo>
                  <a:pt x="225" y="470"/>
                </a:lnTo>
                <a:lnTo>
                  <a:pt x="238" y="470"/>
                </a:lnTo>
                <a:lnTo>
                  <a:pt x="238" y="457"/>
                </a:lnTo>
                <a:lnTo>
                  <a:pt x="238" y="450"/>
                </a:lnTo>
                <a:lnTo>
                  <a:pt x="225" y="450"/>
                </a:lnTo>
                <a:lnTo>
                  <a:pt x="5433" y="495"/>
                </a:lnTo>
                <a:lnTo>
                  <a:pt x="161" y="225"/>
                </a:lnTo>
                <a:lnTo>
                  <a:pt x="174" y="225"/>
                </a:lnTo>
                <a:lnTo>
                  <a:pt x="168" y="219"/>
                </a:lnTo>
                <a:lnTo>
                  <a:pt x="155" y="225"/>
                </a:lnTo>
                <a:lnTo>
                  <a:pt x="161" y="225"/>
                </a:lnTo>
                <a:lnTo>
                  <a:pt x="5433" y="495"/>
                </a:lnTo>
                <a:lnTo>
                  <a:pt x="78" y="290"/>
                </a:lnTo>
                <a:lnTo>
                  <a:pt x="84" y="296"/>
                </a:lnTo>
                <a:lnTo>
                  <a:pt x="103" y="303"/>
                </a:lnTo>
                <a:lnTo>
                  <a:pt x="129" y="315"/>
                </a:lnTo>
                <a:lnTo>
                  <a:pt x="103" y="309"/>
                </a:lnTo>
                <a:lnTo>
                  <a:pt x="84" y="309"/>
                </a:lnTo>
                <a:lnTo>
                  <a:pt x="71" y="315"/>
                </a:lnTo>
                <a:lnTo>
                  <a:pt x="97" y="322"/>
                </a:lnTo>
                <a:lnTo>
                  <a:pt x="129" y="322"/>
                </a:lnTo>
                <a:lnTo>
                  <a:pt x="161" y="335"/>
                </a:lnTo>
                <a:lnTo>
                  <a:pt x="187" y="348"/>
                </a:lnTo>
                <a:lnTo>
                  <a:pt x="200" y="354"/>
                </a:lnTo>
                <a:lnTo>
                  <a:pt x="219" y="354"/>
                </a:lnTo>
                <a:lnTo>
                  <a:pt x="232" y="367"/>
                </a:lnTo>
                <a:lnTo>
                  <a:pt x="225" y="380"/>
                </a:lnTo>
                <a:lnTo>
                  <a:pt x="238" y="386"/>
                </a:lnTo>
                <a:lnTo>
                  <a:pt x="258" y="380"/>
                </a:lnTo>
                <a:lnTo>
                  <a:pt x="277" y="386"/>
                </a:lnTo>
                <a:lnTo>
                  <a:pt x="290" y="399"/>
                </a:lnTo>
                <a:lnTo>
                  <a:pt x="290" y="393"/>
                </a:lnTo>
                <a:lnTo>
                  <a:pt x="277" y="373"/>
                </a:lnTo>
                <a:lnTo>
                  <a:pt x="270" y="367"/>
                </a:lnTo>
                <a:lnTo>
                  <a:pt x="258" y="354"/>
                </a:lnTo>
                <a:lnTo>
                  <a:pt x="277" y="354"/>
                </a:lnTo>
                <a:lnTo>
                  <a:pt x="322" y="373"/>
                </a:lnTo>
                <a:lnTo>
                  <a:pt x="348" y="367"/>
                </a:lnTo>
                <a:lnTo>
                  <a:pt x="373" y="367"/>
                </a:lnTo>
                <a:lnTo>
                  <a:pt x="405" y="367"/>
                </a:lnTo>
                <a:lnTo>
                  <a:pt x="412" y="367"/>
                </a:lnTo>
                <a:lnTo>
                  <a:pt x="393" y="354"/>
                </a:lnTo>
                <a:lnTo>
                  <a:pt x="367" y="348"/>
                </a:lnTo>
                <a:lnTo>
                  <a:pt x="335" y="348"/>
                </a:lnTo>
                <a:lnTo>
                  <a:pt x="322" y="348"/>
                </a:lnTo>
                <a:lnTo>
                  <a:pt x="315" y="341"/>
                </a:lnTo>
                <a:lnTo>
                  <a:pt x="296" y="341"/>
                </a:lnTo>
                <a:lnTo>
                  <a:pt x="264" y="328"/>
                </a:lnTo>
                <a:lnTo>
                  <a:pt x="219" y="322"/>
                </a:lnTo>
                <a:lnTo>
                  <a:pt x="187" y="315"/>
                </a:lnTo>
                <a:lnTo>
                  <a:pt x="174" y="315"/>
                </a:lnTo>
                <a:lnTo>
                  <a:pt x="168" y="309"/>
                </a:lnTo>
                <a:lnTo>
                  <a:pt x="123" y="303"/>
                </a:lnTo>
                <a:lnTo>
                  <a:pt x="97" y="290"/>
                </a:lnTo>
                <a:lnTo>
                  <a:pt x="84" y="283"/>
                </a:lnTo>
                <a:lnTo>
                  <a:pt x="78" y="283"/>
                </a:lnTo>
                <a:lnTo>
                  <a:pt x="78" y="290"/>
                </a:lnTo>
                <a:lnTo>
                  <a:pt x="5433" y="495"/>
                </a:lnTo>
                <a:lnTo>
                  <a:pt x="309" y="508"/>
                </a:lnTo>
                <a:lnTo>
                  <a:pt x="303" y="508"/>
                </a:lnTo>
                <a:lnTo>
                  <a:pt x="296" y="515"/>
                </a:lnTo>
                <a:lnTo>
                  <a:pt x="303" y="515"/>
                </a:lnTo>
                <a:lnTo>
                  <a:pt x="309" y="508"/>
                </a:lnTo>
                <a:lnTo>
                  <a:pt x="5433" y="495"/>
                </a:lnTo>
                <a:lnTo>
                  <a:pt x="1338" y="20"/>
                </a:lnTo>
                <a:lnTo>
                  <a:pt x="1350" y="20"/>
                </a:lnTo>
                <a:lnTo>
                  <a:pt x="1338" y="7"/>
                </a:lnTo>
                <a:lnTo>
                  <a:pt x="1331" y="7"/>
                </a:lnTo>
                <a:lnTo>
                  <a:pt x="1325" y="13"/>
                </a:lnTo>
                <a:lnTo>
                  <a:pt x="1325" y="20"/>
                </a:lnTo>
                <a:lnTo>
                  <a:pt x="1338" y="20"/>
                </a:lnTo>
                <a:lnTo>
                  <a:pt x="5433" y="495"/>
                </a:lnTo>
                <a:lnTo>
                  <a:pt x="187" y="521"/>
                </a:lnTo>
                <a:lnTo>
                  <a:pt x="180" y="521"/>
                </a:lnTo>
                <a:lnTo>
                  <a:pt x="174" y="521"/>
                </a:lnTo>
                <a:lnTo>
                  <a:pt x="180" y="521"/>
                </a:lnTo>
                <a:lnTo>
                  <a:pt x="187" y="521"/>
                </a:lnTo>
                <a:lnTo>
                  <a:pt x="5433" y="495"/>
                </a:lnTo>
                <a:lnTo>
                  <a:pt x="39" y="206"/>
                </a:lnTo>
                <a:lnTo>
                  <a:pt x="13" y="187"/>
                </a:lnTo>
                <a:lnTo>
                  <a:pt x="0" y="180"/>
                </a:lnTo>
                <a:lnTo>
                  <a:pt x="0" y="193"/>
                </a:lnTo>
                <a:lnTo>
                  <a:pt x="26" y="213"/>
                </a:lnTo>
                <a:lnTo>
                  <a:pt x="65" y="219"/>
                </a:lnTo>
                <a:lnTo>
                  <a:pt x="97" y="225"/>
                </a:lnTo>
                <a:lnTo>
                  <a:pt x="39" y="206"/>
                </a:lnTo>
                <a:lnTo>
                  <a:pt x="5433" y="495"/>
                </a:lnTo>
                <a:lnTo>
                  <a:pt x="778" y="592"/>
                </a:lnTo>
                <a:lnTo>
                  <a:pt x="753" y="585"/>
                </a:lnTo>
                <a:lnTo>
                  <a:pt x="733" y="566"/>
                </a:lnTo>
                <a:lnTo>
                  <a:pt x="708" y="560"/>
                </a:lnTo>
                <a:lnTo>
                  <a:pt x="682" y="560"/>
                </a:lnTo>
                <a:lnTo>
                  <a:pt x="669" y="560"/>
                </a:lnTo>
                <a:lnTo>
                  <a:pt x="650" y="560"/>
                </a:lnTo>
                <a:lnTo>
                  <a:pt x="643" y="553"/>
                </a:lnTo>
                <a:lnTo>
                  <a:pt x="643" y="560"/>
                </a:lnTo>
                <a:lnTo>
                  <a:pt x="650" y="579"/>
                </a:lnTo>
                <a:lnTo>
                  <a:pt x="650" y="585"/>
                </a:lnTo>
                <a:lnTo>
                  <a:pt x="643" y="585"/>
                </a:lnTo>
                <a:lnTo>
                  <a:pt x="630" y="579"/>
                </a:lnTo>
                <a:lnTo>
                  <a:pt x="624" y="579"/>
                </a:lnTo>
                <a:lnTo>
                  <a:pt x="624" y="566"/>
                </a:lnTo>
                <a:lnTo>
                  <a:pt x="624" y="560"/>
                </a:lnTo>
                <a:lnTo>
                  <a:pt x="618" y="553"/>
                </a:lnTo>
                <a:lnTo>
                  <a:pt x="611" y="547"/>
                </a:lnTo>
                <a:lnTo>
                  <a:pt x="605" y="553"/>
                </a:lnTo>
                <a:lnTo>
                  <a:pt x="611" y="560"/>
                </a:lnTo>
                <a:lnTo>
                  <a:pt x="605" y="560"/>
                </a:lnTo>
                <a:lnTo>
                  <a:pt x="598" y="560"/>
                </a:lnTo>
                <a:lnTo>
                  <a:pt x="592" y="553"/>
                </a:lnTo>
                <a:lnTo>
                  <a:pt x="573" y="553"/>
                </a:lnTo>
                <a:lnTo>
                  <a:pt x="547" y="547"/>
                </a:lnTo>
                <a:lnTo>
                  <a:pt x="553" y="540"/>
                </a:lnTo>
                <a:lnTo>
                  <a:pt x="540" y="540"/>
                </a:lnTo>
                <a:lnTo>
                  <a:pt x="534" y="547"/>
                </a:lnTo>
                <a:lnTo>
                  <a:pt x="521" y="553"/>
                </a:lnTo>
                <a:lnTo>
                  <a:pt x="521" y="540"/>
                </a:lnTo>
                <a:lnTo>
                  <a:pt x="515" y="540"/>
                </a:lnTo>
                <a:lnTo>
                  <a:pt x="495" y="540"/>
                </a:lnTo>
                <a:lnTo>
                  <a:pt x="476" y="540"/>
                </a:lnTo>
                <a:lnTo>
                  <a:pt x="438" y="540"/>
                </a:lnTo>
                <a:lnTo>
                  <a:pt x="438" y="534"/>
                </a:lnTo>
                <a:lnTo>
                  <a:pt x="425" y="528"/>
                </a:lnTo>
                <a:lnTo>
                  <a:pt x="418" y="521"/>
                </a:lnTo>
                <a:lnTo>
                  <a:pt x="418" y="521"/>
                </a:lnTo>
                <a:lnTo>
                  <a:pt x="405" y="515"/>
                </a:lnTo>
                <a:lnTo>
                  <a:pt x="405" y="521"/>
                </a:lnTo>
                <a:lnTo>
                  <a:pt x="418" y="528"/>
                </a:lnTo>
                <a:lnTo>
                  <a:pt x="431" y="540"/>
                </a:lnTo>
                <a:lnTo>
                  <a:pt x="425" y="547"/>
                </a:lnTo>
                <a:lnTo>
                  <a:pt x="418" y="547"/>
                </a:lnTo>
                <a:lnTo>
                  <a:pt x="405" y="547"/>
                </a:lnTo>
                <a:lnTo>
                  <a:pt x="386" y="547"/>
                </a:lnTo>
                <a:lnTo>
                  <a:pt x="360" y="553"/>
                </a:lnTo>
                <a:lnTo>
                  <a:pt x="341" y="553"/>
                </a:lnTo>
                <a:lnTo>
                  <a:pt x="328" y="553"/>
                </a:lnTo>
                <a:lnTo>
                  <a:pt x="315" y="553"/>
                </a:lnTo>
                <a:lnTo>
                  <a:pt x="303" y="540"/>
                </a:lnTo>
                <a:lnTo>
                  <a:pt x="303" y="528"/>
                </a:lnTo>
                <a:lnTo>
                  <a:pt x="303" y="521"/>
                </a:lnTo>
                <a:lnTo>
                  <a:pt x="296" y="521"/>
                </a:lnTo>
                <a:lnTo>
                  <a:pt x="283" y="521"/>
                </a:lnTo>
                <a:lnTo>
                  <a:pt x="283" y="521"/>
                </a:lnTo>
                <a:lnTo>
                  <a:pt x="277" y="515"/>
                </a:lnTo>
                <a:lnTo>
                  <a:pt x="264" y="515"/>
                </a:lnTo>
                <a:lnTo>
                  <a:pt x="264" y="502"/>
                </a:lnTo>
                <a:lnTo>
                  <a:pt x="238" y="502"/>
                </a:lnTo>
                <a:lnTo>
                  <a:pt x="225" y="495"/>
                </a:lnTo>
                <a:lnTo>
                  <a:pt x="200" y="476"/>
                </a:lnTo>
                <a:lnTo>
                  <a:pt x="180" y="457"/>
                </a:lnTo>
                <a:lnTo>
                  <a:pt x="168" y="450"/>
                </a:lnTo>
                <a:lnTo>
                  <a:pt x="161" y="438"/>
                </a:lnTo>
                <a:lnTo>
                  <a:pt x="116" y="418"/>
                </a:lnTo>
                <a:lnTo>
                  <a:pt x="71" y="393"/>
                </a:lnTo>
                <a:lnTo>
                  <a:pt x="33" y="373"/>
                </a:lnTo>
                <a:lnTo>
                  <a:pt x="13" y="367"/>
                </a:lnTo>
                <a:lnTo>
                  <a:pt x="0" y="367"/>
                </a:lnTo>
                <a:lnTo>
                  <a:pt x="0" y="373"/>
                </a:lnTo>
                <a:lnTo>
                  <a:pt x="13" y="380"/>
                </a:lnTo>
                <a:lnTo>
                  <a:pt x="33" y="386"/>
                </a:lnTo>
                <a:lnTo>
                  <a:pt x="65" y="399"/>
                </a:lnTo>
                <a:lnTo>
                  <a:pt x="110" y="425"/>
                </a:lnTo>
                <a:lnTo>
                  <a:pt x="142" y="444"/>
                </a:lnTo>
                <a:lnTo>
                  <a:pt x="161" y="457"/>
                </a:lnTo>
                <a:lnTo>
                  <a:pt x="174" y="470"/>
                </a:lnTo>
                <a:lnTo>
                  <a:pt x="180" y="483"/>
                </a:lnTo>
                <a:lnTo>
                  <a:pt x="180" y="489"/>
                </a:lnTo>
                <a:lnTo>
                  <a:pt x="174" y="483"/>
                </a:lnTo>
                <a:lnTo>
                  <a:pt x="142" y="457"/>
                </a:lnTo>
                <a:lnTo>
                  <a:pt x="135" y="450"/>
                </a:lnTo>
                <a:lnTo>
                  <a:pt x="123" y="444"/>
                </a:lnTo>
                <a:lnTo>
                  <a:pt x="110" y="438"/>
                </a:lnTo>
                <a:lnTo>
                  <a:pt x="97" y="431"/>
                </a:lnTo>
                <a:lnTo>
                  <a:pt x="97" y="425"/>
                </a:lnTo>
                <a:lnTo>
                  <a:pt x="97" y="431"/>
                </a:lnTo>
                <a:lnTo>
                  <a:pt x="97" y="444"/>
                </a:lnTo>
                <a:lnTo>
                  <a:pt x="110" y="457"/>
                </a:lnTo>
                <a:lnTo>
                  <a:pt x="123" y="476"/>
                </a:lnTo>
                <a:lnTo>
                  <a:pt x="129" y="476"/>
                </a:lnTo>
                <a:lnTo>
                  <a:pt x="155" y="489"/>
                </a:lnTo>
                <a:lnTo>
                  <a:pt x="168" y="489"/>
                </a:lnTo>
                <a:lnTo>
                  <a:pt x="174" y="495"/>
                </a:lnTo>
                <a:lnTo>
                  <a:pt x="180" y="502"/>
                </a:lnTo>
                <a:lnTo>
                  <a:pt x="187" y="502"/>
                </a:lnTo>
                <a:lnTo>
                  <a:pt x="193" y="508"/>
                </a:lnTo>
                <a:lnTo>
                  <a:pt x="193" y="515"/>
                </a:lnTo>
                <a:lnTo>
                  <a:pt x="187" y="521"/>
                </a:lnTo>
                <a:lnTo>
                  <a:pt x="213" y="521"/>
                </a:lnTo>
                <a:lnTo>
                  <a:pt x="219" y="521"/>
                </a:lnTo>
                <a:lnTo>
                  <a:pt x="219" y="521"/>
                </a:lnTo>
                <a:lnTo>
                  <a:pt x="213" y="528"/>
                </a:lnTo>
                <a:lnTo>
                  <a:pt x="193" y="528"/>
                </a:lnTo>
                <a:lnTo>
                  <a:pt x="174" y="528"/>
                </a:lnTo>
                <a:lnTo>
                  <a:pt x="168" y="521"/>
                </a:lnTo>
                <a:lnTo>
                  <a:pt x="161" y="515"/>
                </a:lnTo>
                <a:lnTo>
                  <a:pt x="142" y="515"/>
                </a:lnTo>
                <a:lnTo>
                  <a:pt x="123" y="521"/>
                </a:lnTo>
                <a:lnTo>
                  <a:pt x="110" y="515"/>
                </a:lnTo>
                <a:lnTo>
                  <a:pt x="103" y="508"/>
                </a:lnTo>
                <a:lnTo>
                  <a:pt x="97" y="508"/>
                </a:lnTo>
                <a:lnTo>
                  <a:pt x="84" y="515"/>
                </a:lnTo>
                <a:lnTo>
                  <a:pt x="71" y="508"/>
                </a:lnTo>
                <a:lnTo>
                  <a:pt x="58" y="508"/>
                </a:lnTo>
                <a:lnTo>
                  <a:pt x="26" y="489"/>
                </a:lnTo>
                <a:lnTo>
                  <a:pt x="0" y="476"/>
                </a:lnTo>
                <a:lnTo>
                  <a:pt x="0" y="489"/>
                </a:lnTo>
                <a:lnTo>
                  <a:pt x="7" y="489"/>
                </a:lnTo>
                <a:lnTo>
                  <a:pt x="20" y="495"/>
                </a:lnTo>
                <a:lnTo>
                  <a:pt x="26" y="502"/>
                </a:lnTo>
                <a:lnTo>
                  <a:pt x="7" y="502"/>
                </a:lnTo>
                <a:lnTo>
                  <a:pt x="0" y="502"/>
                </a:lnTo>
                <a:lnTo>
                  <a:pt x="0" y="515"/>
                </a:lnTo>
                <a:lnTo>
                  <a:pt x="20" y="515"/>
                </a:lnTo>
                <a:lnTo>
                  <a:pt x="26" y="515"/>
                </a:lnTo>
                <a:lnTo>
                  <a:pt x="65" y="521"/>
                </a:lnTo>
                <a:lnTo>
                  <a:pt x="90" y="521"/>
                </a:lnTo>
                <a:lnTo>
                  <a:pt x="84" y="521"/>
                </a:lnTo>
                <a:lnTo>
                  <a:pt x="78" y="528"/>
                </a:lnTo>
                <a:lnTo>
                  <a:pt x="52" y="528"/>
                </a:lnTo>
                <a:lnTo>
                  <a:pt x="26" y="534"/>
                </a:lnTo>
                <a:lnTo>
                  <a:pt x="13" y="540"/>
                </a:lnTo>
                <a:lnTo>
                  <a:pt x="0" y="547"/>
                </a:lnTo>
                <a:lnTo>
                  <a:pt x="0" y="553"/>
                </a:lnTo>
                <a:lnTo>
                  <a:pt x="20" y="547"/>
                </a:lnTo>
                <a:lnTo>
                  <a:pt x="52" y="540"/>
                </a:lnTo>
                <a:lnTo>
                  <a:pt x="84" y="540"/>
                </a:lnTo>
                <a:lnTo>
                  <a:pt x="110" y="540"/>
                </a:lnTo>
                <a:lnTo>
                  <a:pt x="135" y="540"/>
                </a:lnTo>
                <a:lnTo>
                  <a:pt x="161" y="534"/>
                </a:lnTo>
                <a:lnTo>
                  <a:pt x="225" y="534"/>
                </a:lnTo>
                <a:lnTo>
                  <a:pt x="245" y="534"/>
                </a:lnTo>
                <a:lnTo>
                  <a:pt x="258" y="534"/>
                </a:lnTo>
                <a:lnTo>
                  <a:pt x="258" y="540"/>
                </a:lnTo>
                <a:lnTo>
                  <a:pt x="258" y="560"/>
                </a:lnTo>
                <a:lnTo>
                  <a:pt x="258" y="566"/>
                </a:lnTo>
                <a:lnTo>
                  <a:pt x="245" y="566"/>
                </a:lnTo>
                <a:lnTo>
                  <a:pt x="225" y="566"/>
                </a:lnTo>
                <a:lnTo>
                  <a:pt x="225" y="579"/>
                </a:lnTo>
                <a:lnTo>
                  <a:pt x="232" y="585"/>
                </a:lnTo>
                <a:lnTo>
                  <a:pt x="245" y="585"/>
                </a:lnTo>
                <a:lnTo>
                  <a:pt x="277" y="579"/>
                </a:lnTo>
                <a:lnTo>
                  <a:pt x="303" y="579"/>
                </a:lnTo>
                <a:lnTo>
                  <a:pt x="328" y="585"/>
                </a:lnTo>
                <a:lnTo>
                  <a:pt x="322" y="592"/>
                </a:lnTo>
                <a:lnTo>
                  <a:pt x="328" y="598"/>
                </a:lnTo>
                <a:lnTo>
                  <a:pt x="341" y="618"/>
                </a:lnTo>
                <a:lnTo>
                  <a:pt x="412" y="618"/>
                </a:lnTo>
                <a:lnTo>
                  <a:pt x="360" y="585"/>
                </a:lnTo>
                <a:lnTo>
                  <a:pt x="418" y="579"/>
                </a:lnTo>
                <a:lnTo>
                  <a:pt x="438" y="579"/>
                </a:lnTo>
                <a:lnTo>
                  <a:pt x="463" y="579"/>
                </a:lnTo>
                <a:lnTo>
                  <a:pt x="476" y="592"/>
                </a:lnTo>
                <a:lnTo>
                  <a:pt x="489" y="592"/>
                </a:lnTo>
                <a:lnTo>
                  <a:pt x="495" y="592"/>
                </a:lnTo>
                <a:lnTo>
                  <a:pt x="515" y="598"/>
                </a:lnTo>
                <a:lnTo>
                  <a:pt x="553" y="618"/>
                </a:lnTo>
                <a:lnTo>
                  <a:pt x="585" y="618"/>
                </a:lnTo>
                <a:lnTo>
                  <a:pt x="534" y="598"/>
                </a:lnTo>
                <a:lnTo>
                  <a:pt x="528" y="592"/>
                </a:lnTo>
                <a:lnTo>
                  <a:pt x="515" y="585"/>
                </a:lnTo>
                <a:lnTo>
                  <a:pt x="528" y="585"/>
                </a:lnTo>
                <a:lnTo>
                  <a:pt x="540" y="585"/>
                </a:lnTo>
                <a:lnTo>
                  <a:pt x="566" y="585"/>
                </a:lnTo>
                <a:lnTo>
                  <a:pt x="573" y="585"/>
                </a:lnTo>
                <a:lnTo>
                  <a:pt x="585" y="585"/>
                </a:lnTo>
                <a:lnTo>
                  <a:pt x="611" y="592"/>
                </a:lnTo>
                <a:lnTo>
                  <a:pt x="618" y="598"/>
                </a:lnTo>
                <a:lnTo>
                  <a:pt x="630" y="598"/>
                </a:lnTo>
                <a:lnTo>
                  <a:pt x="650" y="605"/>
                </a:lnTo>
                <a:lnTo>
                  <a:pt x="675" y="605"/>
                </a:lnTo>
                <a:lnTo>
                  <a:pt x="688" y="611"/>
                </a:lnTo>
                <a:lnTo>
                  <a:pt x="695" y="618"/>
                </a:lnTo>
                <a:lnTo>
                  <a:pt x="708" y="611"/>
                </a:lnTo>
                <a:lnTo>
                  <a:pt x="714" y="611"/>
                </a:lnTo>
                <a:lnTo>
                  <a:pt x="714" y="618"/>
                </a:lnTo>
                <a:lnTo>
                  <a:pt x="772" y="618"/>
                </a:lnTo>
                <a:lnTo>
                  <a:pt x="708" y="598"/>
                </a:lnTo>
                <a:lnTo>
                  <a:pt x="682" y="585"/>
                </a:lnTo>
                <a:lnTo>
                  <a:pt x="675" y="585"/>
                </a:lnTo>
                <a:lnTo>
                  <a:pt x="675" y="579"/>
                </a:lnTo>
                <a:lnTo>
                  <a:pt x="682" y="579"/>
                </a:lnTo>
                <a:lnTo>
                  <a:pt x="714" y="585"/>
                </a:lnTo>
                <a:lnTo>
                  <a:pt x="740" y="592"/>
                </a:lnTo>
                <a:lnTo>
                  <a:pt x="772" y="605"/>
                </a:lnTo>
                <a:lnTo>
                  <a:pt x="798" y="611"/>
                </a:lnTo>
                <a:lnTo>
                  <a:pt x="804" y="618"/>
                </a:lnTo>
                <a:lnTo>
                  <a:pt x="810" y="618"/>
                </a:lnTo>
                <a:lnTo>
                  <a:pt x="849" y="618"/>
                </a:lnTo>
                <a:lnTo>
                  <a:pt x="810" y="605"/>
                </a:lnTo>
                <a:lnTo>
                  <a:pt x="791" y="592"/>
                </a:lnTo>
                <a:lnTo>
                  <a:pt x="778" y="592"/>
                </a:lnTo>
                <a:lnTo>
                  <a:pt x="5433" y="495"/>
                </a:lnTo>
                <a:lnTo>
                  <a:pt x="110" y="521"/>
                </a:lnTo>
                <a:lnTo>
                  <a:pt x="116" y="521"/>
                </a:lnTo>
                <a:lnTo>
                  <a:pt x="155" y="521"/>
                </a:lnTo>
                <a:lnTo>
                  <a:pt x="161" y="528"/>
                </a:lnTo>
                <a:lnTo>
                  <a:pt x="142" y="528"/>
                </a:lnTo>
                <a:lnTo>
                  <a:pt x="123" y="528"/>
                </a:lnTo>
                <a:lnTo>
                  <a:pt x="110" y="521"/>
                </a:lnTo>
                <a:lnTo>
                  <a:pt x="5433" y="495"/>
                </a:lnTo>
                <a:lnTo>
                  <a:pt x="283" y="560"/>
                </a:lnTo>
                <a:lnTo>
                  <a:pt x="277" y="560"/>
                </a:lnTo>
                <a:lnTo>
                  <a:pt x="270" y="553"/>
                </a:lnTo>
                <a:lnTo>
                  <a:pt x="270" y="540"/>
                </a:lnTo>
                <a:lnTo>
                  <a:pt x="277" y="540"/>
                </a:lnTo>
                <a:lnTo>
                  <a:pt x="283" y="547"/>
                </a:lnTo>
                <a:lnTo>
                  <a:pt x="290" y="553"/>
                </a:lnTo>
                <a:lnTo>
                  <a:pt x="283" y="560"/>
                </a:lnTo>
                <a:lnTo>
                  <a:pt x="5433" y="495"/>
                </a:lnTo>
                <a:lnTo>
                  <a:pt x="206" y="373"/>
                </a:lnTo>
                <a:lnTo>
                  <a:pt x="193" y="373"/>
                </a:lnTo>
                <a:lnTo>
                  <a:pt x="187" y="380"/>
                </a:lnTo>
                <a:lnTo>
                  <a:pt x="193" y="386"/>
                </a:lnTo>
                <a:lnTo>
                  <a:pt x="200" y="386"/>
                </a:lnTo>
                <a:lnTo>
                  <a:pt x="206" y="380"/>
                </a:lnTo>
                <a:lnTo>
                  <a:pt x="219" y="373"/>
                </a:lnTo>
                <a:lnTo>
                  <a:pt x="206" y="373"/>
                </a:lnTo>
                <a:lnTo>
                  <a:pt x="5433" y="495"/>
                </a:lnTo>
                <a:lnTo>
                  <a:pt x="33" y="412"/>
                </a:lnTo>
                <a:lnTo>
                  <a:pt x="52" y="418"/>
                </a:lnTo>
                <a:lnTo>
                  <a:pt x="65" y="425"/>
                </a:lnTo>
                <a:lnTo>
                  <a:pt x="84" y="431"/>
                </a:lnTo>
                <a:lnTo>
                  <a:pt x="78" y="425"/>
                </a:lnTo>
                <a:lnTo>
                  <a:pt x="65" y="418"/>
                </a:lnTo>
                <a:lnTo>
                  <a:pt x="39" y="405"/>
                </a:lnTo>
                <a:lnTo>
                  <a:pt x="13" y="393"/>
                </a:lnTo>
                <a:lnTo>
                  <a:pt x="26" y="399"/>
                </a:lnTo>
                <a:lnTo>
                  <a:pt x="33" y="412"/>
                </a:lnTo>
                <a:lnTo>
                  <a:pt x="5433" y="495"/>
                </a:lnTo>
                <a:lnTo>
                  <a:pt x="515" y="71"/>
                </a:lnTo>
                <a:lnTo>
                  <a:pt x="508" y="78"/>
                </a:lnTo>
                <a:lnTo>
                  <a:pt x="515" y="84"/>
                </a:lnTo>
                <a:lnTo>
                  <a:pt x="521" y="78"/>
                </a:lnTo>
                <a:lnTo>
                  <a:pt x="528" y="78"/>
                </a:lnTo>
                <a:lnTo>
                  <a:pt x="521" y="71"/>
                </a:lnTo>
                <a:lnTo>
                  <a:pt x="515" y="71"/>
                </a:lnTo>
                <a:lnTo>
                  <a:pt x="5433" y="495"/>
                </a:lnTo>
                <a:lnTo>
                  <a:pt x="219" y="225"/>
                </a:lnTo>
                <a:lnTo>
                  <a:pt x="219" y="232"/>
                </a:lnTo>
                <a:lnTo>
                  <a:pt x="225" y="232"/>
                </a:lnTo>
                <a:lnTo>
                  <a:pt x="225" y="225"/>
                </a:lnTo>
                <a:lnTo>
                  <a:pt x="219" y="225"/>
                </a:lnTo>
                <a:lnTo>
                  <a:pt x="5433" y="495"/>
                </a:lnTo>
                <a:lnTo>
                  <a:pt x="1273" y="129"/>
                </a:lnTo>
                <a:lnTo>
                  <a:pt x="1286" y="129"/>
                </a:lnTo>
                <a:lnTo>
                  <a:pt x="1293" y="123"/>
                </a:lnTo>
                <a:lnTo>
                  <a:pt x="1286" y="116"/>
                </a:lnTo>
                <a:lnTo>
                  <a:pt x="1273" y="116"/>
                </a:lnTo>
                <a:lnTo>
                  <a:pt x="1254" y="116"/>
                </a:lnTo>
                <a:lnTo>
                  <a:pt x="1273" y="129"/>
                </a:lnTo>
                <a:lnTo>
                  <a:pt x="5433" y="495"/>
                </a:lnTo>
                <a:lnTo>
                  <a:pt x="470" y="84"/>
                </a:lnTo>
                <a:lnTo>
                  <a:pt x="476" y="84"/>
                </a:lnTo>
                <a:lnTo>
                  <a:pt x="483" y="84"/>
                </a:lnTo>
                <a:lnTo>
                  <a:pt x="476" y="78"/>
                </a:lnTo>
                <a:lnTo>
                  <a:pt x="470" y="78"/>
                </a:lnTo>
                <a:lnTo>
                  <a:pt x="450" y="78"/>
                </a:lnTo>
                <a:lnTo>
                  <a:pt x="470" y="84"/>
                </a:lnTo>
                <a:lnTo>
                  <a:pt x="5433" y="495"/>
                </a:lnTo>
                <a:lnTo>
                  <a:pt x="1357" y="161"/>
                </a:lnTo>
                <a:lnTo>
                  <a:pt x="1408" y="174"/>
                </a:lnTo>
                <a:lnTo>
                  <a:pt x="1492" y="193"/>
                </a:lnTo>
                <a:lnTo>
                  <a:pt x="1537" y="213"/>
                </a:lnTo>
                <a:lnTo>
                  <a:pt x="1582" y="219"/>
                </a:lnTo>
                <a:lnTo>
                  <a:pt x="1582" y="213"/>
                </a:lnTo>
                <a:lnTo>
                  <a:pt x="1575" y="213"/>
                </a:lnTo>
                <a:lnTo>
                  <a:pt x="1543" y="206"/>
                </a:lnTo>
                <a:lnTo>
                  <a:pt x="1473" y="187"/>
                </a:lnTo>
                <a:lnTo>
                  <a:pt x="1428" y="168"/>
                </a:lnTo>
                <a:lnTo>
                  <a:pt x="1376" y="142"/>
                </a:lnTo>
                <a:lnTo>
                  <a:pt x="1344" y="135"/>
                </a:lnTo>
                <a:lnTo>
                  <a:pt x="1325" y="129"/>
                </a:lnTo>
                <a:lnTo>
                  <a:pt x="1338" y="142"/>
                </a:lnTo>
                <a:lnTo>
                  <a:pt x="1357" y="161"/>
                </a:lnTo>
                <a:lnTo>
                  <a:pt x="5433" y="495"/>
                </a:lnTo>
                <a:lnTo>
                  <a:pt x="881" y="20"/>
                </a:lnTo>
                <a:lnTo>
                  <a:pt x="978" y="52"/>
                </a:lnTo>
                <a:lnTo>
                  <a:pt x="1068" y="78"/>
                </a:lnTo>
                <a:lnTo>
                  <a:pt x="1158" y="110"/>
                </a:lnTo>
                <a:lnTo>
                  <a:pt x="1138" y="110"/>
                </a:lnTo>
                <a:lnTo>
                  <a:pt x="1113" y="116"/>
                </a:lnTo>
                <a:lnTo>
                  <a:pt x="1119" y="123"/>
                </a:lnTo>
                <a:lnTo>
                  <a:pt x="1145" y="123"/>
                </a:lnTo>
                <a:lnTo>
                  <a:pt x="1196" y="116"/>
                </a:lnTo>
                <a:lnTo>
                  <a:pt x="1228" y="135"/>
                </a:lnTo>
                <a:lnTo>
                  <a:pt x="1299" y="168"/>
                </a:lnTo>
                <a:lnTo>
                  <a:pt x="1421" y="225"/>
                </a:lnTo>
                <a:lnTo>
                  <a:pt x="1511" y="264"/>
                </a:lnTo>
                <a:lnTo>
                  <a:pt x="1524" y="277"/>
                </a:lnTo>
                <a:lnTo>
                  <a:pt x="1447" y="225"/>
                </a:lnTo>
                <a:lnTo>
                  <a:pt x="1254" y="135"/>
                </a:lnTo>
                <a:lnTo>
                  <a:pt x="1215" y="123"/>
                </a:lnTo>
                <a:lnTo>
                  <a:pt x="1228" y="116"/>
                </a:lnTo>
                <a:lnTo>
                  <a:pt x="1235" y="116"/>
                </a:lnTo>
                <a:lnTo>
                  <a:pt x="1183" y="110"/>
                </a:lnTo>
                <a:lnTo>
                  <a:pt x="1132" y="90"/>
                </a:lnTo>
                <a:lnTo>
                  <a:pt x="1016" y="39"/>
                </a:lnTo>
                <a:lnTo>
                  <a:pt x="907" y="13"/>
                </a:lnTo>
                <a:lnTo>
                  <a:pt x="810" y="0"/>
                </a:lnTo>
                <a:lnTo>
                  <a:pt x="669" y="7"/>
                </a:lnTo>
                <a:lnTo>
                  <a:pt x="547" y="13"/>
                </a:lnTo>
                <a:lnTo>
                  <a:pt x="489" y="33"/>
                </a:lnTo>
                <a:lnTo>
                  <a:pt x="682" y="13"/>
                </a:lnTo>
                <a:lnTo>
                  <a:pt x="778" y="7"/>
                </a:lnTo>
                <a:lnTo>
                  <a:pt x="881" y="20"/>
                </a:lnTo>
                <a:lnTo>
                  <a:pt x="5433" y="495"/>
                </a:lnTo>
                <a:lnTo>
                  <a:pt x="225" y="71"/>
                </a:lnTo>
                <a:lnTo>
                  <a:pt x="219" y="65"/>
                </a:lnTo>
                <a:lnTo>
                  <a:pt x="213" y="65"/>
                </a:lnTo>
                <a:lnTo>
                  <a:pt x="206" y="71"/>
                </a:lnTo>
                <a:lnTo>
                  <a:pt x="213" y="71"/>
                </a:lnTo>
                <a:lnTo>
                  <a:pt x="225" y="71"/>
                </a:lnTo>
                <a:lnTo>
                  <a:pt x="5433" y="495"/>
                </a:lnTo>
                <a:lnTo>
                  <a:pt x="534" y="97"/>
                </a:lnTo>
                <a:lnTo>
                  <a:pt x="618" y="84"/>
                </a:lnTo>
                <a:lnTo>
                  <a:pt x="656" y="71"/>
                </a:lnTo>
                <a:lnTo>
                  <a:pt x="592" y="84"/>
                </a:lnTo>
                <a:lnTo>
                  <a:pt x="412" y="97"/>
                </a:lnTo>
                <a:lnTo>
                  <a:pt x="283" y="110"/>
                </a:lnTo>
                <a:lnTo>
                  <a:pt x="206" y="129"/>
                </a:lnTo>
                <a:lnTo>
                  <a:pt x="155" y="155"/>
                </a:lnTo>
                <a:lnTo>
                  <a:pt x="193" y="135"/>
                </a:lnTo>
                <a:lnTo>
                  <a:pt x="238" y="129"/>
                </a:lnTo>
                <a:lnTo>
                  <a:pt x="303" y="116"/>
                </a:lnTo>
                <a:lnTo>
                  <a:pt x="534" y="97"/>
                </a:lnTo>
                <a:lnTo>
                  <a:pt x="5433" y="495"/>
                </a:lnTo>
                <a:lnTo>
                  <a:pt x="1929" y="592"/>
                </a:lnTo>
                <a:lnTo>
                  <a:pt x="1955" y="585"/>
                </a:lnTo>
                <a:lnTo>
                  <a:pt x="2013" y="560"/>
                </a:lnTo>
                <a:lnTo>
                  <a:pt x="2019" y="560"/>
                </a:lnTo>
                <a:lnTo>
                  <a:pt x="2025" y="553"/>
                </a:lnTo>
                <a:lnTo>
                  <a:pt x="1987" y="553"/>
                </a:lnTo>
                <a:lnTo>
                  <a:pt x="1923" y="579"/>
                </a:lnTo>
                <a:lnTo>
                  <a:pt x="1890" y="592"/>
                </a:lnTo>
                <a:lnTo>
                  <a:pt x="1871" y="598"/>
                </a:lnTo>
                <a:lnTo>
                  <a:pt x="1833" y="585"/>
                </a:lnTo>
                <a:lnTo>
                  <a:pt x="1807" y="585"/>
                </a:lnTo>
                <a:lnTo>
                  <a:pt x="1788" y="579"/>
                </a:lnTo>
                <a:lnTo>
                  <a:pt x="1781" y="566"/>
                </a:lnTo>
                <a:lnTo>
                  <a:pt x="1800" y="560"/>
                </a:lnTo>
                <a:lnTo>
                  <a:pt x="1820" y="553"/>
                </a:lnTo>
                <a:lnTo>
                  <a:pt x="1878" y="528"/>
                </a:lnTo>
                <a:lnTo>
                  <a:pt x="1916" y="528"/>
                </a:lnTo>
                <a:lnTo>
                  <a:pt x="1884" y="521"/>
                </a:lnTo>
                <a:lnTo>
                  <a:pt x="1871" y="515"/>
                </a:lnTo>
                <a:lnTo>
                  <a:pt x="1858" y="521"/>
                </a:lnTo>
                <a:lnTo>
                  <a:pt x="1813" y="534"/>
                </a:lnTo>
                <a:lnTo>
                  <a:pt x="1781" y="547"/>
                </a:lnTo>
                <a:lnTo>
                  <a:pt x="1762" y="560"/>
                </a:lnTo>
                <a:lnTo>
                  <a:pt x="1736" y="547"/>
                </a:lnTo>
                <a:lnTo>
                  <a:pt x="1678" y="521"/>
                </a:lnTo>
                <a:lnTo>
                  <a:pt x="1640" y="515"/>
                </a:lnTo>
                <a:lnTo>
                  <a:pt x="1633" y="521"/>
                </a:lnTo>
                <a:lnTo>
                  <a:pt x="1614" y="515"/>
                </a:lnTo>
                <a:lnTo>
                  <a:pt x="1575" y="502"/>
                </a:lnTo>
                <a:lnTo>
                  <a:pt x="1550" y="489"/>
                </a:lnTo>
                <a:lnTo>
                  <a:pt x="1537" y="489"/>
                </a:lnTo>
                <a:lnTo>
                  <a:pt x="1530" y="483"/>
                </a:lnTo>
                <a:lnTo>
                  <a:pt x="1550" y="457"/>
                </a:lnTo>
                <a:lnTo>
                  <a:pt x="1563" y="438"/>
                </a:lnTo>
                <a:lnTo>
                  <a:pt x="1569" y="431"/>
                </a:lnTo>
                <a:lnTo>
                  <a:pt x="1582" y="431"/>
                </a:lnTo>
                <a:lnTo>
                  <a:pt x="1595" y="438"/>
                </a:lnTo>
                <a:lnTo>
                  <a:pt x="1601" y="438"/>
                </a:lnTo>
                <a:lnTo>
                  <a:pt x="1627" y="450"/>
                </a:lnTo>
                <a:lnTo>
                  <a:pt x="1646" y="457"/>
                </a:lnTo>
                <a:lnTo>
                  <a:pt x="1672" y="476"/>
                </a:lnTo>
                <a:lnTo>
                  <a:pt x="1730" y="502"/>
                </a:lnTo>
                <a:lnTo>
                  <a:pt x="1710" y="483"/>
                </a:lnTo>
                <a:lnTo>
                  <a:pt x="1678" y="470"/>
                </a:lnTo>
                <a:lnTo>
                  <a:pt x="1646" y="444"/>
                </a:lnTo>
                <a:lnTo>
                  <a:pt x="1608" y="431"/>
                </a:lnTo>
                <a:lnTo>
                  <a:pt x="1595" y="418"/>
                </a:lnTo>
                <a:lnTo>
                  <a:pt x="1614" y="412"/>
                </a:lnTo>
                <a:lnTo>
                  <a:pt x="1627" y="393"/>
                </a:lnTo>
                <a:lnTo>
                  <a:pt x="1653" y="405"/>
                </a:lnTo>
                <a:lnTo>
                  <a:pt x="1698" y="418"/>
                </a:lnTo>
                <a:lnTo>
                  <a:pt x="1717" y="431"/>
                </a:lnTo>
                <a:lnTo>
                  <a:pt x="1723" y="431"/>
                </a:lnTo>
                <a:lnTo>
                  <a:pt x="1736" y="425"/>
                </a:lnTo>
                <a:lnTo>
                  <a:pt x="1775" y="450"/>
                </a:lnTo>
                <a:lnTo>
                  <a:pt x="1813" y="476"/>
                </a:lnTo>
                <a:lnTo>
                  <a:pt x="1852" y="489"/>
                </a:lnTo>
                <a:lnTo>
                  <a:pt x="1871" y="502"/>
                </a:lnTo>
                <a:lnTo>
                  <a:pt x="1903" y="508"/>
                </a:lnTo>
                <a:lnTo>
                  <a:pt x="1923" y="515"/>
                </a:lnTo>
                <a:lnTo>
                  <a:pt x="1948" y="521"/>
                </a:lnTo>
                <a:lnTo>
                  <a:pt x="1974" y="521"/>
                </a:lnTo>
                <a:lnTo>
                  <a:pt x="1935" y="515"/>
                </a:lnTo>
                <a:lnTo>
                  <a:pt x="1910" y="502"/>
                </a:lnTo>
                <a:lnTo>
                  <a:pt x="1871" y="489"/>
                </a:lnTo>
                <a:lnTo>
                  <a:pt x="1858" y="483"/>
                </a:lnTo>
                <a:lnTo>
                  <a:pt x="1852" y="483"/>
                </a:lnTo>
                <a:lnTo>
                  <a:pt x="1845" y="483"/>
                </a:lnTo>
                <a:lnTo>
                  <a:pt x="1826" y="476"/>
                </a:lnTo>
                <a:lnTo>
                  <a:pt x="1800" y="450"/>
                </a:lnTo>
                <a:lnTo>
                  <a:pt x="1768" y="431"/>
                </a:lnTo>
                <a:lnTo>
                  <a:pt x="1749" y="425"/>
                </a:lnTo>
                <a:lnTo>
                  <a:pt x="1723" y="418"/>
                </a:lnTo>
                <a:lnTo>
                  <a:pt x="1665" y="399"/>
                </a:lnTo>
                <a:lnTo>
                  <a:pt x="1659" y="393"/>
                </a:lnTo>
                <a:lnTo>
                  <a:pt x="1653" y="393"/>
                </a:lnTo>
                <a:lnTo>
                  <a:pt x="1653" y="386"/>
                </a:lnTo>
                <a:lnTo>
                  <a:pt x="1665" y="380"/>
                </a:lnTo>
                <a:lnTo>
                  <a:pt x="1678" y="354"/>
                </a:lnTo>
                <a:lnTo>
                  <a:pt x="1672" y="354"/>
                </a:lnTo>
                <a:lnTo>
                  <a:pt x="1665" y="354"/>
                </a:lnTo>
                <a:lnTo>
                  <a:pt x="1653" y="367"/>
                </a:lnTo>
                <a:lnTo>
                  <a:pt x="1633" y="348"/>
                </a:lnTo>
                <a:lnTo>
                  <a:pt x="1608" y="335"/>
                </a:lnTo>
                <a:lnTo>
                  <a:pt x="1582" y="328"/>
                </a:lnTo>
                <a:lnTo>
                  <a:pt x="1563" y="328"/>
                </a:lnTo>
                <a:lnTo>
                  <a:pt x="1537" y="341"/>
                </a:lnTo>
                <a:lnTo>
                  <a:pt x="1524" y="335"/>
                </a:lnTo>
                <a:lnTo>
                  <a:pt x="1473" y="328"/>
                </a:lnTo>
                <a:lnTo>
                  <a:pt x="1460" y="322"/>
                </a:lnTo>
                <a:lnTo>
                  <a:pt x="1447" y="315"/>
                </a:lnTo>
                <a:lnTo>
                  <a:pt x="1421" y="309"/>
                </a:lnTo>
                <a:lnTo>
                  <a:pt x="1408" y="309"/>
                </a:lnTo>
                <a:lnTo>
                  <a:pt x="1408" y="315"/>
                </a:lnTo>
                <a:lnTo>
                  <a:pt x="1421" y="322"/>
                </a:lnTo>
                <a:lnTo>
                  <a:pt x="1428" y="328"/>
                </a:lnTo>
                <a:lnTo>
                  <a:pt x="1492" y="341"/>
                </a:lnTo>
                <a:lnTo>
                  <a:pt x="1524" y="354"/>
                </a:lnTo>
                <a:lnTo>
                  <a:pt x="1505" y="380"/>
                </a:lnTo>
                <a:lnTo>
                  <a:pt x="1492" y="405"/>
                </a:lnTo>
                <a:lnTo>
                  <a:pt x="1511" y="393"/>
                </a:lnTo>
                <a:lnTo>
                  <a:pt x="1530" y="373"/>
                </a:lnTo>
                <a:lnTo>
                  <a:pt x="1537" y="367"/>
                </a:lnTo>
                <a:lnTo>
                  <a:pt x="1550" y="367"/>
                </a:lnTo>
                <a:lnTo>
                  <a:pt x="1563" y="380"/>
                </a:lnTo>
                <a:lnTo>
                  <a:pt x="1595" y="386"/>
                </a:lnTo>
                <a:lnTo>
                  <a:pt x="1608" y="393"/>
                </a:lnTo>
                <a:lnTo>
                  <a:pt x="1614" y="399"/>
                </a:lnTo>
                <a:lnTo>
                  <a:pt x="1601" y="399"/>
                </a:lnTo>
                <a:lnTo>
                  <a:pt x="1575" y="405"/>
                </a:lnTo>
                <a:lnTo>
                  <a:pt x="1569" y="418"/>
                </a:lnTo>
                <a:lnTo>
                  <a:pt x="1563" y="418"/>
                </a:lnTo>
                <a:lnTo>
                  <a:pt x="1550" y="412"/>
                </a:lnTo>
                <a:lnTo>
                  <a:pt x="1543" y="412"/>
                </a:lnTo>
                <a:lnTo>
                  <a:pt x="1543" y="418"/>
                </a:lnTo>
                <a:lnTo>
                  <a:pt x="1550" y="425"/>
                </a:lnTo>
                <a:lnTo>
                  <a:pt x="1556" y="425"/>
                </a:lnTo>
                <a:lnTo>
                  <a:pt x="1530" y="444"/>
                </a:lnTo>
                <a:lnTo>
                  <a:pt x="1492" y="476"/>
                </a:lnTo>
                <a:lnTo>
                  <a:pt x="1440" y="450"/>
                </a:lnTo>
                <a:lnTo>
                  <a:pt x="1440" y="444"/>
                </a:lnTo>
                <a:lnTo>
                  <a:pt x="1447" y="431"/>
                </a:lnTo>
                <a:lnTo>
                  <a:pt x="1460" y="425"/>
                </a:lnTo>
                <a:lnTo>
                  <a:pt x="1466" y="412"/>
                </a:lnTo>
                <a:lnTo>
                  <a:pt x="1466" y="405"/>
                </a:lnTo>
                <a:lnTo>
                  <a:pt x="1453" y="412"/>
                </a:lnTo>
                <a:lnTo>
                  <a:pt x="1453" y="393"/>
                </a:lnTo>
                <a:lnTo>
                  <a:pt x="1434" y="405"/>
                </a:lnTo>
                <a:lnTo>
                  <a:pt x="1421" y="418"/>
                </a:lnTo>
                <a:lnTo>
                  <a:pt x="1415" y="425"/>
                </a:lnTo>
                <a:lnTo>
                  <a:pt x="1363" y="425"/>
                </a:lnTo>
                <a:lnTo>
                  <a:pt x="1344" y="412"/>
                </a:lnTo>
                <a:lnTo>
                  <a:pt x="1305" y="393"/>
                </a:lnTo>
                <a:lnTo>
                  <a:pt x="1267" y="380"/>
                </a:lnTo>
                <a:lnTo>
                  <a:pt x="1248" y="367"/>
                </a:lnTo>
                <a:lnTo>
                  <a:pt x="1235" y="367"/>
                </a:lnTo>
                <a:lnTo>
                  <a:pt x="1222" y="354"/>
                </a:lnTo>
                <a:lnTo>
                  <a:pt x="1164" y="335"/>
                </a:lnTo>
                <a:lnTo>
                  <a:pt x="1145" y="328"/>
                </a:lnTo>
                <a:lnTo>
                  <a:pt x="1119" y="315"/>
                </a:lnTo>
                <a:lnTo>
                  <a:pt x="1068" y="303"/>
                </a:lnTo>
                <a:lnTo>
                  <a:pt x="952" y="264"/>
                </a:lnTo>
                <a:lnTo>
                  <a:pt x="900" y="238"/>
                </a:lnTo>
                <a:lnTo>
                  <a:pt x="823" y="213"/>
                </a:lnTo>
                <a:lnTo>
                  <a:pt x="753" y="200"/>
                </a:lnTo>
                <a:lnTo>
                  <a:pt x="695" y="193"/>
                </a:lnTo>
                <a:lnTo>
                  <a:pt x="611" y="187"/>
                </a:lnTo>
                <a:lnTo>
                  <a:pt x="585" y="180"/>
                </a:lnTo>
                <a:lnTo>
                  <a:pt x="579" y="180"/>
                </a:lnTo>
                <a:lnTo>
                  <a:pt x="573" y="187"/>
                </a:lnTo>
                <a:lnTo>
                  <a:pt x="579" y="206"/>
                </a:lnTo>
                <a:lnTo>
                  <a:pt x="579" y="213"/>
                </a:lnTo>
                <a:lnTo>
                  <a:pt x="585" y="213"/>
                </a:lnTo>
                <a:lnTo>
                  <a:pt x="598" y="200"/>
                </a:lnTo>
                <a:lnTo>
                  <a:pt x="605" y="200"/>
                </a:lnTo>
                <a:lnTo>
                  <a:pt x="611" y="200"/>
                </a:lnTo>
                <a:lnTo>
                  <a:pt x="624" y="206"/>
                </a:lnTo>
                <a:lnTo>
                  <a:pt x="688" y="213"/>
                </a:lnTo>
                <a:lnTo>
                  <a:pt x="720" y="225"/>
                </a:lnTo>
                <a:lnTo>
                  <a:pt x="746" y="232"/>
                </a:lnTo>
                <a:lnTo>
                  <a:pt x="804" y="238"/>
                </a:lnTo>
                <a:lnTo>
                  <a:pt x="836" y="251"/>
                </a:lnTo>
                <a:lnTo>
                  <a:pt x="888" y="264"/>
                </a:lnTo>
                <a:lnTo>
                  <a:pt x="952" y="283"/>
                </a:lnTo>
                <a:lnTo>
                  <a:pt x="990" y="296"/>
                </a:lnTo>
                <a:lnTo>
                  <a:pt x="1087" y="322"/>
                </a:lnTo>
                <a:lnTo>
                  <a:pt x="1029" y="322"/>
                </a:lnTo>
                <a:lnTo>
                  <a:pt x="990" y="322"/>
                </a:lnTo>
                <a:lnTo>
                  <a:pt x="952" y="322"/>
                </a:lnTo>
                <a:lnTo>
                  <a:pt x="926" y="328"/>
                </a:lnTo>
                <a:lnTo>
                  <a:pt x="933" y="335"/>
                </a:lnTo>
                <a:lnTo>
                  <a:pt x="939" y="335"/>
                </a:lnTo>
                <a:lnTo>
                  <a:pt x="965" y="328"/>
                </a:lnTo>
                <a:lnTo>
                  <a:pt x="1023" y="328"/>
                </a:lnTo>
                <a:lnTo>
                  <a:pt x="1061" y="328"/>
                </a:lnTo>
                <a:lnTo>
                  <a:pt x="1100" y="328"/>
                </a:lnTo>
                <a:lnTo>
                  <a:pt x="1119" y="335"/>
                </a:lnTo>
                <a:lnTo>
                  <a:pt x="1132" y="335"/>
                </a:lnTo>
                <a:lnTo>
                  <a:pt x="1138" y="341"/>
                </a:lnTo>
                <a:lnTo>
                  <a:pt x="1164" y="367"/>
                </a:lnTo>
                <a:lnTo>
                  <a:pt x="1190" y="373"/>
                </a:lnTo>
                <a:lnTo>
                  <a:pt x="1215" y="373"/>
                </a:lnTo>
                <a:lnTo>
                  <a:pt x="1248" y="386"/>
                </a:lnTo>
                <a:lnTo>
                  <a:pt x="1260" y="393"/>
                </a:lnTo>
                <a:lnTo>
                  <a:pt x="1235" y="393"/>
                </a:lnTo>
                <a:lnTo>
                  <a:pt x="1196" y="380"/>
                </a:lnTo>
                <a:lnTo>
                  <a:pt x="1183" y="386"/>
                </a:lnTo>
                <a:lnTo>
                  <a:pt x="1183" y="393"/>
                </a:lnTo>
                <a:lnTo>
                  <a:pt x="1190" y="393"/>
                </a:lnTo>
                <a:lnTo>
                  <a:pt x="1209" y="399"/>
                </a:lnTo>
                <a:lnTo>
                  <a:pt x="1254" y="405"/>
                </a:lnTo>
                <a:lnTo>
                  <a:pt x="1267" y="412"/>
                </a:lnTo>
                <a:lnTo>
                  <a:pt x="1286" y="412"/>
                </a:lnTo>
                <a:lnTo>
                  <a:pt x="1293" y="412"/>
                </a:lnTo>
                <a:lnTo>
                  <a:pt x="1299" y="418"/>
                </a:lnTo>
                <a:lnTo>
                  <a:pt x="1318" y="425"/>
                </a:lnTo>
                <a:lnTo>
                  <a:pt x="1325" y="425"/>
                </a:lnTo>
                <a:lnTo>
                  <a:pt x="1344" y="431"/>
                </a:lnTo>
                <a:lnTo>
                  <a:pt x="1376" y="438"/>
                </a:lnTo>
                <a:lnTo>
                  <a:pt x="1389" y="444"/>
                </a:lnTo>
                <a:lnTo>
                  <a:pt x="1402" y="457"/>
                </a:lnTo>
                <a:lnTo>
                  <a:pt x="1428" y="470"/>
                </a:lnTo>
                <a:lnTo>
                  <a:pt x="1473" y="495"/>
                </a:lnTo>
                <a:lnTo>
                  <a:pt x="1466" y="502"/>
                </a:lnTo>
                <a:lnTo>
                  <a:pt x="1453" y="515"/>
                </a:lnTo>
                <a:lnTo>
                  <a:pt x="1447" y="521"/>
                </a:lnTo>
                <a:lnTo>
                  <a:pt x="1395" y="553"/>
                </a:lnTo>
                <a:lnTo>
                  <a:pt x="1370" y="547"/>
                </a:lnTo>
                <a:lnTo>
                  <a:pt x="1344" y="547"/>
                </a:lnTo>
                <a:lnTo>
                  <a:pt x="1318" y="547"/>
                </a:lnTo>
                <a:lnTo>
                  <a:pt x="1305" y="540"/>
                </a:lnTo>
                <a:lnTo>
                  <a:pt x="1305" y="534"/>
                </a:lnTo>
                <a:lnTo>
                  <a:pt x="1293" y="534"/>
                </a:lnTo>
                <a:lnTo>
                  <a:pt x="1267" y="528"/>
                </a:lnTo>
                <a:lnTo>
                  <a:pt x="1248" y="521"/>
                </a:lnTo>
                <a:lnTo>
                  <a:pt x="1003" y="425"/>
                </a:lnTo>
                <a:lnTo>
                  <a:pt x="881" y="380"/>
                </a:lnTo>
                <a:lnTo>
                  <a:pt x="843" y="367"/>
                </a:lnTo>
                <a:lnTo>
                  <a:pt x="804" y="348"/>
                </a:lnTo>
                <a:lnTo>
                  <a:pt x="759" y="335"/>
                </a:lnTo>
                <a:lnTo>
                  <a:pt x="733" y="328"/>
                </a:lnTo>
                <a:lnTo>
                  <a:pt x="708" y="322"/>
                </a:lnTo>
                <a:lnTo>
                  <a:pt x="675" y="322"/>
                </a:lnTo>
                <a:lnTo>
                  <a:pt x="605" y="322"/>
                </a:lnTo>
                <a:lnTo>
                  <a:pt x="592" y="322"/>
                </a:lnTo>
                <a:lnTo>
                  <a:pt x="592" y="309"/>
                </a:lnTo>
                <a:lnTo>
                  <a:pt x="566" y="309"/>
                </a:lnTo>
                <a:lnTo>
                  <a:pt x="547" y="309"/>
                </a:lnTo>
                <a:lnTo>
                  <a:pt x="540" y="315"/>
                </a:lnTo>
                <a:lnTo>
                  <a:pt x="540" y="322"/>
                </a:lnTo>
                <a:lnTo>
                  <a:pt x="534" y="322"/>
                </a:lnTo>
                <a:lnTo>
                  <a:pt x="521" y="322"/>
                </a:lnTo>
                <a:lnTo>
                  <a:pt x="515" y="315"/>
                </a:lnTo>
                <a:lnTo>
                  <a:pt x="502" y="315"/>
                </a:lnTo>
                <a:lnTo>
                  <a:pt x="495" y="322"/>
                </a:lnTo>
                <a:lnTo>
                  <a:pt x="483" y="328"/>
                </a:lnTo>
                <a:lnTo>
                  <a:pt x="483" y="335"/>
                </a:lnTo>
                <a:lnTo>
                  <a:pt x="489" y="328"/>
                </a:lnTo>
                <a:lnTo>
                  <a:pt x="495" y="341"/>
                </a:lnTo>
                <a:lnTo>
                  <a:pt x="508" y="348"/>
                </a:lnTo>
                <a:lnTo>
                  <a:pt x="547" y="348"/>
                </a:lnTo>
                <a:lnTo>
                  <a:pt x="566" y="354"/>
                </a:lnTo>
                <a:lnTo>
                  <a:pt x="592" y="367"/>
                </a:lnTo>
                <a:lnTo>
                  <a:pt x="605" y="367"/>
                </a:lnTo>
                <a:lnTo>
                  <a:pt x="618" y="354"/>
                </a:lnTo>
                <a:lnTo>
                  <a:pt x="624" y="367"/>
                </a:lnTo>
                <a:lnTo>
                  <a:pt x="630" y="373"/>
                </a:lnTo>
                <a:lnTo>
                  <a:pt x="637" y="386"/>
                </a:lnTo>
                <a:lnTo>
                  <a:pt x="656" y="386"/>
                </a:lnTo>
                <a:lnTo>
                  <a:pt x="714" y="405"/>
                </a:lnTo>
                <a:lnTo>
                  <a:pt x="733" y="418"/>
                </a:lnTo>
                <a:lnTo>
                  <a:pt x="701" y="418"/>
                </a:lnTo>
                <a:lnTo>
                  <a:pt x="637" y="418"/>
                </a:lnTo>
                <a:lnTo>
                  <a:pt x="598" y="412"/>
                </a:lnTo>
                <a:lnTo>
                  <a:pt x="585" y="412"/>
                </a:lnTo>
                <a:lnTo>
                  <a:pt x="566" y="418"/>
                </a:lnTo>
                <a:lnTo>
                  <a:pt x="540" y="425"/>
                </a:lnTo>
                <a:lnTo>
                  <a:pt x="534" y="425"/>
                </a:lnTo>
                <a:lnTo>
                  <a:pt x="521" y="418"/>
                </a:lnTo>
                <a:lnTo>
                  <a:pt x="515" y="412"/>
                </a:lnTo>
                <a:lnTo>
                  <a:pt x="508" y="412"/>
                </a:lnTo>
                <a:lnTo>
                  <a:pt x="495" y="418"/>
                </a:lnTo>
                <a:lnTo>
                  <a:pt x="489" y="418"/>
                </a:lnTo>
                <a:lnTo>
                  <a:pt x="463" y="418"/>
                </a:lnTo>
                <a:lnTo>
                  <a:pt x="438" y="418"/>
                </a:lnTo>
                <a:lnTo>
                  <a:pt x="418" y="425"/>
                </a:lnTo>
                <a:lnTo>
                  <a:pt x="380" y="438"/>
                </a:lnTo>
                <a:lnTo>
                  <a:pt x="367" y="444"/>
                </a:lnTo>
                <a:lnTo>
                  <a:pt x="348" y="450"/>
                </a:lnTo>
                <a:lnTo>
                  <a:pt x="335" y="450"/>
                </a:lnTo>
                <a:lnTo>
                  <a:pt x="322" y="457"/>
                </a:lnTo>
                <a:lnTo>
                  <a:pt x="322" y="470"/>
                </a:lnTo>
                <a:lnTo>
                  <a:pt x="328" y="470"/>
                </a:lnTo>
                <a:lnTo>
                  <a:pt x="348" y="457"/>
                </a:lnTo>
                <a:lnTo>
                  <a:pt x="360" y="457"/>
                </a:lnTo>
                <a:lnTo>
                  <a:pt x="367" y="470"/>
                </a:lnTo>
                <a:lnTo>
                  <a:pt x="373" y="470"/>
                </a:lnTo>
                <a:lnTo>
                  <a:pt x="380" y="457"/>
                </a:lnTo>
                <a:lnTo>
                  <a:pt x="405" y="457"/>
                </a:lnTo>
                <a:lnTo>
                  <a:pt x="405" y="450"/>
                </a:lnTo>
                <a:lnTo>
                  <a:pt x="386" y="457"/>
                </a:lnTo>
                <a:lnTo>
                  <a:pt x="386" y="450"/>
                </a:lnTo>
                <a:lnTo>
                  <a:pt x="399" y="444"/>
                </a:lnTo>
                <a:lnTo>
                  <a:pt x="431" y="438"/>
                </a:lnTo>
                <a:lnTo>
                  <a:pt x="495" y="438"/>
                </a:lnTo>
                <a:lnTo>
                  <a:pt x="540" y="438"/>
                </a:lnTo>
                <a:lnTo>
                  <a:pt x="585" y="450"/>
                </a:lnTo>
                <a:lnTo>
                  <a:pt x="611" y="470"/>
                </a:lnTo>
                <a:lnTo>
                  <a:pt x="592" y="470"/>
                </a:lnTo>
                <a:lnTo>
                  <a:pt x="573" y="457"/>
                </a:lnTo>
                <a:lnTo>
                  <a:pt x="547" y="457"/>
                </a:lnTo>
                <a:lnTo>
                  <a:pt x="528" y="457"/>
                </a:lnTo>
                <a:lnTo>
                  <a:pt x="515" y="450"/>
                </a:lnTo>
                <a:lnTo>
                  <a:pt x="476" y="457"/>
                </a:lnTo>
                <a:lnTo>
                  <a:pt x="438" y="457"/>
                </a:lnTo>
                <a:lnTo>
                  <a:pt x="483" y="457"/>
                </a:lnTo>
                <a:lnTo>
                  <a:pt x="502" y="470"/>
                </a:lnTo>
                <a:lnTo>
                  <a:pt x="534" y="470"/>
                </a:lnTo>
                <a:lnTo>
                  <a:pt x="553" y="470"/>
                </a:lnTo>
                <a:lnTo>
                  <a:pt x="573" y="476"/>
                </a:lnTo>
                <a:lnTo>
                  <a:pt x="598" y="483"/>
                </a:lnTo>
                <a:lnTo>
                  <a:pt x="643" y="489"/>
                </a:lnTo>
                <a:lnTo>
                  <a:pt x="669" y="495"/>
                </a:lnTo>
                <a:lnTo>
                  <a:pt x="701" y="508"/>
                </a:lnTo>
                <a:lnTo>
                  <a:pt x="746" y="528"/>
                </a:lnTo>
                <a:lnTo>
                  <a:pt x="791" y="540"/>
                </a:lnTo>
                <a:lnTo>
                  <a:pt x="843" y="560"/>
                </a:lnTo>
                <a:lnTo>
                  <a:pt x="888" y="566"/>
                </a:lnTo>
                <a:lnTo>
                  <a:pt x="907" y="579"/>
                </a:lnTo>
                <a:lnTo>
                  <a:pt x="939" y="592"/>
                </a:lnTo>
                <a:lnTo>
                  <a:pt x="965" y="605"/>
                </a:lnTo>
                <a:lnTo>
                  <a:pt x="1003" y="605"/>
                </a:lnTo>
                <a:lnTo>
                  <a:pt x="1042" y="611"/>
                </a:lnTo>
                <a:lnTo>
                  <a:pt x="1080" y="618"/>
                </a:lnTo>
                <a:lnTo>
                  <a:pt x="1119" y="618"/>
                </a:lnTo>
                <a:lnTo>
                  <a:pt x="1113" y="605"/>
                </a:lnTo>
                <a:lnTo>
                  <a:pt x="1068" y="598"/>
                </a:lnTo>
                <a:lnTo>
                  <a:pt x="1023" y="598"/>
                </a:lnTo>
                <a:lnTo>
                  <a:pt x="978" y="592"/>
                </a:lnTo>
                <a:lnTo>
                  <a:pt x="952" y="585"/>
                </a:lnTo>
                <a:lnTo>
                  <a:pt x="926" y="566"/>
                </a:lnTo>
                <a:lnTo>
                  <a:pt x="900" y="560"/>
                </a:lnTo>
                <a:lnTo>
                  <a:pt x="875" y="560"/>
                </a:lnTo>
                <a:lnTo>
                  <a:pt x="798" y="534"/>
                </a:lnTo>
                <a:lnTo>
                  <a:pt x="753" y="521"/>
                </a:lnTo>
                <a:lnTo>
                  <a:pt x="830" y="540"/>
                </a:lnTo>
                <a:lnTo>
                  <a:pt x="759" y="515"/>
                </a:lnTo>
                <a:lnTo>
                  <a:pt x="759" y="508"/>
                </a:lnTo>
                <a:lnTo>
                  <a:pt x="772" y="515"/>
                </a:lnTo>
                <a:lnTo>
                  <a:pt x="791" y="521"/>
                </a:lnTo>
                <a:lnTo>
                  <a:pt x="823" y="521"/>
                </a:lnTo>
                <a:lnTo>
                  <a:pt x="823" y="521"/>
                </a:lnTo>
                <a:lnTo>
                  <a:pt x="823" y="515"/>
                </a:lnTo>
                <a:lnTo>
                  <a:pt x="875" y="521"/>
                </a:lnTo>
                <a:lnTo>
                  <a:pt x="913" y="528"/>
                </a:lnTo>
                <a:lnTo>
                  <a:pt x="945" y="534"/>
                </a:lnTo>
                <a:lnTo>
                  <a:pt x="997" y="534"/>
                </a:lnTo>
                <a:lnTo>
                  <a:pt x="1035" y="540"/>
                </a:lnTo>
                <a:lnTo>
                  <a:pt x="1100" y="560"/>
                </a:lnTo>
                <a:lnTo>
                  <a:pt x="1132" y="560"/>
                </a:lnTo>
                <a:lnTo>
                  <a:pt x="1132" y="566"/>
                </a:lnTo>
                <a:lnTo>
                  <a:pt x="1119" y="579"/>
                </a:lnTo>
                <a:lnTo>
                  <a:pt x="1113" y="585"/>
                </a:lnTo>
                <a:lnTo>
                  <a:pt x="1119" y="592"/>
                </a:lnTo>
                <a:lnTo>
                  <a:pt x="1138" y="585"/>
                </a:lnTo>
                <a:lnTo>
                  <a:pt x="1151" y="579"/>
                </a:lnTo>
                <a:lnTo>
                  <a:pt x="1170" y="566"/>
                </a:lnTo>
                <a:lnTo>
                  <a:pt x="1196" y="560"/>
                </a:lnTo>
                <a:lnTo>
                  <a:pt x="1209" y="553"/>
                </a:lnTo>
                <a:lnTo>
                  <a:pt x="1215" y="553"/>
                </a:lnTo>
                <a:lnTo>
                  <a:pt x="1222" y="560"/>
                </a:lnTo>
                <a:lnTo>
                  <a:pt x="1228" y="566"/>
                </a:lnTo>
                <a:lnTo>
                  <a:pt x="1235" y="560"/>
                </a:lnTo>
                <a:lnTo>
                  <a:pt x="1254" y="553"/>
                </a:lnTo>
                <a:lnTo>
                  <a:pt x="1260" y="553"/>
                </a:lnTo>
                <a:lnTo>
                  <a:pt x="1260" y="560"/>
                </a:lnTo>
                <a:lnTo>
                  <a:pt x="1248" y="566"/>
                </a:lnTo>
                <a:lnTo>
                  <a:pt x="1248" y="579"/>
                </a:lnTo>
                <a:lnTo>
                  <a:pt x="1260" y="579"/>
                </a:lnTo>
                <a:lnTo>
                  <a:pt x="1273" y="579"/>
                </a:lnTo>
                <a:lnTo>
                  <a:pt x="1293" y="592"/>
                </a:lnTo>
                <a:lnTo>
                  <a:pt x="1344" y="605"/>
                </a:lnTo>
                <a:lnTo>
                  <a:pt x="1331" y="618"/>
                </a:lnTo>
                <a:lnTo>
                  <a:pt x="1363" y="618"/>
                </a:lnTo>
                <a:lnTo>
                  <a:pt x="1363" y="611"/>
                </a:lnTo>
                <a:lnTo>
                  <a:pt x="1395" y="618"/>
                </a:lnTo>
                <a:lnTo>
                  <a:pt x="1421" y="618"/>
                </a:lnTo>
                <a:lnTo>
                  <a:pt x="1376" y="605"/>
                </a:lnTo>
                <a:lnTo>
                  <a:pt x="1395" y="598"/>
                </a:lnTo>
                <a:lnTo>
                  <a:pt x="1415" y="605"/>
                </a:lnTo>
                <a:lnTo>
                  <a:pt x="1440" y="605"/>
                </a:lnTo>
                <a:lnTo>
                  <a:pt x="1428" y="598"/>
                </a:lnTo>
                <a:lnTo>
                  <a:pt x="1408" y="592"/>
                </a:lnTo>
                <a:lnTo>
                  <a:pt x="1408" y="585"/>
                </a:lnTo>
                <a:lnTo>
                  <a:pt x="1408" y="579"/>
                </a:lnTo>
                <a:lnTo>
                  <a:pt x="1421" y="560"/>
                </a:lnTo>
                <a:lnTo>
                  <a:pt x="1434" y="560"/>
                </a:lnTo>
                <a:lnTo>
                  <a:pt x="1460" y="566"/>
                </a:lnTo>
                <a:lnTo>
                  <a:pt x="1473" y="566"/>
                </a:lnTo>
                <a:lnTo>
                  <a:pt x="1492" y="560"/>
                </a:lnTo>
                <a:lnTo>
                  <a:pt x="1518" y="560"/>
                </a:lnTo>
                <a:lnTo>
                  <a:pt x="1550" y="566"/>
                </a:lnTo>
                <a:lnTo>
                  <a:pt x="1608" y="566"/>
                </a:lnTo>
                <a:lnTo>
                  <a:pt x="1633" y="579"/>
                </a:lnTo>
                <a:lnTo>
                  <a:pt x="1665" y="579"/>
                </a:lnTo>
                <a:lnTo>
                  <a:pt x="1704" y="579"/>
                </a:lnTo>
                <a:lnTo>
                  <a:pt x="1710" y="585"/>
                </a:lnTo>
                <a:lnTo>
                  <a:pt x="1704" y="592"/>
                </a:lnTo>
                <a:lnTo>
                  <a:pt x="1698" y="598"/>
                </a:lnTo>
                <a:lnTo>
                  <a:pt x="1665" y="618"/>
                </a:lnTo>
                <a:lnTo>
                  <a:pt x="1685" y="618"/>
                </a:lnTo>
                <a:lnTo>
                  <a:pt x="1698" y="611"/>
                </a:lnTo>
                <a:lnTo>
                  <a:pt x="1717" y="598"/>
                </a:lnTo>
                <a:lnTo>
                  <a:pt x="1730" y="585"/>
                </a:lnTo>
                <a:lnTo>
                  <a:pt x="1743" y="592"/>
                </a:lnTo>
                <a:lnTo>
                  <a:pt x="1768" y="598"/>
                </a:lnTo>
                <a:lnTo>
                  <a:pt x="1775" y="598"/>
                </a:lnTo>
                <a:lnTo>
                  <a:pt x="1775" y="592"/>
                </a:lnTo>
                <a:lnTo>
                  <a:pt x="1781" y="592"/>
                </a:lnTo>
                <a:lnTo>
                  <a:pt x="1800" y="598"/>
                </a:lnTo>
                <a:lnTo>
                  <a:pt x="1813" y="598"/>
                </a:lnTo>
                <a:lnTo>
                  <a:pt x="1820" y="598"/>
                </a:lnTo>
                <a:lnTo>
                  <a:pt x="1865" y="611"/>
                </a:lnTo>
                <a:lnTo>
                  <a:pt x="1878" y="611"/>
                </a:lnTo>
                <a:lnTo>
                  <a:pt x="1884" y="618"/>
                </a:lnTo>
                <a:lnTo>
                  <a:pt x="1948" y="618"/>
                </a:lnTo>
                <a:lnTo>
                  <a:pt x="1942" y="611"/>
                </a:lnTo>
                <a:lnTo>
                  <a:pt x="1942" y="598"/>
                </a:lnTo>
                <a:lnTo>
                  <a:pt x="1910" y="598"/>
                </a:lnTo>
                <a:lnTo>
                  <a:pt x="1929" y="592"/>
                </a:lnTo>
                <a:lnTo>
                  <a:pt x="5433" y="495"/>
                </a:lnTo>
                <a:lnTo>
                  <a:pt x="1556" y="348"/>
                </a:lnTo>
                <a:lnTo>
                  <a:pt x="1556" y="341"/>
                </a:lnTo>
                <a:lnTo>
                  <a:pt x="1575" y="341"/>
                </a:lnTo>
                <a:lnTo>
                  <a:pt x="1620" y="354"/>
                </a:lnTo>
                <a:lnTo>
                  <a:pt x="1646" y="380"/>
                </a:lnTo>
                <a:lnTo>
                  <a:pt x="1633" y="380"/>
                </a:lnTo>
                <a:lnTo>
                  <a:pt x="1556" y="348"/>
                </a:lnTo>
                <a:lnTo>
                  <a:pt x="5433" y="495"/>
                </a:lnTo>
                <a:lnTo>
                  <a:pt x="714" y="450"/>
                </a:lnTo>
                <a:lnTo>
                  <a:pt x="733" y="457"/>
                </a:lnTo>
                <a:lnTo>
                  <a:pt x="727" y="470"/>
                </a:lnTo>
                <a:lnTo>
                  <a:pt x="714" y="470"/>
                </a:lnTo>
                <a:lnTo>
                  <a:pt x="708" y="450"/>
                </a:lnTo>
                <a:lnTo>
                  <a:pt x="708" y="444"/>
                </a:lnTo>
                <a:lnTo>
                  <a:pt x="714" y="450"/>
                </a:lnTo>
                <a:lnTo>
                  <a:pt x="5433" y="495"/>
                </a:lnTo>
                <a:lnTo>
                  <a:pt x="746" y="489"/>
                </a:lnTo>
                <a:lnTo>
                  <a:pt x="708" y="483"/>
                </a:lnTo>
                <a:lnTo>
                  <a:pt x="682" y="476"/>
                </a:lnTo>
                <a:lnTo>
                  <a:pt x="656" y="476"/>
                </a:lnTo>
                <a:lnTo>
                  <a:pt x="650" y="470"/>
                </a:lnTo>
                <a:lnTo>
                  <a:pt x="650" y="457"/>
                </a:lnTo>
                <a:lnTo>
                  <a:pt x="643" y="450"/>
                </a:lnTo>
                <a:lnTo>
                  <a:pt x="630" y="444"/>
                </a:lnTo>
                <a:lnTo>
                  <a:pt x="624" y="438"/>
                </a:lnTo>
                <a:lnTo>
                  <a:pt x="637" y="438"/>
                </a:lnTo>
                <a:lnTo>
                  <a:pt x="643" y="438"/>
                </a:lnTo>
                <a:lnTo>
                  <a:pt x="656" y="444"/>
                </a:lnTo>
                <a:lnTo>
                  <a:pt x="688" y="450"/>
                </a:lnTo>
                <a:lnTo>
                  <a:pt x="720" y="476"/>
                </a:lnTo>
                <a:lnTo>
                  <a:pt x="746" y="489"/>
                </a:lnTo>
                <a:lnTo>
                  <a:pt x="5433" y="495"/>
                </a:lnTo>
                <a:lnTo>
                  <a:pt x="907" y="521"/>
                </a:lnTo>
                <a:lnTo>
                  <a:pt x="855" y="508"/>
                </a:lnTo>
                <a:lnTo>
                  <a:pt x="843" y="508"/>
                </a:lnTo>
                <a:lnTo>
                  <a:pt x="823" y="502"/>
                </a:lnTo>
                <a:lnTo>
                  <a:pt x="804" y="502"/>
                </a:lnTo>
                <a:lnTo>
                  <a:pt x="791" y="489"/>
                </a:lnTo>
                <a:lnTo>
                  <a:pt x="759" y="483"/>
                </a:lnTo>
                <a:lnTo>
                  <a:pt x="746" y="476"/>
                </a:lnTo>
                <a:lnTo>
                  <a:pt x="740" y="470"/>
                </a:lnTo>
                <a:lnTo>
                  <a:pt x="746" y="470"/>
                </a:lnTo>
                <a:lnTo>
                  <a:pt x="772" y="457"/>
                </a:lnTo>
                <a:lnTo>
                  <a:pt x="785" y="457"/>
                </a:lnTo>
                <a:lnTo>
                  <a:pt x="798" y="470"/>
                </a:lnTo>
                <a:lnTo>
                  <a:pt x="810" y="476"/>
                </a:lnTo>
                <a:lnTo>
                  <a:pt x="836" y="476"/>
                </a:lnTo>
                <a:lnTo>
                  <a:pt x="855" y="476"/>
                </a:lnTo>
                <a:lnTo>
                  <a:pt x="862" y="483"/>
                </a:lnTo>
                <a:lnTo>
                  <a:pt x="888" y="495"/>
                </a:lnTo>
                <a:lnTo>
                  <a:pt x="907" y="502"/>
                </a:lnTo>
                <a:lnTo>
                  <a:pt x="920" y="508"/>
                </a:lnTo>
                <a:lnTo>
                  <a:pt x="913" y="515"/>
                </a:lnTo>
                <a:lnTo>
                  <a:pt x="907" y="521"/>
                </a:lnTo>
                <a:lnTo>
                  <a:pt x="5433" y="495"/>
                </a:lnTo>
                <a:lnTo>
                  <a:pt x="1241" y="547"/>
                </a:lnTo>
                <a:lnTo>
                  <a:pt x="1222" y="540"/>
                </a:lnTo>
                <a:lnTo>
                  <a:pt x="1209" y="540"/>
                </a:lnTo>
                <a:lnTo>
                  <a:pt x="1203" y="534"/>
                </a:lnTo>
                <a:lnTo>
                  <a:pt x="1196" y="534"/>
                </a:lnTo>
                <a:lnTo>
                  <a:pt x="1196" y="540"/>
                </a:lnTo>
                <a:lnTo>
                  <a:pt x="1170" y="540"/>
                </a:lnTo>
                <a:lnTo>
                  <a:pt x="1170" y="534"/>
                </a:lnTo>
                <a:lnTo>
                  <a:pt x="1170" y="521"/>
                </a:lnTo>
                <a:lnTo>
                  <a:pt x="1170" y="521"/>
                </a:lnTo>
                <a:lnTo>
                  <a:pt x="1164" y="521"/>
                </a:lnTo>
                <a:lnTo>
                  <a:pt x="1145" y="515"/>
                </a:lnTo>
                <a:lnTo>
                  <a:pt x="1100" y="508"/>
                </a:lnTo>
                <a:lnTo>
                  <a:pt x="1068" y="508"/>
                </a:lnTo>
                <a:lnTo>
                  <a:pt x="1042" y="508"/>
                </a:lnTo>
                <a:lnTo>
                  <a:pt x="1003" y="502"/>
                </a:lnTo>
                <a:lnTo>
                  <a:pt x="965" y="489"/>
                </a:lnTo>
                <a:lnTo>
                  <a:pt x="952" y="483"/>
                </a:lnTo>
                <a:lnTo>
                  <a:pt x="939" y="476"/>
                </a:lnTo>
                <a:lnTo>
                  <a:pt x="907" y="457"/>
                </a:lnTo>
                <a:lnTo>
                  <a:pt x="881" y="450"/>
                </a:lnTo>
                <a:lnTo>
                  <a:pt x="843" y="438"/>
                </a:lnTo>
                <a:lnTo>
                  <a:pt x="798" y="425"/>
                </a:lnTo>
                <a:lnTo>
                  <a:pt x="778" y="418"/>
                </a:lnTo>
                <a:lnTo>
                  <a:pt x="720" y="393"/>
                </a:lnTo>
                <a:lnTo>
                  <a:pt x="688" y="373"/>
                </a:lnTo>
                <a:lnTo>
                  <a:pt x="669" y="354"/>
                </a:lnTo>
                <a:lnTo>
                  <a:pt x="669" y="348"/>
                </a:lnTo>
                <a:lnTo>
                  <a:pt x="669" y="341"/>
                </a:lnTo>
                <a:lnTo>
                  <a:pt x="675" y="341"/>
                </a:lnTo>
                <a:lnTo>
                  <a:pt x="682" y="354"/>
                </a:lnTo>
                <a:lnTo>
                  <a:pt x="688" y="354"/>
                </a:lnTo>
                <a:lnTo>
                  <a:pt x="695" y="354"/>
                </a:lnTo>
                <a:lnTo>
                  <a:pt x="701" y="348"/>
                </a:lnTo>
                <a:lnTo>
                  <a:pt x="733" y="354"/>
                </a:lnTo>
                <a:lnTo>
                  <a:pt x="817" y="380"/>
                </a:lnTo>
                <a:lnTo>
                  <a:pt x="855" y="386"/>
                </a:lnTo>
                <a:lnTo>
                  <a:pt x="907" y="399"/>
                </a:lnTo>
                <a:lnTo>
                  <a:pt x="939" y="412"/>
                </a:lnTo>
                <a:lnTo>
                  <a:pt x="952" y="418"/>
                </a:lnTo>
                <a:lnTo>
                  <a:pt x="990" y="438"/>
                </a:lnTo>
                <a:lnTo>
                  <a:pt x="1132" y="495"/>
                </a:lnTo>
                <a:lnTo>
                  <a:pt x="1248" y="534"/>
                </a:lnTo>
                <a:lnTo>
                  <a:pt x="1248" y="540"/>
                </a:lnTo>
                <a:lnTo>
                  <a:pt x="1241" y="547"/>
                </a:lnTo>
                <a:lnTo>
                  <a:pt x="5433" y="495"/>
                </a:lnTo>
                <a:lnTo>
                  <a:pt x="1350" y="598"/>
                </a:lnTo>
                <a:lnTo>
                  <a:pt x="1312" y="585"/>
                </a:lnTo>
                <a:lnTo>
                  <a:pt x="1299" y="579"/>
                </a:lnTo>
                <a:lnTo>
                  <a:pt x="1273" y="560"/>
                </a:lnTo>
                <a:lnTo>
                  <a:pt x="1273" y="553"/>
                </a:lnTo>
                <a:lnTo>
                  <a:pt x="1286" y="553"/>
                </a:lnTo>
                <a:lnTo>
                  <a:pt x="1305" y="560"/>
                </a:lnTo>
                <a:lnTo>
                  <a:pt x="1318" y="560"/>
                </a:lnTo>
                <a:lnTo>
                  <a:pt x="1331" y="566"/>
                </a:lnTo>
                <a:lnTo>
                  <a:pt x="1357" y="585"/>
                </a:lnTo>
                <a:lnTo>
                  <a:pt x="1350" y="598"/>
                </a:lnTo>
                <a:lnTo>
                  <a:pt x="5433" y="495"/>
                </a:lnTo>
                <a:lnTo>
                  <a:pt x="1370" y="566"/>
                </a:lnTo>
                <a:lnTo>
                  <a:pt x="1357" y="566"/>
                </a:lnTo>
                <a:lnTo>
                  <a:pt x="1357" y="560"/>
                </a:lnTo>
                <a:lnTo>
                  <a:pt x="1363" y="560"/>
                </a:lnTo>
                <a:lnTo>
                  <a:pt x="1376" y="560"/>
                </a:lnTo>
                <a:lnTo>
                  <a:pt x="1370" y="566"/>
                </a:lnTo>
                <a:lnTo>
                  <a:pt x="5433" y="495"/>
                </a:lnTo>
                <a:lnTo>
                  <a:pt x="1659" y="560"/>
                </a:lnTo>
                <a:lnTo>
                  <a:pt x="1633" y="560"/>
                </a:lnTo>
                <a:lnTo>
                  <a:pt x="1601" y="553"/>
                </a:lnTo>
                <a:lnTo>
                  <a:pt x="1569" y="553"/>
                </a:lnTo>
                <a:lnTo>
                  <a:pt x="1543" y="553"/>
                </a:lnTo>
                <a:lnTo>
                  <a:pt x="1518" y="547"/>
                </a:lnTo>
                <a:lnTo>
                  <a:pt x="1492" y="553"/>
                </a:lnTo>
                <a:lnTo>
                  <a:pt x="1453" y="553"/>
                </a:lnTo>
                <a:lnTo>
                  <a:pt x="1434" y="547"/>
                </a:lnTo>
                <a:lnTo>
                  <a:pt x="1440" y="540"/>
                </a:lnTo>
                <a:lnTo>
                  <a:pt x="1453" y="521"/>
                </a:lnTo>
                <a:lnTo>
                  <a:pt x="1460" y="521"/>
                </a:lnTo>
                <a:lnTo>
                  <a:pt x="1466" y="521"/>
                </a:lnTo>
                <a:lnTo>
                  <a:pt x="1492" y="521"/>
                </a:lnTo>
                <a:lnTo>
                  <a:pt x="1479" y="515"/>
                </a:lnTo>
                <a:lnTo>
                  <a:pt x="1473" y="508"/>
                </a:lnTo>
                <a:lnTo>
                  <a:pt x="1479" y="502"/>
                </a:lnTo>
                <a:lnTo>
                  <a:pt x="1498" y="495"/>
                </a:lnTo>
                <a:lnTo>
                  <a:pt x="1511" y="495"/>
                </a:lnTo>
                <a:lnTo>
                  <a:pt x="1543" y="508"/>
                </a:lnTo>
                <a:lnTo>
                  <a:pt x="1582" y="521"/>
                </a:lnTo>
                <a:lnTo>
                  <a:pt x="1633" y="534"/>
                </a:lnTo>
                <a:lnTo>
                  <a:pt x="1678" y="560"/>
                </a:lnTo>
                <a:lnTo>
                  <a:pt x="1659" y="560"/>
                </a:lnTo>
                <a:lnTo>
                  <a:pt x="5433" y="495"/>
                </a:lnTo>
                <a:lnTo>
                  <a:pt x="444" y="84"/>
                </a:lnTo>
                <a:lnTo>
                  <a:pt x="444" y="78"/>
                </a:lnTo>
                <a:lnTo>
                  <a:pt x="438" y="84"/>
                </a:lnTo>
                <a:lnTo>
                  <a:pt x="431" y="90"/>
                </a:lnTo>
                <a:lnTo>
                  <a:pt x="438" y="90"/>
                </a:lnTo>
                <a:lnTo>
                  <a:pt x="444" y="84"/>
                </a:lnTo>
                <a:lnTo>
                  <a:pt x="5433" y="495"/>
                </a:lnTo>
                <a:lnTo>
                  <a:pt x="296" y="39"/>
                </a:lnTo>
                <a:lnTo>
                  <a:pt x="315" y="39"/>
                </a:lnTo>
                <a:lnTo>
                  <a:pt x="322" y="39"/>
                </a:lnTo>
                <a:lnTo>
                  <a:pt x="328" y="39"/>
                </a:lnTo>
                <a:lnTo>
                  <a:pt x="322" y="39"/>
                </a:lnTo>
                <a:lnTo>
                  <a:pt x="309" y="39"/>
                </a:lnTo>
                <a:lnTo>
                  <a:pt x="296" y="39"/>
                </a:lnTo>
                <a:lnTo>
                  <a:pt x="290" y="39"/>
                </a:lnTo>
                <a:lnTo>
                  <a:pt x="296" y="39"/>
                </a:lnTo>
                <a:lnTo>
                  <a:pt x="5433" y="495"/>
                </a:lnTo>
                <a:lnTo>
                  <a:pt x="380" y="380"/>
                </a:lnTo>
                <a:lnTo>
                  <a:pt x="386" y="386"/>
                </a:lnTo>
                <a:lnTo>
                  <a:pt x="399" y="380"/>
                </a:lnTo>
                <a:lnTo>
                  <a:pt x="386" y="380"/>
                </a:lnTo>
                <a:lnTo>
                  <a:pt x="380" y="380"/>
                </a:lnTo>
                <a:lnTo>
                  <a:pt x="5433" y="495"/>
                </a:lnTo>
                <a:lnTo>
                  <a:pt x="2527" y="328"/>
                </a:lnTo>
                <a:lnTo>
                  <a:pt x="2559" y="315"/>
                </a:lnTo>
                <a:lnTo>
                  <a:pt x="2572" y="315"/>
                </a:lnTo>
                <a:lnTo>
                  <a:pt x="2578" y="315"/>
                </a:lnTo>
                <a:lnTo>
                  <a:pt x="2585" y="309"/>
                </a:lnTo>
                <a:lnTo>
                  <a:pt x="2598" y="309"/>
                </a:lnTo>
                <a:lnTo>
                  <a:pt x="2610" y="309"/>
                </a:lnTo>
                <a:lnTo>
                  <a:pt x="2610" y="303"/>
                </a:lnTo>
                <a:lnTo>
                  <a:pt x="2604" y="303"/>
                </a:lnTo>
                <a:lnTo>
                  <a:pt x="2559" y="309"/>
                </a:lnTo>
                <a:lnTo>
                  <a:pt x="2546" y="309"/>
                </a:lnTo>
                <a:lnTo>
                  <a:pt x="2527" y="315"/>
                </a:lnTo>
                <a:lnTo>
                  <a:pt x="2482" y="328"/>
                </a:lnTo>
                <a:lnTo>
                  <a:pt x="2418" y="341"/>
                </a:lnTo>
                <a:lnTo>
                  <a:pt x="2385" y="341"/>
                </a:lnTo>
                <a:lnTo>
                  <a:pt x="2360" y="341"/>
                </a:lnTo>
                <a:lnTo>
                  <a:pt x="2347" y="354"/>
                </a:lnTo>
                <a:lnTo>
                  <a:pt x="2328" y="354"/>
                </a:lnTo>
                <a:lnTo>
                  <a:pt x="2295" y="367"/>
                </a:lnTo>
                <a:lnTo>
                  <a:pt x="2283" y="367"/>
                </a:lnTo>
                <a:lnTo>
                  <a:pt x="2276" y="367"/>
                </a:lnTo>
                <a:lnTo>
                  <a:pt x="2270" y="373"/>
                </a:lnTo>
                <a:lnTo>
                  <a:pt x="2270" y="380"/>
                </a:lnTo>
                <a:lnTo>
                  <a:pt x="2283" y="380"/>
                </a:lnTo>
                <a:lnTo>
                  <a:pt x="2295" y="380"/>
                </a:lnTo>
                <a:lnTo>
                  <a:pt x="2302" y="380"/>
                </a:lnTo>
                <a:lnTo>
                  <a:pt x="2321" y="373"/>
                </a:lnTo>
                <a:lnTo>
                  <a:pt x="2340" y="373"/>
                </a:lnTo>
                <a:lnTo>
                  <a:pt x="2366" y="354"/>
                </a:lnTo>
                <a:lnTo>
                  <a:pt x="2373" y="354"/>
                </a:lnTo>
                <a:lnTo>
                  <a:pt x="2379" y="354"/>
                </a:lnTo>
                <a:lnTo>
                  <a:pt x="2424" y="354"/>
                </a:lnTo>
                <a:lnTo>
                  <a:pt x="2437" y="348"/>
                </a:lnTo>
                <a:lnTo>
                  <a:pt x="2450" y="341"/>
                </a:lnTo>
                <a:lnTo>
                  <a:pt x="2475" y="335"/>
                </a:lnTo>
                <a:lnTo>
                  <a:pt x="2527" y="328"/>
                </a:lnTo>
                <a:lnTo>
                  <a:pt x="5433" y="495"/>
                </a:lnTo>
                <a:lnTo>
                  <a:pt x="2302" y="341"/>
                </a:lnTo>
                <a:lnTo>
                  <a:pt x="2295" y="335"/>
                </a:lnTo>
                <a:lnTo>
                  <a:pt x="2283" y="328"/>
                </a:lnTo>
                <a:lnTo>
                  <a:pt x="2289" y="335"/>
                </a:lnTo>
                <a:lnTo>
                  <a:pt x="2302" y="341"/>
                </a:lnTo>
                <a:lnTo>
                  <a:pt x="5433" y="495"/>
                </a:lnTo>
                <a:lnTo>
                  <a:pt x="2347" y="335"/>
                </a:lnTo>
                <a:lnTo>
                  <a:pt x="2328" y="335"/>
                </a:lnTo>
                <a:lnTo>
                  <a:pt x="2328" y="341"/>
                </a:lnTo>
                <a:lnTo>
                  <a:pt x="2340" y="341"/>
                </a:lnTo>
                <a:lnTo>
                  <a:pt x="2347" y="335"/>
                </a:lnTo>
                <a:lnTo>
                  <a:pt x="5433" y="495"/>
                </a:lnTo>
                <a:lnTo>
                  <a:pt x="3099" y="303"/>
                </a:lnTo>
                <a:lnTo>
                  <a:pt x="3118" y="309"/>
                </a:lnTo>
                <a:lnTo>
                  <a:pt x="3144" y="315"/>
                </a:lnTo>
                <a:lnTo>
                  <a:pt x="3183" y="335"/>
                </a:lnTo>
                <a:lnTo>
                  <a:pt x="3189" y="335"/>
                </a:lnTo>
                <a:lnTo>
                  <a:pt x="3195" y="341"/>
                </a:lnTo>
                <a:lnTo>
                  <a:pt x="3202" y="348"/>
                </a:lnTo>
                <a:lnTo>
                  <a:pt x="3163" y="380"/>
                </a:lnTo>
                <a:lnTo>
                  <a:pt x="3150" y="380"/>
                </a:lnTo>
                <a:lnTo>
                  <a:pt x="3144" y="386"/>
                </a:lnTo>
                <a:lnTo>
                  <a:pt x="3150" y="393"/>
                </a:lnTo>
                <a:lnTo>
                  <a:pt x="3144" y="393"/>
                </a:lnTo>
                <a:lnTo>
                  <a:pt x="3150" y="393"/>
                </a:lnTo>
                <a:lnTo>
                  <a:pt x="3189" y="380"/>
                </a:lnTo>
                <a:lnTo>
                  <a:pt x="3195" y="373"/>
                </a:lnTo>
                <a:lnTo>
                  <a:pt x="3208" y="367"/>
                </a:lnTo>
                <a:lnTo>
                  <a:pt x="3215" y="367"/>
                </a:lnTo>
                <a:lnTo>
                  <a:pt x="3234" y="373"/>
                </a:lnTo>
                <a:lnTo>
                  <a:pt x="3247" y="380"/>
                </a:lnTo>
                <a:lnTo>
                  <a:pt x="3253" y="380"/>
                </a:lnTo>
                <a:lnTo>
                  <a:pt x="3253" y="373"/>
                </a:lnTo>
                <a:lnTo>
                  <a:pt x="3247" y="367"/>
                </a:lnTo>
                <a:lnTo>
                  <a:pt x="3247" y="341"/>
                </a:lnTo>
                <a:lnTo>
                  <a:pt x="3234" y="341"/>
                </a:lnTo>
                <a:lnTo>
                  <a:pt x="3228" y="348"/>
                </a:lnTo>
                <a:lnTo>
                  <a:pt x="3228" y="341"/>
                </a:lnTo>
                <a:lnTo>
                  <a:pt x="3215" y="341"/>
                </a:lnTo>
                <a:lnTo>
                  <a:pt x="3202" y="328"/>
                </a:lnTo>
                <a:lnTo>
                  <a:pt x="3189" y="322"/>
                </a:lnTo>
                <a:lnTo>
                  <a:pt x="3183" y="322"/>
                </a:lnTo>
                <a:lnTo>
                  <a:pt x="3183" y="315"/>
                </a:lnTo>
                <a:lnTo>
                  <a:pt x="3163" y="309"/>
                </a:lnTo>
                <a:lnTo>
                  <a:pt x="3131" y="309"/>
                </a:lnTo>
                <a:lnTo>
                  <a:pt x="3118" y="303"/>
                </a:lnTo>
                <a:lnTo>
                  <a:pt x="3105" y="296"/>
                </a:lnTo>
                <a:lnTo>
                  <a:pt x="3099" y="303"/>
                </a:lnTo>
                <a:lnTo>
                  <a:pt x="5433" y="495"/>
                </a:lnTo>
                <a:lnTo>
                  <a:pt x="2520" y="399"/>
                </a:lnTo>
                <a:lnTo>
                  <a:pt x="2565" y="393"/>
                </a:lnTo>
                <a:lnTo>
                  <a:pt x="2604" y="386"/>
                </a:lnTo>
                <a:lnTo>
                  <a:pt x="2643" y="380"/>
                </a:lnTo>
                <a:lnTo>
                  <a:pt x="2662" y="373"/>
                </a:lnTo>
                <a:lnTo>
                  <a:pt x="2681" y="367"/>
                </a:lnTo>
                <a:lnTo>
                  <a:pt x="2694" y="354"/>
                </a:lnTo>
                <a:lnTo>
                  <a:pt x="2726" y="354"/>
                </a:lnTo>
                <a:lnTo>
                  <a:pt x="2758" y="348"/>
                </a:lnTo>
                <a:lnTo>
                  <a:pt x="2784" y="341"/>
                </a:lnTo>
                <a:lnTo>
                  <a:pt x="2790" y="341"/>
                </a:lnTo>
                <a:lnTo>
                  <a:pt x="2784" y="335"/>
                </a:lnTo>
                <a:lnTo>
                  <a:pt x="2707" y="348"/>
                </a:lnTo>
                <a:lnTo>
                  <a:pt x="2662" y="367"/>
                </a:lnTo>
                <a:lnTo>
                  <a:pt x="2630" y="373"/>
                </a:lnTo>
                <a:lnTo>
                  <a:pt x="2578" y="380"/>
                </a:lnTo>
                <a:lnTo>
                  <a:pt x="2546" y="386"/>
                </a:lnTo>
                <a:lnTo>
                  <a:pt x="2495" y="399"/>
                </a:lnTo>
                <a:lnTo>
                  <a:pt x="2520" y="399"/>
                </a:lnTo>
                <a:lnTo>
                  <a:pt x="5433" y="495"/>
                </a:lnTo>
                <a:lnTo>
                  <a:pt x="3015" y="386"/>
                </a:lnTo>
                <a:lnTo>
                  <a:pt x="3067" y="399"/>
                </a:lnTo>
                <a:lnTo>
                  <a:pt x="3067" y="393"/>
                </a:lnTo>
                <a:lnTo>
                  <a:pt x="3041" y="386"/>
                </a:lnTo>
                <a:lnTo>
                  <a:pt x="2990" y="367"/>
                </a:lnTo>
                <a:lnTo>
                  <a:pt x="2964" y="354"/>
                </a:lnTo>
                <a:lnTo>
                  <a:pt x="2951" y="354"/>
                </a:lnTo>
                <a:lnTo>
                  <a:pt x="2951" y="348"/>
                </a:lnTo>
                <a:lnTo>
                  <a:pt x="2970" y="328"/>
                </a:lnTo>
                <a:lnTo>
                  <a:pt x="3003" y="315"/>
                </a:lnTo>
                <a:lnTo>
                  <a:pt x="3060" y="303"/>
                </a:lnTo>
                <a:lnTo>
                  <a:pt x="3080" y="303"/>
                </a:lnTo>
                <a:lnTo>
                  <a:pt x="3080" y="296"/>
                </a:lnTo>
                <a:lnTo>
                  <a:pt x="3080" y="290"/>
                </a:lnTo>
                <a:lnTo>
                  <a:pt x="3086" y="290"/>
                </a:lnTo>
                <a:lnTo>
                  <a:pt x="3099" y="283"/>
                </a:lnTo>
                <a:lnTo>
                  <a:pt x="3086" y="283"/>
                </a:lnTo>
                <a:lnTo>
                  <a:pt x="3067" y="290"/>
                </a:lnTo>
                <a:lnTo>
                  <a:pt x="3028" y="303"/>
                </a:lnTo>
                <a:lnTo>
                  <a:pt x="2951" y="322"/>
                </a:lnTo>
                <a:lnTo>
                  <a:pt x="2906" y="341"/>
                </a:lnTo>
                <a:lnTo>
                  <a:pt x="2835" y="380"/>
                </a:lnTo>
                <a:lnTo>
                  <a:pt x="2758" y="412"/>
                </a:lnTo>
                <a:lnTo>
                  <a:pt x="2655" y="438"/>
                </a:lnTo>
                <a:lnTo>
                  <a:pt x="2565" y="450"/>
                </a:lnTo>
                <a:lnTo>
                  <a:pt x="2553" y="450"/>
                </a:lnTo>
                <a:lnTo>
                  <a:pt x="2527" y="457"/>
                </a:lnTo>
                <a:lnTo>
                  <a:pt x="2508" y="470"/>
                </a:lnTo>
                <a:lnTo>
                  <a:pt x="2495" y="470"/>
                </a:lnTo>
                <a:lnTo>
                  <a:pt x="2469" y="450"/>
                </a:lnTo>
                <a:lnTo>
                  <a:pt x="2463" y="450"/>
                </a:lnTo>
                <a:lnTo>
                  <a:pt x="2469" y="457"/>
                </a:lnTo>
                <a:lnTo>
                  <a:pt x="2469" y="470"/>
                </a:lnTo>
                <a:lnTo>
                  <a:pt x="2463" y="470"/>
                </a:lnTo>
                <a:lnTo>
                  <a:pt x="2418" y="470"/>
                </a:lnTo>
                <a:lnTo>
                  <a:pt x="2373" y="457"/>
                </a:lnTo>
                <a:lnTo>
                  <a:pt x="2321" y="457"/>
                </a:lnTo>
                <a:lnTo>
                  <a:pt x="2283" y="444"/>
                </a:lnTo>
                <a:lnTo>
                  <a:pt x="2218" y="431"/>
                </a:lnTo>
                <a:lnTo>
                  <a:pt x="2135" y="412"/>
                </a:lnTo>
                <a:lnTo>
                  <a:pt x="2141" y="418"/>
                </a:lnTo>
                <a:lnTo>
                  <a:pt x="2167" y="431"/>
                </a:lnTo>
                <a:lnTo>
                  <a:pt x="2199" y="438"/>
                </a:lnTo>
                <a:lnTo>
                  <a:pt x="2212" y="431"/>
                </a:lnTo>
                <a:lnTo>
                  <a:pt x="2231" y="438"/>
                </a:lnTo>
                <a:lnTo>
                  <a:pt x="2238" y="438"/>
                </a:lnTo>
                <a:lnTo>
                  <a:pt x="2238" y="444"/>
                </a:lnTo>
                <a:lnTo>
                  <a:pt x="2238" y="450"/>
                </a:lnTo>
                <a:lnTo>
                  <a:pt x="2231" y="450"/>
                </a:lnTo>
                <a:lnTo>
                  <a:pt x="2212" y="444"/>
                </a:lnTo>
                <a:lnTo>
                  <a:pt x="2180" y="438"/>
                </a:lnTo>
                <a:lnTo>
                  <a:pt x="2141" y="431"/>
                </a:lnTo>
                <a:lnTo>
                  <a:pt x="2180" y="450"/>
                </a:lnTo>
                <a:lnTo>
                  <a:pt x="2096" y="457"/>
                </a:lnTo>
                <a:lnTo>
                  <a:pt x="2058" y="457"/>
                </a:lnTo>
                <a:lnTo>
                  <a:pt x="2019" y="450"/>
                </a:lnTo>
                <a:lnTo>
                  <a:pt x="2013" y="450"/>
                </a:lnTo>
                <a:lnTo>
                  <a:pt x="1993" y="450"/>
                </a:lnTo>
                <a:lnTo>
                  <a:pt x="1968" y="450"/>
                </a:lnTo>
                <a:lnTo>
                  <a:pt x="1942" y="438"/>
                </a:lnTo>
                <a:lnTo>
                  <a:pt x="1923" y="438"/>
                </a:lnTo>
                <a:lnTo>
                  <a:pt x="1903" y="431"/>
                </a:lnTo>
                <a:lnTo>
                  <a:pt x="1878" y="418"/>
                </a:lnTo>
                <a:lnTo>
                  <a:pt x="1865" y="418"/>
                </a:lnTo>
                <a:lnTo>
                  <a:pt x="1865" y="425"/>
                </a:lnTo>
                <a:lnTo>
                  <a:pt x="1865" y="438"/>
                </a:lnTo>
                <a:lnTo>
                  <a:pt x="1884" y="450"/>
                </a:lnTo>
                <a:lnTo>
                  <a:pt x="1916" y="457"/>
                </a:lnTo>
                <a:lnTo>
                  <a:pt x="1961" y="470"/>
                </a:lnTo>
                <a:lnTo>
                  <a:pt x="1993" y="470"/>
                </a:lnTo>
                <a:lnTo>
                  <a:pt x="2006" y="470"/>
                </a:lnTo>
                <a:lnTo>
                  <a:pt x="2032" y="476"/>
                </a:lnTo>
                <a:lnTo>
                  <a:pt x="2058" y="476"/>
                </a:lnTo>
                <a:lnTo>
                  <a:pt x="2083" y="483"/>
                </a:lnTo>
                <a:lnTo>
                  <a:pt x="2109" y="476"/>
                </a:lnTo>
                <a:lnTo>
                  <a:pt x="2135" y="476"/>
                </a:lnTo>
                <a:lnTo>
                  <a:pt x="2180" y="470"/>
                </a:lnTo>
                <a:lnTo>
                  <a:pt x="2225" y="470"/>
                </a:lnTo>
                <a:lnTo>
                  <a:pt x="2238" y="476"/>
                </a:lnTo>
                <a:lnTo>
                  <a:pt x="2257" y="483"/>
                </a:lnTo>
                <a:lnTo>
                  <a:pt x="2283" y="489"/>
                </a:lnTo>
                <a:lnTo>
                  <a:pt x="2315" y="495"/>
                </a:lnTo>
                <a:lnTo>
                  <a:pt x="2321" y="489"/>
                </a:lnTo>
                <a:lnTo>
                  <a:pt x="2334" y="495"/>
                </a:lnTo>
                <a:lnTo>
                  <a:pt x="2360" y="508"/>
                </a:lnTo>
                <a:lnTo>
                  <a:pt x="2360" y="489"/>
                </a:lnTo>
                <a:lnTo>
                  <a:pt x="2366" y="489"/>
                </a:lnTo>
                <a:lnTo>
                  <a:pt x="2385" y="489"/>
                </a:lnTo>
                <a:lnTo>
                  <a:pt x="2405" y="495"/>
                </a:lnTo>
                <a:lnTo>
                  <a:pt x="2405" y="489"/>
                </a:lnTo>
                <a:lnTo>
                  <a:pt x="2424" y="489"/>
                </a:lnTo>
                <a:lnTo>
                  <a:pt x="2437" y="489"/>
                </a:lnTo>
                <a:lnTo>
                  <a:pt x="2450" y="495"/>
                </a:lnTo>
                <a:lnTo>
                  <a:pt x="2469" y="502"/>
                </a:lnTo>
                <a:lnTo>
                  <a:pt x="2456" y="489"/>
                </a:lnTo>
                <a:lnTo>
                  <a:pt x="2482" y="483"/>
                </a:lnTo>
                <a:lnTo>
                  <a:pt x="2488" y="489"/>
                </a:lnTo>
                <a:lnTo>
                  <a:pt x="2520" y="495"/>
                </a:lnTo>
                <a:lnTo>
                  <a:pt x="2546" y="508"/>
                </a:lnTo>
                <a:lnTo>
                  <a:pt x="2565" y="515"/>
                </a:lnTo>
                <a:lnTo>
                  <a:pt x="2578" y="521"/>
                </a:lnTo>
                <a:lnTo>
                  <a:pt x="2598" y="528"/>
                </a:lnTo>
                <a:lnTo>
                  <a:pt x="2623" y="534"/>
                </a:lnTo>
                <a:lnTo>
                  <a:pt x="2630" y="540"/>
                </a:lnTo>
                <a:lnTo>
                  <a:pt x="2636" y="540"/>
                </a:lnTo>
                <a:lnTo>
                  <a:pt x="2623" y="521"/>
                </a:lnTo>
                <a:lnTo>
                  <a:pt x="2604" y="515"/>
                </a:lnTo>
                <a:lnTo>
                  <a:pt x="2578" y="502"/>
                </a:lnTo>
                <a:lnTo>
                  <a:pt x="2546" y="483"/>
                </a:lnTo>
                <a:lnTo>
                  <a:pt x="2630" y="457"/>
                </a:lnTo>
                <a:lnTo>
                  <a:pt x="2675" y="450"/>
                </a:lnTo>
                <a:lnTo>
                  <a:pt x="2700" y="450"/>
                </a:lnTo>
                <a:lnTo>
                  <a:pt x="2733" y="431"/>
                </a:lnTo>
                <a:lnTo>
                  <a:pt x="2745" y="431"/>
                </a:lnTo>
                <a:lnTo>
                  <a:pt x="2771" y="438"/>
                </a:lnTo>
                <a:lnTo>
                  <a:pt x="2816" y="444"/>
                </a:lnTo>
                <a:lnTo>
                  <a:pt x="2784" y="431"/>
                </a:lnTo>
                <a:lnTo>
                  <a:pt x="2771" y="425"/>
                </a:lnTo>
                <a:lnTo>
                  <a:pt x="2765" y="425"/>
                </a:lnTo>
                <a:lnTo>
                  <a:pt x="2771" y="418"/>
                </a:lnTo>
                <a:lnTo>
                  <a:pt x="2887" y="373"/>
                </a:lnTo>
                <a:lnTo>
                  <a:pt x="2919" y="367"/>
                </a:lnTo>
                <a:lnTo>
                  <a:pt x="2964" y="373"/>
                </a:lnTo>
                <a:lnTo>
                  <a:pt x="3015" y="386"/>
                </a:lnTo>
                <a:lnTo>
                  <a:pt x="5433" y="495"/>
                </a:lnTo>
                <a:lnTo>
                  <a:pt x="2283" y="457"/>
                </a:lnTo>
                <a:lnTo>
                  <a:pt x="2270" y="457"/>
                </a:lnTo>
                <a:lnTo>
                  <a:pt x="2270" y="450"/>
                </a:lnTo>
                <a:lnTo>
                  <a:pt x="2283" y="450"/>
                </a:lnTo>
                <a:lnTo>
                  <a:pt x="2289" y="450"/>
                </a:lnTo>
                <a:lnTo>
                  <a:pt x="2315" y="457"/>
                </a:lnTo>
                <a:lnTo>
                  <a:pt x="2315" y="470"/>
                </a:lnTo>
                <a:lnTo>
                  <a:pt x="2302" y="470"/>
                </a:lnTo>
                <a:lnTo>
                  <a:pt x="2283" y="457"/>
                </a:lnTo>
                <a:lnTo>
                  <a:pt x="5433" y="495"/>
                </a:lnTo>
                <a:lnTo>
                  <a:pt x="3067" y="187"/>
                </a:lnTo>
                <a:lnTo>
                  <a:pt x="3080" y="180"/>
                </a:lnTo>
                <a:lnTo>
                  <a:pt x="3086" y="180"/>
                </a:lnTo>
                <a:lnTo>
                  <a:pt x="3086" y="174"/>
                </a:lnTo>
                <a:lnTo>
                  <a:pt x="3067" y="174"/>
                </a:lnTo>
                <a:lnTo>
                  <a:pt x="3060" y="174"/>
                </a:lnTo>
                <a:lnTo>
                  <a:pt x="3060" y="180"/>
                </a:lnTo>
                <a:lnTo>
                  <a:pt x="3060" y="187"/>
                </a:lnTo>
                <a:lnTo>
                  <a:pt x="3067" y="187"/>
                </a:lnTo>
                <a:lnTo>
                  <a:pt x="5433" y="495"/>
                </a:lnTo>
                <a:lnTo>
                  <a:pt x="2495" y="367"/>
                </a:lnTo>
                <a:lnTo>
                  <a:pt x="2501" y="367"/>
                </a:lnTo>
                <a:lnTo>
                  <a:pt x="2508" y="348"/>
                </a:lnTo>
                <a:lnTo>
                  <a:pt x="2501" y="348"/>
                </a:lnTo>
                <a:lnTo>
                  <a:pt x="2495" y="367"/>
                </a:lnTo>
                <a:lnTo>
                  <a:pt x="5433" y="495"/>
                </a:lnTo>
                <a:lnTo>
                  <a:pt x="2469" y="367"/>
                </a:lnTo>
                <a:lnTo>
                  <a:pt x="2469" y="354"/>
                </a:lnTo>
                <a:lnTo>
                  <a:pt x="2450" y="348"/>
                </a:lnTo>
                <a:lnTo>
                  <a:pt x="2456" y="354"/>
                </a:lnTo>
                <a:lnTo>
                  <a:pt x="2469" y="367"/>
                </a:lnTo>
                <a:lnTo>
                  <a:pt x="5433" y="495"/>
                </a:lnTo>
                <a:lnTo>
                  <a:pt x="2565" y="367"/>
                </a:lnTo>
                <a:lnTo>
                  <a:pt x="2572" y="373"/>
                </a:lnTo>
                <a:lnTo>
                  <a:pt x="2578" y="373"/>
                </a:lnTo>
                <a:lnTo>
                  <a:pt x="2578" y="367"/>
                </a:lnTo>
                <a:lnTo>
                  <a:pt x="2565" y="367"/>
                </a:lnTo>
                <a:lnTo>
                  <a:pt x="5433" y="495"/>
                </a:lnTo>
                <a:lnTo>
                  <a:pt x="2598" y="367"/>
                </a:lnTo>
                <a:lnTo>
                  <a:pt x="2610" y="367"/>
                </a:lnTo>
                <a:lnTo>
                  <a:pt x="2610" y="354"/>
                </a:lnTo>
                <a:lnTo>
                  <a:pt x="2598" y="354"/>
                </a:lnTo>
                <a:lnTo>
                  <a:pt x="2598" y="367"/>
                </a:lnTo>
                <a:lnTo>
                  <a:pt x="5433" y="495"/>
                </a:lnTo>
                <a:lnTo>
                  <a:pt x="2373" y="425"/>
                </a:lnTo>
                <a:lnTo>
                  <a:pt x="2379" y="431"/>
                </a:lnTo>
                <a:lnTo>
                  <a:pt x="2392" y="431"/>
                </a:lnTo>
                <a:lnTo>
                  <a:pt x="2373" y="425"/>
                </a:lnTo>
                <a:lnTo>
                  <a:pt x="5433" y="495"/>
                </a:lnTo>
                <a:lnTo>
                  <a:pt x="3581" y="238"/>
                </a:lnTo>
                <a:lnTo>
                  <a:pt x="3607" y="245"/>
                </a:lnTo>
                <a:lnTo>
                  <a:pt x="3639" y="251"/>
                </a:lnTo>
                <a:lnTo>
                  <a:pt x="3658" y="251"/>
                </a:lnTo>
                <a:lnTo>
                  <a:pt x="3665" y="251"/>
                </a:lnTo>
                <a:lnTo>
                  <a:pt x="3658" y="245"/>
                </a:lnTo>
                <a:lnTo>
                  <a:pt x="3626" y="238"/>
                </a:lnTo>
                <a:lnTo>
                  <a:pt x="3594" y="238"/>
                </a:lnTo>
                <a:lnTo>
                  <a:pt x="3581" y="232"/>
                </a:lnTo>
                <a:lnTo>
                  <a:pt x="3568" y="232"/>
                </a:lnTo>
                <a:lnTo>
                  <a:pt x="3568" y="238"/>
                </a:lnTo>
                <a:lnTo>
                  <a:pt x="3581" y="238"/>
                </a:lnTo>
                <a:lnTo>
                  <a:pt x="5433" y="495"/>
                </a:lnTo>
                <a:lnTo>
                  <a:pt x="3523" y="232"/>
                </a:lnTo>
                <a:lnTo>
                  <a:pt x="3536" y="238"/>
                </a:lnTo>
                <a:lnTo>
                  <a:pt x="3543" y="238"/>
                </a:lnTo>
                <a:lnTo>
                  <a:pt x="3562" y="238"/>
                </a:lnTo>
                <a:lnTo>
                  <a:pt x="3562" y="232"/>
                </a:lnTo>
                <a:lnTo>
                  <a:pt x="3555" y="232"/>
                </a:lnTo>
                <a:lnTo>
                  <a:pt x="3543" y="225"/>
                </a:lnTo>
                <a:lnTo>
                  <a:pt x="3517" y="225"/>
                </a:lnTo>
                <a:lnTo>
                  <a:pt x="3517" y="232"/>
                </a:lnTo>
                <a:lnTo>
                  <a:pt x="3523" y="232"/>
                </a:lnTo>
                <a:lnTo>
                  <a:pt x="5433" y="495"/>
                </a:lnTo>
                <a:lnTo>
                  <a:pt x="3491" y="225"/>
                </a:lnTo>
                <a:lnTo>
                  <a:pt x="3491" y="219"/>
                </a:lnTo>
                <a:lnTo>
                  <a:pt x="3485" y="219"/>
                </a:lnTo>
                <a:lnTo>
                  <a:pt x="3465" y="225"/>
                </a:lnTo>
                <a:lnTo>
                  <a:pt x="3440" y="219"/>
                </a:lnTo>
                <a:lnTo>
                  <a:pt x="3427" y="219"/>
                </a:lnTo>
                <a:lnTo>
                  <a:pt x="3420" y="219"/>
                </a:lnTo>
                <a:lnTo>
                  <a:pt x="3440" y="225"/>
                </a:lnTo>
                <a:lnTo>
                  <a:pt x="3472" y="232"/>
                </a:lnTo>
                <a:lnTo>
                  <a:pt x="3491" y="232"/>
                </a:lnTo>
                <a:lnTo>
                  <a:pt x="3491" y="225"/>
                </a:lnTo>
                <a:lnTo>
                  <a:pt x="5433" y="495"/>
                </a:lnTo>
                <a:lnTo>
                  <a:pt x="3787" y="213"/>
                </a:lnTo>
                <a:lnTo>
                  <a:pt x="3761" y="206"/>
                </a:lnTo>
                <a:lnTo>
                  <a:pt x="3735" y="206"/>
                </a:lnTo>
                <a:lnTo>
                  <a:pt x="3768" y="213"/>
                </a:lnTo>
                <a:lnTo>
                  <a:pt x="3787" y="213"/>
                </a:lnTo>
                <a:lnTo>
                  <a:pt x="5433" y="495"/>
                </a:lnTo>
                <a:lnTo>
                  <a:pt x="3735" y="264"/>
                </a:lnTo>
                <a:lnTo>
                  <a:pt x="3723" y="251"/>
                </a:lnTo>
                <a:lnTo>
                  <a:pt x="3716" y="251"/>
                </a:lnTo>
                <a:lnTo>
                  <a:pt x="3716" y="264"/>
                </a:lnTo>
                <a:lnTo>
                  <a:pt x="3723" y="270"/>
                </a:lnTo>
                <a:lnTo>
                  <a:pt x="3729" y="270"/>
                </a:lnTo>
                <a:lnTo>
                  <a:pt x="3735" y="270"/>
                </a:lnTo>
                <a:lnTo>
                  <a:pt x="3735" y="264"/>
                </a:lnTo>
                <a:lnTo>
                  <a:pt x="5433" y="495"/>
                </a:lnTo>
                <a:lnTo>
                  <a:pt x="3273" y="348"/>
                </a:lnTo>
                <a:lnTo>
                  <a:pt x="3292" y="341"/>
                </a:lnTo>
                <a:lnTo>
                  <a:pt x="3298" y="335"/>
                </a:lnTo>
                <a:lnTo>
                  <a:pt x="3318" y="328"/>
                </a:lnTo>
                <a:lnTo>
                  <a:pt x="3305" y="322"/>
                </a:lnTo>
                <a:lnTo>
                  <a:pt x="3292" y="328"/>
                </a:lnTo>
                <a:lnTo>
                  <a:pt x="3285" y="335"/>
                </a:lnTo>
                <a:lnTo>
                  <a:pt x="3260" y="335"/>
                </a:lnTo>
                <a:lnTo>
                  <a:pt x="3253" y="341"/>
                </a:lnTo>
                <a:lnTo>
                  <a:pt x="3253" y="348"/>
                </a:lnTo>
                <a:lnTo>
                  <a:pt x="3273" y="348"/>
                </a:lnTo>
                <a:lnTo>
                  <a:pt x="5433" y="495"/>
                </a:lnTo>
                <a:lnTo>
                  <a:pt x="3292" y="238"/>
                </a:lnTo>
                <a:lnTo>
                  <a:pt x="3292" y="245"/>
                </a:lnTo>
                <a:lnTo>
                  <a:pt x="3305" y="245"/>
                </a:lnTo>
                <a:lnTo>
                  <a:pt x="3305" y="232"/>
                </a:lnTo>
                <a:lnTo>
                  <a:pt x="3298" y="232"/>
                </a:lnTo>
                <a:lnTo>
                  <a:pt x="3292" y="238"/>
                </a:lnTo>
                <a:lnTo>
                  <a:pt x="5433" y="495"/>
                </a:lnTo>
                <a:lnTo>
                  <a:pt x="3125" y="225"/>
                </a:lnTo>
                <a:lnTo>
                  <a:pt x="3163" y="219"/>
                </a:lnTo>
                <a:lnTo>
                  <a:pt x="3195" y="219"/>
                </a:lnTo>
                <a:lnTo>
                  <a:pt x="3215" y="219"/>
                </a:lnTo>
                <a:lnTo>
                  <a:pt x="3215" y="232"/>
                </a:lnTo>
                <a:lnTo>
                  <a:pt x="3221" y="232"/>
                </a:lnTo>
                <a:lnTo>
                  <a:pt x="3234" y="225"/>
                </a:lnTo>
                <a:lnTo>
                  <a:pt x="3247" y="213"/>
                </a:lnTo>
                <a:lnTo>
                  <a:pt x="3247" y="206"/>
                </a:lnTo>
                <a:lnTo>
                  <a:pt x="3234" y="206"/>
                </a:lnTo>
                <a:lnTo>
                  <a:pt x="3189" y="206"/>
                </a:lnTo>
                <a:lnTo>
                  <a:pt x="3163" y="206"/>
                </a:lnTo>
                <a:lnTo>
                  <a:pt x="3144" y="213"/>
                </a:lnTo>
                <a:lnTo>
                  <a:pt x="3125" y="213"/>
                </a:lnTo>
                <a:lnTo>
                  <a:pt x="3112" y="219"/>
                </a:lnTo>
                <a:lnTo>
                  <a:pt x="3105" y="219"/>
                </a:lnTo>
                <a:lnTo>
                  <a:pt x="3112" y="225"/>
                </a:lnTo>
                <a:lnTo>
                  <a:pt x="3125" y="225"/>
                </a:lnTo>
                <a:lnTo>
                  <a:pt x="5433" y="495"/>
                </a:lnTo>
                <a:lnTo>
                  <a:pt x="3388" y="309"/>
                </a:lnTo>
                <a:lnTo>
                  <a:pt x="3363" y="315"/>
                </a:lnTo>
                <a:lnTo>
                  <a:pt x="3337" y="322"/>
                </a:lnTo>
                <a:lnTo>
                  <a:pt x="3330" y="328"/>
                </a:lnTo>
                <a:lnTo>
                  <a:pt x="3337" y="335"/>
                </a:lnTo>
                <a:lnTo>
                  <a:pt x="3350" y="328"/>
                </a:lnTo>
                <a:lnTo>
                  <a:pt x="3356" y="328"/>
                </a:lnTo>
                <a:lnTo>
                  <a:pt x="3375" y="328"/>
                </a:lnTo>
                <a:lnTo>
                  <a:pt x="3382" y="322"/>
                </a:lnTo>
                <a:lnTo>
                  <a:pt x="3408" y="322"/>
                </a:lnTo>
                <a:lnTo>
                  <a:pt x="3395" y="328"/>
                </a:lnTo>
                <a:lnTo>
                  <a:pt x="3382" y="335"/>
                </a:lnTo>
                <a:lnTo>
                  <a:pt x="3375" y="341"/>
                </a:lnTo>
                <a:lnTo>
                  <a:pt x="3363" y="348"/>
                </a:lnTo>
                <a:lnTo>
                  <a:pt x="3356" y="354"/>
                </a:lnTo>
                <a:lnTo>
                  <a:pt x="3363" y="354"/>
                </a:lnTo>
                <a:lnTo>
                  <a:pt x="3375" y="348"/>
                </a:lnTo>
                <a:lnTo>
                  <a:pt x="3395" y="341"/>
                </a:lnTo>
                <a:lnTo>
                  <a:pt x="3408" y="335"/>
                </a:lnTo>
                <a:lnTo>
                  <a:pt x="3433" y="328"/>
                </a:lnTo>
                <a:lnTo>
                  <a:pt x="3459" y="328"/>
                </a:lnTo>
                <a:lnTo>
                  <a:pt x="3472" y="322"/>
                </a:lnTo>
                <a:lnTo>
                  <a:pt x="3498" y="322"/>
                </a:lnTo>
                <a:lnTo>
                  <a:pt x="3510" y="315"/>
                </a:lnTo>
                <a:lnTo>
                  <a:pt x="3536" y="315"/>
                </a:lnTo>
                <a:lnTo>
                  <a:pt x="3562" y="309"/>
                </a:lnTo>
                <a:lnTo>
                  <a:pt x="3607" y="309"/>
                </a:lnTo>
                <a:lnTo>
                  <a:pt x="3626" y="309"/>
                </a:lnTo>
                <a:lnTo>
                  <a:pt x="3639" y="315"/>
                </a:lnTo>
                <a:lnTo>
                  <a:pt x="3665" y="309"/>
                </a:lnTo>
                <a:lnTo>
                  <a:pt x="3735" y="315"/>
                </a:lnTo>
                <a:lnTo>
                  <a:pt x="3761" y="315"/>
                </a:lnTo>
                <a:lnTo>
                  <a:pt x="3774" y="322"/>
                </a:lnTo>
                <a:lnTo>
                  <a:pt x="3774" y="315"/>
                </a:lnTo>
                <a:lnTo>
                  <a:pt x="3774" y="309"/>
                </a:lnTo>
                <a:lnTo>
                  <a:pt x="3735" y="309"/>
                </a:lnTo>
                <a:lnTo>
                  <a:pt x="3716" y="309"/>
                </a:lnTo>
                <a:lnTo>
                  <a:pt x="3703" y="309"/>
                </a:lnTo>
                <a:lnTo>
                  <a:pt x="3645" y="309"/>
                </a:lnTo>
                <a:lnTo>
                  <a:pt x="3633" y="303"/>
                </a:lnTo>
                <a:lnTo>
                  <a:pt x="3613" y="303"/>
                </a:lnTo>
                <a:lnTo>
                  <a:pt x="3600" y="303"/>
                </a:lnTo>
                <a:lnTo>
                  <a:pt x="3588" y="303"/>
                </a:lnTo>
                <a:lnTo>
                  <a:pt x="3594" y="303"/>
                </a:lnTo>
                <a:lnTo>
                  <a:pt x="3568" y="309"/>
                </a:lnTo>
                <a:lnTo>
                  <a:pt x="3555" y="303"/>
                </a:lnTo>
                <a:lnTo>
                  <a:pt x="3530" y="303"/>
                </a:lnTo>
                <a:lnTo>
                  <a:pt x="3530" y="309"/>
                </a:lnTo>
                <a:lnTo>
                  <a:pt x="3510" y="309"/>
                </a:lnTo>
                <a:lnTo>
                  <a:pt x="3465" y="309"/>
                </a:lnTo>
                <a:lnTo>
                  <a:pt x="3433" y="309"/>
                </a:lnTo>
                <a:lnTo>
                  <a:pt x="3408" y="309"/>
                </a:lnTo>
                <a:lnTo>
                  <a:pt x="3388" y="309"/>
                </a:lnTo>
                <a:lnTo>
                  <a:pt x="5433" y="495"/>
                </a:lnTo>
                <a:lnTo>
                  <a:pt x="3337" y="213"/>
                </a:lnTo>
                <a:lnTo>
                  <a:pt x="3356" y="219"/>
                </a:lnTo>
                <a:lnTo>
                  <a:pt x="3382" y="219"/>
                </a:lnTo>
                <a:lnTo>
                  <a:pt x="3388" y="219"/>
                </a:lnTo>
                <a:lnTo>
                  <a:pt x="3395" y="213"/>
                </a:lnTo>
                <a:lnTo>
                  <a:pt x="3388" y="213"/>
                </a:lnTo>
                <a:lnTo>
                  <a:pt x="3375" y="206"/>
                </a:lnTo>
                <a:lnTo>
                  <a:pt x="3356" y="206"/>
                </a:lnTo>
                <a:lnTo>
                  <a:pt x="3337" y="206"/>
                </a:lnTo>
                <a:lnTo>
                  <a:pt x="3324" y="206"/>
                </a:lnTo>
                <a:lnTo>
                  <a:pt x="3324" y="213"/>
                </a:lnTo>
                <a:lnTo>
                  <a:pt x="3337" y="213"/>
                </a:lnTo>
                <a:lnTo>
                  <a:pt x="5433" y="495"/>
                </a:lnTo>
                <a:lnTo>
                  <a:pt x="3285" y="219"/>
                </a:lnTo>
                <a:lnTo>
                  <a:pt x="3318" y="213"/>
                </a:lnTo>
                <a:lnTo>
                  <a:pt x="3324" y="213"/>
                </a:lnTo>
                <a:lnTo>
                  <a:pt x="3318" y="206"/>
                </a:lnTo>
                <a:lnTo>
                  <a:pt x="3305" y="206"/>
                </a:lnTo>
                <a:lnTo>
                  <a:pt x="3285" y="206"/>
                </a:lnTo>
                <a:lnTo>
                  <a:pt x="3273" y="206"/>
                </a:lnTo>
                <a:lnTo>
                  <a:pt x="3266" y="213"/>
                </a:lnTo>
                <a:lnTo>
                  <a:pt x="3273" y="219"/>
                </a:lnTo>
                <a:lnTo>
                  <a:pt x="3285" y="219"/>
                </a:lnTo>
                <a:lnTo>
                  <a:pt x="5433" y="495"/>
                </a:lnTo>
                <a:lnTo>
                  <a:pt x="2900" y="264"/>
                </a:lnTo>
                <a:lnTo>
                  <a:pt x="2906" y="251"/>
                </a:lnTo>
                <a:lnTo>
                  <a:pt x="2919" y="251"/>
                </a:lnTo>
                <a:lnTo>
                  <a:pt x="2925" y="264"/>
                </a:lnTo>
                <a:lnTo>
                  <a:pt x="2938" y="264"/>
                </a:lnTo>
                <a:lnTo>
                  <a:pt x="2945" y="264"/>
                </a:lnTo>
                <a:lnTo>
                  <a:pt x="2938" y="251"/>
                </a:lnTo>
                <a:lnTo>
                  <a:pt x="2925" y="245"/>
                </a:lnTo>
                <a:lnTo>
                  <a:pt x="2938" y="238"/>
                </a:lnTo>
                <a:lnTo>
                  <a:pt x="2951" y="238"/>
                </a:lnTo>
                <a:lnTo>
                  <a:pt x="2958" y="238"/>
                </a:lnTo>
                <a:lnTo>
                  <a:pt x="2951" y="232"/>
                </a:lnTo>
                <a:lnTo>
                  <a:pt x="2925" y="232"/>
                </a:lnTo>
                <a:lnTo>
                  <a:pt x="2906" y="245"/>
                </a:lnTo>
                <a:lnTo>
                  <a:pt x="2887" y="251"/>
                </a:lnTo>
                <a:lnTo>
                  <a:pt x="2880" y="264"/>
                </a:lnTo>
                <a:lnTo>
                  <a:pt x="2887" y="270"/>
                </a:lnTo>
                <a:lnTo>
                  <a:pt x="2893" y="270"/>
                </a:lnTo>
                <a:lnTo>
                  <a:pt x="2900" y="264"/>
                </a:lnTo>
                <a:lnTo>
                  <a:pt x="5433" y="495"/>
                </a:lnTo>
                <a:lnTo>
                  <a:pt x="1723" y="270"/>
                </a:lnTo>
                <a:lnTo>
                  <a:pt x="1723" y="264"/>
                </a:lnTo>
                <a:lnTo>
                  <a:pt x="1717" y="264"/>
                </a:lnTo>
                <a:lnTo>
                  <a:pt x="1710" y="264"/>
                </a:lnTo>
                <a:lnTo>
                  <a:pt x="1704" y="270"/>
                </a:lnTo>
                <a:lnTo>
                  <a:pt x="1717" y="277"/>
                </a:lnTo>
                <a:lnTo>
                  <a:pt x="1723" y="277"/>
                </a:lnTo>
                <a:lnTo>
                  <a:pt x="1723" y="270"/>
                </a:lnTo>
                <a:lnTo>
                  <a:pt x="5433" y="495"/>
                </a:lnTo>
                <a:lnTo>
                  <a:pt x="1762" y="341"/>
                </a:lnTo>
                <a:lnTo>
                  <a:pt x="1768" y="341"/>
                </a:lnTo>
                <a:lnTo>
                  <a:pt x="1775" y="348"/>
                </a:lnTo>
                <a:lnTo>
                  <a:pt x="1788" y="348"/>
                </a:lnTo>
                <a:lnTo>
                  <a:pt x="1800" y="341"/>
                </a:lnTo>
                <a:lnTo>
                  <a:pt x="1781" y="341"/>
                </a:lnTo>
                <a:lnTo>
                  <a:pt x="1775" y="335"/>
                </a:lnTo>
                <a:lnTo>
                  <a:pt x="1768" y="328"/>
                </a:lnTo>
                <a:lnTo>
                  <a:pt x="1781" y="315"/>
                </a:lnTo>
                <a:lnTo>
                  <a:pt x="1788" y="315"/>
                </a:lnTo>
                <a:lnTo>
                  <a:pt x="1800" y="315"/>
                </a:lnTo>
                <a:lnTo>
                  <a:pt x="1813" y="315"/>
                </a:lnTo>
                <a:lnTo>
                  <a:pt x="1820" y="328"/>
                </a:lnTo>
                <a:lnTo>
                  <a:pt x="1820" y="335"/>
                </a:lnTo>
                <a:lnTo>
                  <a:pt x="1826" y="328"/>
                </a:lnTo>
                <a:lnTo>
                  <a:pt x="1826" y="315"/>
                </a:lnTo>
                <a:lnTo>
                  <a:pt x="1820" y="309"/>
                </a:lnTo>
                <a:lnTo>
                  <a:pt x="1807" y="309"/>
                </a:lnTo>
                <a:lnTo>
                  <a:pt x="1800" y="303"/>
                </a:lnTo>
                <a:lnTo>
                  <a:pt x="1781" y="296"/>
                </a:lnTo>
                <a:lnTo>
                  <a:pt x="1775" y="296"/>
                </a:lnTo>
                <a:lnTo>
                  <a:pt x="1775" y="303"/>
                </a:lnTo>
                <a:lnTo>
                  <a:pt x="1755" y="315"/>
                </a:lnTo>
                <a:lnTo>
                  <a:pt x="1743" y="322"/>
                </a:lnTo>
                <a:lnTo>
                  <a:pt x="1730" y="328"/>
                </a:lnTo>
                <a:lnTo>
                  <a:pt x="1730" y="335"/>
                </a:lnTo>
                <a:lnTo>
                  <a:pt x="1749" y="335"/>
                </a:lnTo>
                <a:lnTo>
                  <a:pt x="1755" y="335"/>
                </a:lnTo>
                <a:lnTo>
                  <a:pt x="1762" y="341"/>
                </a:lnTo>
                <a:lnTo>
                  <a:pt x="5433" y="495"/>
                </a:lnTo>
                <a:lnTo>
                  <a:pt x="1839" y="303"/>
                </a:lnTo>
                <a:lnTo>
                  <a:pt x="1839" y="296"/>
                </a:lnTo>
                <a:lnTo>
                  <a:pt x="1833" y="309"/>
                </a:lnTo>
                <a:lnTo>
                  <a:pt x="1833" y="309"/>
                </a:lnTo>
                <a:lnTo>
                  <a:pt x="1839" y="309"/>
                </a:lnTo>
                <a:lnTo>
                  <a:pt x="1839" y="303"/>
                </a:lnTo>
                <a:lnTo>
                  <a:pt x="5433" y="495"/>
                </a:lnTo>
                <a:lnTo>
                  <a:pt x="1755" y="296"/>
                </a:lnTo>
                <a:lnTo>
                  <a:pt x="1762" y="296"/>
                </a:lnTo>
                <a:lnTo>
                  <a:pt x="1755" y="290"/>
                </a:lnTo>
                <a:lnTo>
                  <a:pt x="1743" y="277"/>
                </a:lnTo>
                <a:lnTo>
                  <a:pt x="1736" y="277"/>
                </a:lnTo>
                <a:lnTo>
                  <a:pt x="1736" y="283"/>
                </a:lnTo>
                <a:lnTo>
                  <a:pt x="1743" y="290"/>
                </a:lnTo>
                <a:lnTo>
                  <a:pt x="1755" y="296"/>
                </a:lnTo>
                <a:lnTo>
                  <a:pt x="5433" y="495"/>
                </a:lnTo>
                <a:lnTo>
                  <a:pt x="1717" y="309"/>
                </a:lnTo>
                <a:lnTo>
                  <a:pt x="1717" y="315"/>
                </a:lnTo>
                <a:lnTo>
                  <a:pt x="1723" y="322"/>
                </a:lnTo>
                <a:lnTo>
                  <a:pt x="1723" y="315"/>
                </a:lnTo>
                <a:lnTo>
                  <a:pt x="1723" y="309"/>
                </a:lnTo>
                <a:lnTo>
                  <a:pt x="1723" y="309"/>
                </a:lnTo>
                <a:lnTo>
                  <a:pt x="1717" y="309"/>
                </a:lnTo>
                <a:lnTo>
                  <a:pt x="5433" y="495"/>
                </a:lnTo>
                <a:lnTo>
                  <a:pt x="1833" y="431"/>
                </a:lnTo>
                <a:lnTo>
                  <a:pt x="1833" y="438"/>
                </a:lnTo>
                <a:lnTo>
                  <a:pt x="1839" y="444"/>
                </a:lnTo>
                <a:lnTo>
                  <a:pt x="1852" y="450"/>
                </a:lnTo>
                <a:lnTo>
                  <a:pt x="1858" y="444"/>
                </a:lnTo>
                <a:lnTo>
                  <a:pt x="1852" y="438"/>
                </a:lnTo>
                <a:lnTo>
                  <a:pt x="1839" y="431"/>
                </a:lnTo>
                <a:lnTo>
                  <a:pt x="1833" y="431"/>
                </a:lnTo>
                <a:lnTo>
                  <a:pt x="5433" y="495"/>
                </a:lnTo>
                <a:lnTo>
                  <a:pt x="1601" y="225"/>
                </a:lnTo>
                <a:lnTo>
                  <a:pt x="1608" y="238"/>
                </a:lnTo>
                <a:lnTo>
                  <a:pt x="1620" y="238"/>
                </a:lnTo>
                <a:lnTo>
                  <a:pt x="1608" y="219"/>
                </a:lnTo>
                <a:lnTo>
                  <a:pt x="1601" y="219"/>
                </a:lnTo>
                <a:lnTo>
                  <a:pt x="1601" y="225"/>
                </a:lnTo>
                <a:lnTo>
                  <a:pt x="5433" y="495"/>
                </a:lnTo>
                <a:lnTo>
                  <a:pt x="1698" y="373"/>
                </a:lnTo>
                <a:lnTo>
                  <a:pt x="1704" y="373"/>
                </a:lnTo>
                <a:lnTo>
                  <a:pt x="1710" y="354"/>
                </a:lnTo>
                <a:lnTo>
                  <a:pt x="1710" y="341"/>
                </a:lnTo>
                <a:lnTo>
                  <a:pt x="1710" y="335"/>
                </a:lnTo>
                <a:lnTo>
                  <a:pt x="1704" y="341"/>
                </a:lnTo>
                <a:lnTo>
                  <a:pt x="1685" y="367"/>
                </a:lnTo>
                <a:lnTo>
                  <a:pt x="1685" y="373"/>
                </a:lnTo>
                <a:lnTo>
                  <a:pt x="1698" y="373"/>
                </a:lnTo>
                <a:lnTo>
                  <a:pt x="5433" y="495"/>
                </a:lnTo>
                <a:lnTo>
                  <a:pt x="1672" y="264"/>
                </a:lnTo>
                <a:lnTo>
                  <a:pt x="1672" y="251"/>
                </a:lnTo>
                <a:lnTo>
                  <a:pt x="1665" y="245"/>
                </a:lnTo>
                <a:lnTo>
                  <a:pt x="1653" y="238"/>
                </a:lnTo>
                <a:lnTo>
                  <a:pt x="1646" y="238"/>
                </a:lnTo>
                <a:lnTo>
                  <a:pt x="1646" y="245"/>
                </a:lnTo>
                <a:lnTo>
                  <a:pt x="1659" y="264"/>
                </a:lnTo>
                <a:lnTo>
                  <a:pt x="1665" y="264"/>
                </a:lnTo>
                <a:lnTo>
                  <a:pt x="1672" y="264"/>
                </a:lnTo>
                <a:lnTo>
                  <a:pt x="5433" y="495"/>
                </a:lnTo>
                <a:lnTo>
                  <a:pt x="3009" y="213"/>
                </a:lnTo>
                <a:lnTo>
                  <a:pt x="3022" y="213"/>
                </a:lnTo>
                <a:lnTo>
                  <a:pt x="3022" y="206"/>
                </a:lnTo>
                <a:lnTo>
                  <a:pt x="3048" y="200"/>
                </a:lnTo>
                <a:lnTo>
                  <a:pt x="3048" y="193"/>
                </a:lnTo>
                <a:lnTo>
                  <a:pt x="3041" y="193"/>
                </a:lnTo>
                <a:lnTo>
                  <a:pt x="3015" y="193"/>
                </a:lnTo>
                <a:lnTo>
                  <a:pt x="3009" y="193"/>
                </a:lnTo>
                <a:lnTo>
                  <a:pt x="3009" y="200"/>
                </a:lnTo>
                <a:lnTo>
                  <a:pt x="3003" y="213"/>
                </a:lnTo>
                <a:lnTo>
                  <a:pt x="3009" y="213"/>
                </a:lnTo>
                <a:lnTo>
                  <a:pt x="5433" y="495"/>
                </a:lnTo>
                <a:lnTo>
                  <a:pt x="2855" y="283"/>
                </a:lnTo>
                <a:lnTo>
                  <a:pt x="2835" y="290"/>
                </a:lnTo>
                <a:lnTo>
                  <a:pt x="2835" y="296"/>
                </a:lnTo>
                <a:lnTo>
                  <a:pt x="2848" y="290"/>
                </a:lnTo>
                <a:lnTo>
                  <a:pt x="2868" y="283"/>
                </a:lnTo>
                <a:lnTo>
                  <a:pt x="2874" y="277"/>
                </a:lnTo>
                <a:lnTo>
                  <a:pt x="2868" y="270"/>
                </a:lnTo>
                <a:lnTo>
                  <a:pt x="2855" y="283"/>
                </a:lnTo>
                <a:lnTo>
                  <a:pt x="5433" y="495"/>
                </a:lnTo>
                <a:lnTo>
                  <a:pt x="1820" y="348"/>
                </a:lnTo>
                <a:lnTo>
                  <a:pt x="1813" y="341"/>
                </a:lnTo>
                <a:lnTo>
                  <a:pt x="1807" y="341"/>
                </a:lnTo>
                <a:lnTo>
                  <a:pt x="1813" y="354"/>
                </a:lnTo>
                <a:lnTo>
                  <a:pt x="1826" y="367"/>
                </a:lnTo>
                <a:lnTo>
                  <a:pt x="1826" y="354"/>
                </a:lnTo>
                <a:lnTo>
                  <a:pt x="1833" y="367"/>
                </a:lnTo>
                <a:lnTo>
                  <a:pt x="1845" y="373"/>
                </a:lnTo>
                <a:lnTo>
                  <a:pt x="1858" y="373"/>
                </a:lnTo>
                <a:lnTo>
                  <a:pt x="1865" y="380"/>
                </a:lnTo>
                <a:lnTo>
                  <a:pt x="1865" y="373"/>
                </a:lnTo>
                <a:lnTo>
                  <a:pt x="1858" y="367"/>
                </a:lnTo>
                <a:lnTo>
                  <a:pt x="1845" y="354"/>
                </a:lnTo>
                <a:lnTo>
                  <a:pt x="1826" y="354"/>
                </a:lnTo>
                <a:lnTo>
                  <a:pt x="1820" y="348"/>
                </a:lnTo>
                <a:lnTo>
                  <a:pt x="5433" y="495"/>
                </a:lnTo>
                <a:lnTo>
                  <a:pt x="2829" y="335"/>
                </a:lnTo>
                <a:lnTo>
                  <a:pt x="2848" y="335"/>
                </a:lnTo>
                <a:lnTo>
                  <a:pt x="2861" y="335"/>
                </a:lnTo>
                <a:lnTo>
                  <a:pt x="2880" y="341"/>
                </a:lnTo>
                <a:lnTo>
                  <a:pt x="2880" y="341"/>
                </a:lnTo>
                <a:lnTo>
                  <a:pt x="2868" y="328"/>
                </a:lnTo>
                <a:lnTo>
                  <a:pt x="2855" y="322"/>
                </a:lnTo>
                <a:lnTo>
                  <a:pt x="2835" y="328"/>
                </a:lnTo>
                <a:lnTo>
                  <a:pt x="2816" y="328"/>
                </a:lnTo>
                <a:lnTo>
                  <a:pt x="2829" y="335"/>
                </a:lnTo>
                <a:lnTo>
                  <a:pt x="5433" y="495"/>
                </a:lnTo>
                <a:lnTo>
                  <a:pt x="3009" y="232"/>
                </a:lnTo>
                <a:lnTo>
                  <a:pt x="3067" y="225"/>
                </a:lnTo>
                <a:lnTo>
                  <a:pt x="3093" y="225"/>
                </a:lnTo>
                <a:lnTo>
                  <a:pt x="3093" y="219"/>
                </a:lnTo>
                <a:lnTo>
                  <a:pt x="3060" y="219"/>
                </a:lnTo>
                <a:lnTo>
                  <a:pt x="3041" y="219"/>
                </a:lnTo>
                <a:lnTo>
                  <a:pt x="3003" y="225"/>
                </a:lnTo>
                <a:lnTo>
                  <a:pt x="2977" y="232"/>
                </a:lnTo>
                <a:lnTo>
                  <a:pt x="2970" y="232"/>
                </a:lnTo>
                <a:lnTo>
                  <a:pt x="3009" y="232"/>
                </a:lnTo>
                <a:lnTo>
                  <a:pt x="5433" y="495"/>
                </a:lnTo>
                <a:lnTo>
                  <a:pt x="2848" y="270"/>
                </a:lnTo>
                <a:lnTo>
                  <a:pt x="2868" y="264"/>
                </a:lnTo>
                <a:lnTo>
                  <a:pt x="2868" y="251"/>
                </a:lnTo>
                <a:lnTo>
                  <a:pt x="2861" y="251"/>
                </a:lnTo>
                <a:lnTo>
                  <a:pt x="2848" y="251"/>
                </a:lnTo>
                <a:lnTo>
                  <a:pt x="2835" y="251"/>
                </a:lnTo>
                <a:lnTo>
                  <a:pt x="2835" y="270"/>
                </a:lnTo>
                <a:lnTo>
                  <a:pt x="2842" y="270"/>
                </a:lnTo>
                <a:lnTo>
                  <a:pt x="2848" y="270"/>
                </a:lnTo>
                <a:lnTo>
                  <a:pt x="5433" y="495"/>
                </a:lnTo>
                <a:lnTo>
                  <a:pt x="1878" y="373"/>
                </a:lnTo>
                <a:lnTo>
                  <a:pt x="1903" y="386"/>
                </a:lnTo>
                <a:lnTo>
                  <a:pt x="1929" y="393"/>
                </a:lnTo>
                <a:lnTo>
                  <a:pt x="1980" y="393"/>
                </a:lnTo>
                <a:lnTo>
                  <a:pt x="1993" y="393"/>
                </a:lnTo>
                <a:lnTo>
                  <a:pt x="2019" y="393"/>
                </a:lnTo>
                <a:lnTo>
                  <a:pt x="2070" y="399"/>
                </a:lnTo>
                <a:lnTo>
                  <a:pt x="2128" y="399"/>
                </a:lnTo>
                <a:lnTo>
                  <a:pt x="2212" y="393"/>
                </a:lnTo>
                <a:lnTo>
                  <a:pt x="2244" y="386"/>
                </a:lnTo>
                <a:lnTo>
                  <a:pt x="2263" y="380"/>
                </a:lnTo>
                <a:lnTo>
                  <a:pt x="2225" y="380"/>
                </a:lnTo>
                <a:lnTo>
                  <a:pt x="2186" y="386"/>
                </a:lnTo>
                <a:lnTo>
                  <a:pt x="2148" y="386"/>
                </a:lnTo>
                <a:lnTo>
                  <a:pt x="2141" y="386"/>
                </a:lnTo>
                <a:lnTo>
                  <a:pt x="2135" y="386"/>
                </a:lnTo>
                <a:lnTo>
                  <a:pt x="2109" y="386"/>
                </a:lnTo>
                <a:lnTo>
                  <a:pt x="2051" y="386"/>
                </a:lnTo>
                <a:lnTo>
                  <a:pt x="2025" y="380"/>
                </a:lnTo>
                <a:lnTo>
                  <a:pt x="2006" y="373"/>
                </a:lnTo>
                <a:lnTo>
                  <a:pt x="1974" y="348"/>
                </a:lnTo>
                <a:lnTo>
                  <a:pt x="1968" y="341"/>
                </a:lnTo>
                <a:lnTo>
                  <a:pt x="1961" y="341"/>
                </a:lnTo>
                <a:lnTo>
                  <a:pt x="1968" y="354"/>
                </a:lnTo>
                <a:lnTo>
                  <a:pt x="1974" y="367"/>
                </a:lnTo>
                <a:lnTo>
                  <a:pt x="1980" y="367"/>
                </a:lnTo>
                <a:lnTo>
                  <a:pt x="1980" y="373"/>
                </a:lnTo>
                <a:lnTo>
                  <a:pt x="1980" y="380"/>
                </a:lnTo>
                <a:lnTo>
                  <a:pt x="1961" y="380"/>
                </a:lnTo>
                <a:lnTo>
                  <a:pt x="1955" y="380"/>
                </a:lnTo>
                <a:lnTo>
                  <a:pt x="1935" y="380"/>
                </a:lnTo>
                <a:lnTo>
                  <a:pt x="1923" y="380"/>
                </a:lnTo>
                <a:lnTo>
                  <a:pt x="1910" y="380"/>
                </a:lnTo>
                <a:lnTo>
                  <a:pt x="1884" y="367"/>
                </a:lnTo>
                <a:lnTo>
                  <a:pt x="1878" y="373"/>
                </a:lnTo>
                <a:lnTo>
                  <a:pt x="5433" y="495"/>
                </a:lnTo>
                <a:lnTo>
                  <a:pt x="1871" y="341"/>
                </a:lnTo>
                <a:lnTo>
                  <a:pt x="1890" y="354"/>
                </a:lnTo>
                <a:lnTo>
                  <a:pt x="1903" y="354"/>
                </a:lnTo>
                <a:lnTo>
                  <a:pt x="1903" y="348"/>
                </a:lnTo>
                <a:lnTo>
                  <a:pt x="1884" y="341"/>
                </a:lnTo>
                <a:lnTo>
                  <a:pt x="1878" y="335"/>
                </a:lnTo>
                <a:lnTo>
                  <a:pt x="1871" y="328"/>
                </a:lnTo>
                <a:lnTo>
                  <a:pt x="1865" y="328"/>
                </a:lnTo>
                <a:lnTo>
                  <a:pt x="1865" y="335"/>
                </a:lnTo>
                <a:lnTo>
                  <a:pt x="1871" y="341"/>
                </a:lnTo>
                <a:lnTo>
                  <a:pt x="5433" y="495"/>
                </a:lnTo>
                <a:lnTo>
                  <a:pt x="2784" y="277"/>
                </a:lnTo>
                <a:lnTo>
                  <a:pt x="2784" y="270"/>
                </a:lnTo>
                <a:lnTo>
                  <a:pt x="2778" y="270"/>
                </a:lnTo>
                <a:lnTo>
                  <a:pt x="2765" y="283"/>
                </a:lnTo>
                <a:lnTo>
                  <a:pt x="2771" y="283"/>
                </a:lnTo>
                <a:lnTo>
                  <a:pt x="2784" y="277"/>
                </a:lnTo>
                <a:lnTo>
                  <a:pt x="5433" y="495"/>
                </a:lnTo>
                <a:lnTo>
                  <a:pt x="2816" y="270"/>
                </a:lnTo>
                <a:lnTo>
                  <a:pt x="2816" y="264"/>
                </a:lnTo>
                <a:lnTo>
                  <a:pt x="2797" y="270"/>
                </a:lnTo>
                <a:lnTo>
                  <a:pt x="2803" y="277"/>
                </a:lnTo>
                <a:lnTo>
                  <a:pt x="2816" y="270"/>
                </a:lnTo>
                <a:lnTo>
                  <a:pt x="5433" y="495"/>
                </a:lnTo>
                <a:lnTo>
                  <a:pt x="2289" y="168"/>
                </a:lnTo>
                <a:lnTo>
                  <a:pt x="2328" y="168"/>
                </a:lnTo>
                <a:lnTo>
                  <a:pt x="2366" y="180"/>
                </a:lnTo>
                <a:lnTo>
                  <a:pt x="2405" y="187"/>
                </a:lnTo>
                <a:lnTo>
                  <a:pt x="2437" y="200"/>
                </a:lnTo>
                <a:lnTo>
                  <a:pt x="2450" y="206"/>
                </a:lnTo>
                <a:lnTo>
                  <a:pt x="2469" y="206"/>
                </a:lnTo>
                <a:lnTo>
                  <a:pt x="2482" y="219"/>
                </a:lnTo>
                <a:lnTo>
                  <a:pt x="2501" y="219"/>
                </a:lnTo>
                <a:lnTo>
                  <a:pt x="2527" y="225"/>
                </a:lnTo>
                <a:lnTo>
                  <a:pt x="2553" y="238"/>
                </a:lnTo>
                <a:lnTo>
                  <a:pt x="2565" y="245"/>
                </a:lnTo>
                <a:lnTo>
                  <a:pt x="2585" y="264"/>
                </a:lnTo>
                <a:lnTo>
                  <a:pt x="2610" y="270"/>
                </a:lnTo>
                <a:lnTo>
                  <a:pt x="2675" y="283"/>
                </a:lnTo>
                <a:lnTo>
                  <a:pt x="2681" y="290"/>
                </a:lnTo>
                <a:lnTo>
                  <a:pt x="2675" y="296"/>
                </a:lnTo>
                <a:lnTo>
                  <a:pt x="2630" y="303"/>
                </a:lnTo>
                <a:lnTo>
                  <a:pt x="2668" y="303"/>
                </a:lnTo>
                <a:lnTo>
                  <a:pt x="2694" y="303"/>
                </a:lnTo>
                <a:lnTo>
                  <a:pt x="2713" y="303"/>
                </a:lnTo>
                <a:lnTo>
                  <a:pt x="2733" y="303"/>
                </a:lnTo>
                <a:lnTo>
                  <a:pt x="2739" y="309"/>
                </a:lnTo>
                <a:lnTo>
                  <a:pt x="2778" y="315"/>
                </a:lnTo>
                <a:lnTo>
                  <a:pt x="2797" y="315"/>
                </a:lnTo>
                <a:lnTo>
                  <a:pt x="2810" y="309"/>
                </a:lnTo>
                <a:lnTo>
                  <a:pt x="2803" y="309"/>
                </a:lnTo>
                <a:lnTo>
                  <a:pt x="2784" y="309"/>
                </a:lnTo>
                <a:lnTo>
                  <a:pt x="2758" y="296"/>
                </a:lnTo>
                <a:lnTo>
                  <a:pt x="2745" y="290"/>
                </a:lnTo>
                <a:lnTo>
                  <a:pt x="2739" y="290"/>
                </a:lnTo>
                <a:lnTo>
                  <a:pt x="2707" y="290"/>
                </a:lnTo>
                <a:lnTo>
                  <a:pt x="2688" y="277"/>
                </a:lnTo>
                <a:lnTo>
                  <a:pt x="2655" y="270"/>
                </a:lnTo>
                <a:lnTo>
                  <a:pt x="2623" y="251"/>
                </a:lnTo>
                <a:lnTo>
                  <a:pt x="2578" y="238"/>
                </a:lnTo>
                <a:lnTo>
                  <a:pt x="2520" y="213"/>
                </a:lnTo>
                <a:lnTo>
                  <a:pt x="2437" y="187"/>
                </a:lnTo>
                <a:lnTo>
                  <a:pt x="2321" y="161"/>
                </a:lnTo>
                <a:lnTo>
                  <a:pt x="2270" y="155"/>
                </a:lnTo>
                <a:lnTo>
                  <a:pt x="2250" y="155"/>
                </a:lnTo>
                <a:lnTo>
                  <a:pt x="2250" y="161"/>
                </a:lnTo>
                <a:lnTo>
                  <a:pt x="2263" y="161"/>
                </a:lnTo>
                <a:lnTo>
                  <a:pt x="2289" y="168"/>
                </a:lnTo>
                <a:lnTo>
                  <a:pt x="5433" y="495"/>
                </a:lnTo>
                <a:close/>
              </a:path>
            </a:pathLst>
          </a:custGeom>
          <a:solidFill>
            <a:srgbClr val="FFFFFF"/>
          </a:solidFill>
          <a:ln w="9525" cap="flat" cmpd="sng" algn="ctr">
            <a:noFill/>
            <a:prstDash val="solid"/>
            <a:round/>
            <a:headEnd type="none" w="med" len="med"/>
            <a:tailEnd type="none" w="med" len="med"/>
          </a:ln>
          <a:effectLst>
            <a:outerShdw blurRad="38100" algn="tl" rotWithShape="0">
              <a:schemeClr val="bg1">
                <a:alpha val="60000"/>
              </a:schemeClr>
            </a:outerShdw>
          </a:effectLst>
        </p:spPr>
        <p:txBody>
          <a:bodyPr vert="horz" wrap="square" lIns="91440" tIns="45720" rIns="91440" bIns="45720" anchor="t" compatLnSpc="1"/>
          <a:lstStyle/>
          <a:p>
            <a:endParaRPr kumimoji="0" lang="ja-JP" altLang="en-US"/>
          </a:p>
        </p:txBody>
      </p:sp>
      <p:sp>
        <p:nvSpPr>
          <p:cNvPr id="13" name="フリーフォーム 12"/>
          <p:cNvSpPr>
            <a:spLocks/>
          </p:cNvSpPr>
          <p:nvPr/>
        </p:nvSpPr>
        <p:spPr bwMode="auto">
          <a:xfrm>
            <a:off x="0" y="0"/>
            <a:ext cx="9144000" cy="6870700"/>
          </a:xfrm>
          <a:custGeom>
            <a:avLst/>
            <a:gdLst/>
            <a:ahLst/>
            <a:cxnLst>
              <a:cxn ang="0">
                <a:pos x="2808" y="370"/>
              </a:cxn>
              <a:cxn ang="0">
                <a:pos x="2679" y="719"/>
              </a:cxn>
              <a:cxn ang="0">
                <a:pos x="2462" y="879"/>
              </a:cxn>
              <a:cxn ang="0">
                <a:pos x="1646" y="1440"/>
              </a:cxn>
              <a:cxn ang="0">
                <a:pos x="1479" y="1684"/>
              </a:cxn>
              <a:cxn ang="0">
                <a:pos x="1287" y="1848"/>
              </a:cxn>
              <a:cxn ang="0">
                <a:pos x="1162" y="2082"/>
              </a:cxn>
              <a:cxn ang="0">
                <a:pos x="1343" y="1963"/>
              </a:cxn>
              <a:cxn ang="0">
                <a:pos x="1437" y="2012"/>
              </a:cxn>
              <a:cxn ang="0">
                <a:pos x="1556" y="1980"/>
              </a:cxn>
              <a:cxn ang="0">
                <a:pos x="1573" y="1813"/>
              </a:cxn>
              <a:cxn ang="0">
                <a:pos x="1782" y="1430"/>
              </a:cxn>
              <a:cxn ang="0">
                <a:pos x="1793" y="1388"/>
              </a:cxn>
              <a:cxn ang="0">
                <a:pos x="1789" y="1353"/>
              </a:cxn>
              <a:cxn ang="0">
                <a:pos x="2068" y="1151"/>
              </a:cxn>
              <a:cxn ang="0">
                <a:pos x="2302" y="1022"/>
              </a:cxn>
              <a:cxn ang="0">
                <a:pos x="2082" y="1172"/>
              </a:cxn>
              <a:cxn ang="0">
                <a:pos x="1915" y="1287"/>
              </a:cxn>
              <a:cxn ang="0">
                <a:pos x="2033" y="1224"/>
              </a:cxn>
              <a:cxn ang="0">
                <a:pos x="2075" y="1200"/>
              </a:cxn>
              <a:cxn ang="0">
                <a:pos x="1988" y="1266"/>
              </a:cxn>
              <a:cxn ang="0">
                <a:pos x="2602" y="875"/>
              </a:cxn>
              <a:cxn ang="0">
                <a:pos x="2783" y="774"/>
              </a:cxn>
              <a:cxn ang="0">
                <a:pos x="2616" y="325"/>
              </a:cxn>
              <a:cxn ang="0">
                <a:pos x="2522" y="293"/>
              </a:cxn>
              <a:cxn ang="0">
                <a:pos x="2208" y="258"/>
              </a:cxn>
              <a:cxn ang="0">
                <a:pos x="2225" y="262"/>
              </a:cxn>
              <a:cxn ang="0">
                <a:pos x="1486" y="276"/>
              </a:cxn>
              <a:cxn ang="0">
                <a:pos x="1845" y="251"/>
              </a:cxn>
              <a:cxn ang="0">
                <a:pos x="1514" y="262"/>
              </a:cxn>
              <a:cxn ang="0">
                <a:pos x="1280" y="227"/>
              </a:cxn>
              <a:cxn ang="0">
                <a:pos x="830" y="81"/>
              </a:cxn>
              <a:cxn ang="0">
                <a:pos x="761" y="35"/>
              </a:cxn>
              <a:cxn ang="0">
                <a:pos x="736" y="74"/>
              </a:cxn>
              <a:cxn ang="0">
                <a:pos x="869" y="95"/>
              </a:cxn>
              <a:cxn ang="0">
                <a:pos x="1305" y="834"/>
              </a:cxn>
              <a:cxn ang="0">
                <a:pos x="1231" y="949"/>
              </a:cxn>
              <a:cxn ang="0">
                <a:pos x="1214" y="956"/>
              </a:cxn>
              <a:cxn ang="0">
                <a:pos x="1075" y="938"/>
              </a:cxn>
              <a:cxn ang="0">
                <a:pos x="1116" y="1064"/>
              </a:cxn>
              <a:cxn ang="0">
                <a:pos x="1043" y="1144"/>
              </a:cxn>
              <a:cxn ang="0">
                <a:pos x="966" y="1210"/>
              </a:cxn>
              <a:cxn ang="0">
                <a:pos x="2839" y="356"/>
              </a:cxn>
              <a:cxn ang="0">
                <a:pos x="2839" y="356"/>
              </a:cxn>
              <a:cxn ang="0">
                <a:pos x="593" y="1580"/>
              </a:cxn>
              <a:cxn ang="0">
                <a:pos x="639" y="1377"/>
              </a:cxn>
              <a:cxn ang="0">
                <a:pos x="412" y="1702"/>
              </a:cxn>
              <a:cxn ang="0">
                <a:pos x="381" y="1736"/>
              </a:cxn>
              <a:cxn ang="0">
                <a:pos x="2839" y="356"/>
              </a:cxn>
              <a:cxn ang="0">
                <a:pos x="63" y="1879"/>
              </a:cxn>
              <a:cxn ang="0">
                <a:pos x="88" y="841"/>
              </a:cxn>
              <a:cxn ang="0">
                <a:pos x="21" y="848"/>
              </a:cxn>
              <a:cxn ang="0">
                <a:pos x="245" y="757"/>
              </a:cxn>
              <a:cxn ang="0">
                <a:pos x="646" y="652"/>
              </a:cxn>
              <a:cxn ang="0">
                <a:pos x="973" y="485"/>
              </a:cxn>
              <a:cxn ang="0">
                <a:pos x="1364" y="558"/>
              </a:cxn>
              <a:cxn ang="0">
                <a:pos x="1483" y="558"/>
              </a:cxn>
              <a:cxn ang="0">
                <a:pos x="1619" y="475"/>
              </a:cxn>
              <a:cxn ang="0">
                <a:pos x="1761" y="527"/>
              </a:cxn>
              <a:cxn ang="0">
                <a:pos x="1803" y="213"/>
              </a:cxn>
              <a:cxn ang="0">
                <a:pos x="2839" y="356"/>
              </a:cxn>
              <a:cxn ang="0">
                <a:pos x="2013" y="14"/>
              </a:cxn>
            </a:cxnLst>
            <a:rect l="0" t="0" r="0" b="0"/>
            <a:pathLst>
              <a:path w="2846" h="2082">
                <a:moveTo>
                  <a:pt x="2839" y="356"/>
                </a:moveTo>
                <a:lnTo>
                  <a:pt x="2836" y="353"/>
                </a:lnTo>
                <a:lnTo>
                  <a:pt x="2832" y="349"/>
                </a:lnTo>
                <a:lnTo>
                  <a:pt x="2822" y="349"/>
                </a:lnTo>
                <a:lnTo>
                  <a:pt x="2818" y="349"/>
                </a:lnTo>
                <a:lnTo>
                  <a:pt x="2815" y="346"/>
                </a:lnTo>
                <a:lnTo>
                  <a:pt x="2804" y="339"/>
                </a:lnTo>
                <a:lnTo>
                  <a:pt x="2797" y="335"/>
                </a:lnTo>
                <a:lnTo>
                  <a:pt x="2794" y="342"/>
                </a:lnTo>
                <a:lnTo>
                  <a:pt x="2794" y="346"/>
                </a:lnTo>
                <a:lnTo>
                  <a:pt x="2787" y="353"/>
                </a:lnTo>
                <a:lnTo>
                  <a:pt x="2787" y="356"/>
                </a:lnTo>
                <a:lnTo>
                  <a:pt x="2797" y="356"/>
                </a:lnTo>
                <a:lnTo>
                  <a:pt x="2815" y="363"/>
                </a:lnTo>
                <a:lnTo>
                  <a:pt x="2808" y="370"/>
                </a:lnTo>
                <a:lnTo>
                  <a:pt x="2797" y="394"/>
                </a:lnTo>
                <a:lnTo>
                  <a:pt x="2787" y="419"/>
                </a:lnTo>
                <a:lnTo>
                  <a:pt x="2769" y="468"/>
                </a:lnTo>
                <a:lnTo>
                  <a:pt x="2755" y="499"/>
                </a:lnTo>
                <a:lnTo>
                  <a:pt x="2752" y="509"/>
                </a:lnTo>
                <a:lnTo>
                  <a:pt x="2738" y="509"/>
                </a:lnTo>
                <a:lnTo>
                  <a:pt x="2724" y="509"/>
                </a:lnTo>
                <a:lnTo>
                  <a:pt x="2710" y="513"/>
                </a:lnTo>
                <a:lnTo>
                  <a:pt x="2696" y="520"/>
                </a:lnTo>
                <a:lnTo>
                  <a:pt x="2696" y="523"/>
                </a:lnTo>
                <a:lnTo>
                  <a:pt x="2696" y="537"/>
                </a:lnTo>
                <a:lnTo>
                  <a:pt x="2696" y="555"/>
                </a:lnTo>
                <a:lnTo>
                  <a:pt x="2689" y="638"/>
                </a:lnTo>
                <a:lnTo>
                  <a:pt x="2686" y="691"/>
                </a:lnTo>
                <a:lnTo>
                  <a:pt x="2679" y="719"/>
                </a:lnTo>
                <a:lnTo>
                  <a:pt x="2675" y="722"/>
                </a:lnTo>
                <a:lnTo>
                  <a:pt x="2665" y="722"/>
                </a:lnTo>
                <a:lnTo>
                  <a:pt x="2640" y="726"/>
                </a:lnTo>
                <a:lnTo>
                  <a:pt x="2630" y="733"/>
                </a:lnTo>
                <a:lnTo>
                  <a:pt x="2612" y="746"/>
                </a:lnTo>
                <a:lnTo>
                  <a:pt x="2591" y="771"/>
                </a:lnTo>
                <a:lnTo>
                  <a:pt x="2584" y="774"/>
                </a:lnTo>
                <a:lnTo>
                  <a:pt x="2574" y="778"/>
                </a:lnTo>
                <a:lnTo>
                  <a:pt x="2546" y="792"/>
                </a:lnTo>
                <a:lnTo>
                  <a:pt x="2518" y="809"/>
                </a:lnTo>
                <a:lnTo>
                  <a:pt x="2497" y="834"/>
                </a:lnTo>
                <a:lnTo>
                  <a:pt x="2483" y="851"/>
                </a:lnTo>
                <a:lnTo>
                  <a:pt x="2476" y="868"/>
                </a:lnTo>
                <a:lnTo>
                  <a:pt x="2469" y="879"/>
                </a:lnTo>
                <a:lnTo>
                  <a:pt x="2462" y="879"/>
                </a:lnTo>
                <a:lnTo>
                  <a:pt x="2455" y="879"/>
                </a:lnTo>
                <a:lnTo>
                  <a:pt x="2448" y="882"/>
                </a:lnTo>
                <a:lnTo>
                  <a:pt x="2386" y="924"/>
                </a:lnTo>
                <a:lnTo>
                  <a:pt x="2326" y="963"/>
                </a:lnTo>
                <a:lnTo>
                  <a:pt x="2173" y="1064"/>
                </a:lnTo>
                <a:lnTo>
                  <a:pt x="2121" y="1099"/>
                </a:lnTo>
                <a:lnTo>
                  <a:pt x="2058" y="1133"/>
                </a:lnTo>
                <a:lnTo>
                  <a:pt x="1918" y="1227"/>
                </a:lnTo>
                <a:lnTo>
                  <a:pt x="1877" y="1259"/>
                </a:lnTo>
                <a:lnTo>
                  <a:pt x="1838" y="1294"/>
                </a:lnTo>
                <a:lnTo>
                  <a:pt x="1786" y="1346"/>
                </a:lnTo>
                <a:lnTo>
                  <a:pt x="1723" y="1388"/>
                </a:lnTo>
                <a:lnTo>
                  <a:pt x="1678" y="1412"/>
                </a:lnTo>
                <a:lnTo>
                  <a:pt x="1660" y="1426"/>
                </a:lnTo>
                <a:lnTo>
                  <a:pt x="1646" y="1440"/>
                </a:lnTo>
                <a:lnTo>
                  <a:pt x="1643" y="1451"/>
                </a:lnTo>
                <a:lnTo>
                  <a:pt x="1636" y="1471"/>
                </a:lnTo>
                <a:lnTo>
                  <a:pt x="1622" y="1489"/>
                </a:lnTo>
                <a:lnTo>
                  <a:pt x="1605" y="1513"/>
                </a:lnTo>
                <a:lnTo>
                  <a:pt x="1591" y="1520"/>
                </a:lnTo>
                <a:lnTo>
                  <a:pt x="1573" y="1538"/>
                </a:lnTo>
                <a:lnTo>
                  <a:pt x="1559" y="1555"/>
                </a:lnTo>
                <a:lnTo>
                  <a:pt x="1545" y="1576"/>
                </a:lnTo>
                <a:lnTo>
                  <a:pt x="1528" y="1600"/>
                </a:lnTo>
                <a:lnTo>
                  <a:pt x="1521" y="1604"/>
                </a:lnTo>
                <a:lnTo>
                  <a:pt x="1517" y="1607"/>
                </a:lnTo>
                <a:lnTo>
                  <a:pt x="1503" y="1625"/>
                </a:lnTo>
                <a:lnTo>
                  <a:pt x="1496" y="1649"/>
                </a:lnTo>
                <a:lnTo>
                  <a:pt x="1493" y="1667"/>
                </a:lnTo>
                <a:lnTo>
                  <a:pt x="1479" y="1684"/>
                </a:lnTo>
                <a:lnTo>
                  <a:pt x="1465" y="1702"/>
                </a:lnTo>
                <a:lnTo>
                  <a:pt x="1444" y="1709"/>
                </a:lnTo>
                <a:lnTo>
                  <a:pt x="1413" y="1726"/>
                </a:lnTo>
                <a:lnTo>
                  <a:pt x="1395" y="1733"/>
                </a:lnTo>
                <a:lnTo>
                  <a:pt x="1381" y="1736"/>
                </a:lnTo>
                <a:lnTo>
                  <a:pt x="1357" y="1747"/>
                </a:lnTo>
                <a:lnTo>
                  <a:pt x="1333" y="1761"/>
                </a:lnTo>
                <a:lnTo>
                  <a:pt x="1326" y="1768"/>
                </a:lnTo>
                <a:lnTo>
                  <a:pt x="1322" y="1775"/>
                </a:lnTo>
                <a:lnTo>
                  <a:pt x="1312" y="1792"/>
                </a:lnTo>
                <a:lnTo>
                  <a:pt x="1298" y="1813"/>
                </a:lnTo>
                <a:lnTo>
                  <a:pt x="1287" y="1824"/>
                </a:lnTo>
                <a:lnTo>
                  <a:pt x="1284" y="1831"/>
                </a:lnTo>
                <a:lnTo>
                  <a:pt x="1284" y="1838"/>
                </a:lnTo>
                <a:lnTo>
                  <a:pt x="1287" y="1848"/>
                </a:lnTo>
                <a:lnTo>
                  <a:pt x="1291" y="1851"/>
                </a:lnTo>
                <a:lnTo>
                  <a:pt x="1284" y="1865"/>
                </a:lnTo>
                <a:lnTo>
                  <a:pt x="1266" y="1883"/>
                </a:lnTo>
                <a:lnTo>
                  <a:pt x="1245" y="1900"/>
                </a:lnTo>
                <a:lnTo>
                  <a:pt x="1238" y="1911"/>
                </a:lnTo>
                <a:lnTo>
                  <a:pt x="1228" y="1921"/>
                </a:lnTo>
                <a:lnTo>
                  <a:pt x="1228" y="1932"/>
                </a:lnTo>
                <a:lnTo>
                  <a:pt x="1221" y="1939"/>
                </a:lnTo>
                <a:lnTo>
                  <a:pt x="1172" y="1994"/>
                </a:lnTo>
                <a:lnTo>
                  <a:pt x="1151" y="2012"/>
                </a:lnTo>
                <a:lnTo>
                  <a:pt x="1127" y="2029"/>
                </a:lnTo>
                <a:lnTo>
                  <a:pt x="1082" y="2057"/>
                </a:lnTo>
                <a:lnTo>
                  <a:pt x="1040" y="2082"/>
                </a:lnTo>
                <a:lnTo>
                  <a:pt x="1158" y="2082"/>
                </a:lnTo>
                <a:lnTo>
                  <a:pt x="1162" y="2082"/>
                </a:lnTo>
                <a:lnTo>
                  <a:pt x="1169" y="2075"/>
                </a:lnTo>
                <a:lnTo>
                  <a:pt x="1190" y="2050"/>
                </a:lnTo>
                <a:lnTo>
                  <a:pt x="1204" y="2043"/>
                </a:lnTo>
                <a:lnTo>
                  <a:pt x="1228" y="2033"/>
                </a:lnTo>
                <a:lnTo>
                  <a:pt x="1256" y="2012"/>
                </a:lnTo>
                <a:lnTo>
                  <a:pt x="1273" y="1987"/>
                </a:lnTo>
                <a:lnTo>
                  <a:pt x="1305" y="1970"/>
                </a:lnTo>
                <a:lnTo>
                  <a:pt x="1319" y="1963"/>
                </a:lnTo>
                <a:lnTo>
                  <a:pt x="1329" y="1953"/>
                </a:lnTo>
                <a:lnTo>
                  <a:pt x="1333" y="1949"/>
                </a:lnTo>
                <a:lnTo>
                  <a:pt x="1340" y="1949"/>
                </a:lnTo>
                <a:lnTo>
                  <a:pt x="1336" y="1956"/>
                </a:lnTo>
                <a:lnTo>
                  <a:pt x="1333" y="1963"/>
                </a:lnTo>
                <a:lnTo>
                  <a:pt x="1336" y="1963"/>
                </a:lnTo>
                <a:lnTo>
                  <a:pt x="1343" y="1963"/>
                </a:lnTo>
                <a:lnTo>
                  <a:pt x="1354" y="1960"/>
                </a:lnTo>
                <a:lnTo>
                  <a:pt x="1360" y="1960"/>
                </a:lnTo>
                <a:lnTo>
                  <a:pt x="1371" y="1960"/>
                </a:lnTo>
                <a:lnTo>
                  <a:pt x="1381" y="1977"/>
                </a:lnTo>
                <a:lnTo>
                  <a:pt x="1388" y="1980"/>
                </a:lnTo>
                <a:lnTo>
                  <a:pt x="1395" y="1984"/>
                </a:lnTo>
                <a:lnTo>
                  <a:pt x="1395" y="1987"/>
                </a:lnTo>
                <a:lnTo>
                  <a:pt x="1402" y="1994"/>
                </a:lnTo>
                <a:lnTo>
                  <a:pt x="1406" y="2005"/>
                </a:lnTo>
                <a:lnTo>
                  <a:pt x="1406" y="2012"/>
                </a:lnTo>
                <a:lnTo>
                  <a:pt x="1406" y="2015"/>
                </a:lnTo>
                <a:lnTo>
                  <a:pt x="1409" y="2015"/>
                </a:lnTo>
                <a:lnTo>
                  <a:pt x="1420" y="2008"/>
                </a:lnTo>
                <a:lnTo>
                  <a:pt x="1430" y="2008"/>
                </a:lnTo>
                <a:lnTo>
                  <a:pt x="1437" y="2012"/>
                </a:lnTo>
                <a:lnTo>
                  <a:pt x="1448" y="2019"/>
                </a:lnTo>
                <a:lnTo>
                  <a:pt x="1458" y="2019"/>
                </a:lnTo>
                <a:lnTo>
                  <a:pt x="1469" y="2022"/>
                </a:lnTo>
                <a:lnTo>
                  <a:pt x="1472" y="2026"/>
                </a:lnTo>
                <a:lnTo>
                  <a:pt x="1476" y="2033"/>
                </a:lnTo>
                <a:lnTo>
                  <a:pt x="1479" y="2040"/>
                </a:lnTo>
                <a:lnTo>
                  <a:pt x="1493" y="2033"/>
                </a:lnTo>
                <a:lnTo>
                  <a:pt x="1510" y="2022"/>
                </a:lnTo>
                <a:lnTo>
                  <a:pt x="1517" y="2022"/>
                </a:lnTo>
                <a:lnTo>
                  <a:pt x="1528" y="2022"/>
                </a:lnTo>
                <a:lnTo>
                  <a:pt x="1542" y="2022"/>
                </a:lnTo>
                <a:lnTo>
                  <a:pt x="1549" y="2019"/>
                </a:lnTo>
                <a:lnTo>
                  <a:pt x="1545" y="2008"/>
                </a:lnTo>
                <a:lnTo>
                  <a:pt x="1552" y="1994"/>
                </a:lnTo>
                <a:lnTo>
                  <a:pt x="1556" y="1980"/>
                </a:lnTo>
                <a:lnTo>
                  <a:pt x="1559" y="1977"/>
                </a:lnTo>
                <a:lnTo>
                  <a:pt x="1566" y="1970"/>
                </a:lnTo>
                <a:lnTo>
                  <a:pt x="1570" y="1966"/>
                </a:lnTo>
                <a:lnTo>
                  <a:pt x="1563" y="1960"/>
                </a:lnTo>
                <a:lnTo>
                  <a:pt x="1563" y="1942"/>
                </a:lnTo>
                <a:lnTo>
                  <a:pt x="1563" y="1935"/>
                </a:lnTo>
                <a:lnTo>
                  <a:pt x="1570" y="1925"/>
                </a:lnTo>
                <a:lnTo>
                  <a:pt x="1570" y="1921"/>
                </a:lnTo>
                <a:lnTo>
                  <a:pt x="1563" y="1914"/>
                </a:lnTo>
                <a:lnTo>
                  <a:pt x="1559" y="1897"/>
                </a:lnTo>
                <a:lnTo>
                  <a:pt x="1559" y="1872"/>
                </a:lnTo>
                <a:lnTo>
                  <a:pt x="1556" y="1848"/>
                </a:lnTo>
                <a:lnTo>
                  <a:pt x="1559" y="1838"/>
                </a:lnTo>
                <a:lnTo>
                  <a:pt x="1566" y="1827"/>
                </a:lnTo>
                <a:lnTo>
                  <a:pt x="1573" y="1813"/>
                </a:lnTo>
                <a:lnTo>
                  <a:pt x="1573" y="1792"/>
                </a:lnTo>
                <a:lnTo>
                  <a:pt x="1587" y="1768"/>
                </a:lnTo>
                <a:lnTo>
                  <a:pt x="1601" y="1743"/>
                </a:lnTo>
                <a:lnTo>
                  <a:pt x="1629" y="1677"/>
                </a:lnTo>
                <a:lnTo>
                  <a:pt x="1639" y="1656"/>
                </a:lnTo>
                <a:lnTo>
                  <a:pt x="1650" y="1639"/>
                </a:lnTo>
                <a:lnTo>
                  <a:pt x="1664" y="1618"/>
                </a:lnTo>
                <a:lnTo>
                  <a:pt x="1671" y="1594"/>
                </a:lnTo>
                <a:lnTo>
                  <a:pt x="1678" y="1583"/>
                </a:lnTo>
                <a:lnTo>
                  <a:pt x="1688" y="1569"/>
                </a:lnTo>
                <a:lnTo>
                  <a:pt x="1702" y="1552"/>
                </a:lnTo>
                <a:lnTo>
                  <a:pt x="1730" y="1510"/>
                </a:lnTo>
                <a:lnTo>
                  <a:pt x="1741" y="1496"/>
                </a:lnTo>
                <a:lnTo>
                  <a:pt x="1755" y="1478"/>
                </a:lnTo>
                <a:lnTo>
                  <a:pt x="1782" y="1430"/>
                </a:lnTo>
                <a:lnTo>
                  <a:pt x="1814" y="1391"/>
                </a:lnTo>
                <a:lnTo>
                  <a:pt x="1835" y="1377"/>
                </a:lnTo>
                <a:lnTo>
                  <a:pt x="1842" y="1363"/>
                </a:lnTo>
                <a:lnTo>
                  <a:pt x="1845" y="1353"/>
                </a:lnTo>
                <a:lnTo>
                  <a:pt x="1842" y="1356"/>
                </a:lnTo>
                <a:lnTo>
                  <a:pt x="1838" y="1363"/>
                </a:lnTo>
                <a:lnTo>
                  <a:pt x="1835" y="1370"/>
                </a:lnTo>
                <a:lnTo>
                  <a:pt x="1824" y="1374"/>
                </a:lnTo>
                <a:lnTo>
                  <a:pt x="1810" y="1377"/>
                </a:lnTo>
                <a:lnTo>
                  <a:pt x="1803" y="1381"/>
                </a:lnTo>
                <a:lnTo>
                  <a:pt x="1800" y="1384"/>
                </a:lnTo>
                <a:lnTo>
                  <a:pt x="1786" y="1398"/>
                </a:lnTo>
                <a:lnTo>
                  <a:pt x="1782" y="1398"/>
                </a:lnTo>
                <a:lnTo>
                  <a:pt x="1786" y="1395"/>
                </a:lnTo>
                <a:lnTo>
                  <a:pt x="1793" y="1388"/>
                </a:lnTo>
                <a:lnTo>
                  <a:pt x="1807" y="1370"/>
                </a:lnTo>
                <a:lnTo>
                  <a:pt x="1821" y="1356"/>
                </a:lnTo>
                <a:lnTo>
                  <a:pt x="1845" y="1332"/>
                </a:lnTo>
                <a:lnTo>
                  <a:pt x="1824" y="1349"/>
                </a:lnTo>
                <a:lnTo>
                  <a:pt x="1807" y="1363"/>
                </a:lnTo>
                <a:lnTo>
                  <a:pt x="1779" y="1391"/>
                </a:lnTo>
                <a:lnTo>
                  <a:pt x="1761" y="1409"/>
                </a:lnTo>
                <a:lnTo>
                  <a:pt x="1758" y="1412"/>
                </a:lnTo>
                <a:lnTo>
                  <a:pt x="1758" y="1409"/>
                </a:lnTo>
                <a:lnTo>
                  <a:pt x="1758" y="1398"/>
                </a:lnTo>
                <a:lnTo>
                  <a:pt x="1765" y="1391"/>
                </a:lnTo>
                <a:lnTo>
                  <a:pt x="1772" y="1384"/>
                </a:lnTo>
                <a:lnTo>
                  <a:pt x="1782" y="1374"/>
                </a:lnTo>
                <a:lnTo>
                  <a:pt x="1786" y="1363"/>
                </a:lnTo>
                <a:lnTo>
                  <a:pt x="1789" y="1353"/>
                </a:lnTo>
                <a:lnTo>
                  <a:pt x="1800" y="1339"/>
                </a:lnTo>
                <a:lnTo>
                  <a:pt x="1817" y="1318"/>
                </a:lnTo>
                <a:lnTo>
                  <a:pt x="1877" y="1266"/>
                </a:lnTo>
                <a:lnTo>
                  <a:pt x="1897" y="1252"/>
                </a:lnTo>
                <a:lnTo>
                  <a:pt x="1943" y="1221"/>
                </a:lnTo>
                <a:lnTo>
                  <a:pt x="1960" y="1210"/>
                </a:lnTo>
                <a:lnTo>
                  <a:pt x="1974" y="1200"/>
                </a:lnTo>
                <a:lnTo>
                  <a:pt x="1992" y="1189"/>
                </a:lnTo>
                <a:lnTo>
                  <a:pt x="2013" y="1179"/>
                </a:lnTo>
                <a:lnTo>
                  <a:pt x="2016" y="1179"/>
                </a:lnTo>
                <a:lnTo>
                  <a:pt x="2020" y="1179"/>
                </a:lnTo>
                <a:lnTo>
                  <a:pt x="2030" y="1175"/>
                </a:lnTo>
                <a:lnTo>
                  <a:pt x="2040" y="1168"/>
                </a:lnTo>
                <a:lnTo>
                  <a:pt x="2054" y="1158"/>
                </a:lnTo>
                <a:lnTo>
                  <a:pt x="2068" y="1151"/>
                </a:lnTo>
                <a:lnTo>
                  <a:pt x="2117" y="1123"/>
                </a:lnTo>
                <a:lnTo>
                  <a:pt x="2121" y="1119"/>
                </a:lnTo>
                <a:lnTo>
                  <a:pt x="2124" y="1123"/>
                </a:lnTo>
                <a:lnTo>
                  <a:pt x="2142" y="1116"/>
                </a:lnTo>
                <a:lnTo>
                  <a:pt x="2159" y="1102"/>
                </a:lnTo>
                <a:lnTo>
                  <a:pt x="2180" y="1092"/>
                </a:lnTo>
                <a:lnTo>
                  <a:pt x="2201" y="1081"/>
                </a:lnTo>
                <a:lnTo>
                  <a:pt x="2215" y="1071"/>
                </a:lnTo>
                <a:lnTo>
                  <a:pt x="2257" y="1036"/>
                </a:lnTo>
                <a:lnTo>
                  <a:pt x="2312" y="1001"/>
                </a:lnTo>
                <a:lnTo>
                  <a:pt x="2319" y="1001"/>
                </a:lnTo>
                <a:lnTo>
                  <a:pt x="2319" y="1008"/>
                </a:lnTo>
                <a:lnTo>
                  <a:pt x="2319" y="1011"/>
                </a:lnTo>
                <a:lnTo>
                  <a:pt x="2312" y="1015"/>
                </a:lnTo>
                <a:lnTo>
                  <a:pt x="2302" y="1022"/>
                </a:lnTo>
                <a:lnTo>
                  <a:pt x="2288" y="1032"/>
                </a:lnTo>
                <a:lnTo>
                  <a:pt x="2264" y="1050"/>
                </a:lnTo>
                <a:lnTo>
                  <a:pt x="2243" y="1064"/>
                </a:lnTo>
                <a:lnTo>
                  <a:pt x="2218" y="1078"/>
                </a:lnTo>
                <a:lnTo>
                  <a:pt x="2190" y="1095"/>
                </a:lnTo>
                <a:lnTo>
                  <a:pt x="2156" y="1116"/>
                </a:lnTo>
                <a:lnTo>
                  <a:pt x="2135" y="1130"/>
                </a:lnTo>
                <a:lnTo>
                  <a:pt x="2128" y="1137"/>
                </a:lnTo>
                <a:lnTo>
                  <a:pt x="2117" y="1140"/>
                </a:lnTo>
                <a:lnTo>
                  <a:pt x="2114" y="1144"/>
                </a:lnTo>
                <a:lnTo>
                  <a:pt x="2114" y="1147"/>
                </a:lnTo>
                <a:lnTo>
                  <a:pt x="2114" y="1154"/>
                </a:lnTo>
                <a:lnTo>
                  <a:pt x="2100" y="1161"/>
                </a:lnTo>
                <a:lnTo>
                  <a:pt x="2089" y="1165"/>
                </a:lnTo>
                <a:lnTo>
                  <a:pt x="2082" y="1172"/>
                </a:lnTo>
                <a:lnTo>
                  <a:pt x="2072" y="1175"/>
                </a:lnTo>
                <a:lnTo>
                  <a:pt x="2065" y="1179"/>
                </a:lnTo>
                <a:lnTo>
                  <a:pt x="2058" y="1186"/>
                </a:lnTo>
                <a:lnTo>
                  <a:pt x="2051" y="1189"/>
                </a:lnTo>
                <a:lnTo>
                  <a:pt x="2044" y="1193"/>
                </a:lnTo>
                <a:lnTo>
                  <a:pt x="2030" y="1203"/>
                </a:lnTo>
                <a:lnTo>
                  <a:pt x="2023" y="1207"/>
                </a:lnTo>
                <a:lnTo>
                  <a:pt x="2013" y="1214"/>
                </a:lnTo>
                <a:lnTo>
                  <a:pt x="2002" y="1221"/>
                </a:lnTo>
                <a:lnTo>
                  <a:pt x="1992" y="1227"/>
                </a:lnTo>
                <a:lnTo>
                  <a:pt x="1950" y="1252"/>
                </a:lnTo>
                <a:lnTo>
                  <a:pt x="1932" y="1262"/>
                </a:lnTo>
                <a:lnTo>
                  <a:pt x="1929" y="1269"/>
                </a:lnTo>
                <a:lnTo>
                  <a:pt x="1922" y="1276"/>
                </a:lnTo>
                <a:lnTo>
                  <a:pt x="1915" y="1287"/>
                </a:lnTo>
                <a:lnTo>
                  <a:pt x="1894" y="1297"/>
                </a:lnTo>
                <a:lnTo>
                  <a:pt x="1870" y="1315"/>
                </a:lnTo>
                <a:lnTo>
                  <a:pt x="1856" y="1329"/>
                </a:lnTo>
                <a:lnTo>
                  <a:pt x="1866" y="1318"/>
                </a:lnTo>
                <a:lnTo>
                  <a:pt x="1884" y="1308"/>
                </a:lnTo>
                <a:lnTo>
                  <a:pt x="1911" y="1290"/>
                </a:lnTo>
                <a:lnTo>
                  <a:pt x="1936" y="1273"/>
                </a:lnTo>
                <a:lnTo>
                  <a:pt x="1943" y="1269"/>
                </a:lnTo>
                <a:lnTo>
                  <a:pt x="1950" y="1269"/>
                </a:lnTo>
                <a:lnTo>
                  <a:pt x="1981" y="1248"/>
                </a:lnTo>
                <a:lnTo>
                  <a:pt x="1992" y="1248"/>
                </a:lnTo>
                <a:lnTo>
                  <a:pt x="1999" y="1245"/>
                </a:lnTo>
                <a:lnTo>
                  <a:pt x="2002" y="1241"/>
                </a:lnTo>
                <a:lnTo>
                  <a:pt x="2027" y="1227"/>
                </a:lnTo>
                <a:lnTo>
                  <a:pt x="2033" y="1224"/>
                </a:lnTo>
                <a:lnTo>
                  <a:pt x="2044" y="1217"/>
                </a:lnTo>
                <a:lnTo>
                  <a:pt x="2058" y="1207"/>
                </a:lnTo>
                <a:lnTo>
                  <a:pt x="2068" y="1196"/>
                </a:lnTo>
                <a:lnTo>
                  <a:pt x="2082" y="1189"/>
                </a:lnTo>
                <a:lnTo>
                  <a:pt x="2093" y="1179"/>
                </a:lnTo>
                <a:lnTo>
                  <a:pt x="2107" y="1172"/>
                </a:lnTo>
                <a:lnTo>
                  <a:pt x="2121" y="1165"/>
                </a:lnTo>
                <a:lnTo>
                  <a:pt x="2131" y="1158"/>
                </a:lnTo>
                <a:lnTo>
                  <a:pt x="2135" y="1158"/>
                </a:lnTo>
                <a:lnTo>
                  <a:pt x="2135" y="1161"/>
                </a:lnTo>
                <a:lnTo>
                  <a:pt x="2124" y="1168"/>
                </a:lnTo>
                <a:lnTo>
                  <a:pt x="2100" y="1186"/>
                </a:lnTo>
                <a:lnTo>
                  <a:pt x="2093" y="1193"/>
                </a:lnTo>
                <a:lnTo>
                  <a:pt x="2082" y="1196"/>
                </a:lnTo>
                <a:lnTo>
                  <a:pt x="2075" y="1200"/>
                </a:lnTo>
                <a:lnTo>
                  <a:pt x="2075" y="1203"/>
                </a:lnTo>
                <a:lnTo>
                  <a:pt x="2054" y="1221"/>
                </a:lnTo>
                <a:lnTo>
                  <a:pt x="2044" y="1227"/>
                </a:lnTo>
                <a:lnTo>
                  <a:pt x="2030" y="1234"/>
                </a:lnTo>
                <a:lnTo>
                  <a:pt x="2016" y="1241"/>
                </a:lnTo>
                <a:lnTo>
                  <a:pt x="2006" y="1248"/>
                </a:lnTo>
                <a:lnTo>
                  <a:pt x="1988" y="1259"/>
                </a:lnTo>
                <a:lnTo>
                  <a:pt x="1974" y="1266"/>
                </a:lnTo>
                <a:lnTo>
                  <a:pt x="1957" y="1276"/>
                </a:lnTo>
                <a:lnTo>
                  <a:pt x="1950" y="1280"/>
                </a:lnTo>
                <a:lnTo>
                  <a:pt x="1950" y="1287"/>
                </a:lnTo>
                <a:lnTo>
                  <a:pt x="1957" y="1287"/>
                </a:lnTo>
                <a:lnTo>
                  <a:pt x="1964" y="1276"/>
                </a:lnTo>
                <a:lnTo>
                  <a:pt x="1974" y="1273"/>
                </a:lnTo>
                <a:lnTo>
                  <a:pt x="1988" y="1266"/>
                </a:lnTo>
                <a:lnTo>
                  <a:pt x="2009" y="1252"/>
                </a:lnTo>
                <a:lnTo>
                  <a:pt x="2033" y="1238"/>
                </a:lnTo>
                <a:lnTo>
                  <a:pt x="2089" y="1207"/>
                </a:lnTo>
                <a:lnTo>
                  <a:pt x="2190" y="1140"/>
                </a:lnTo>
                <a:lnTo>
                  <a:pt x="2243" y="1112"/>
                </a:lnTo>
                <a:lnTo>
                  <a:pt x="2267" y="1099"/>
                </a:lnTo>
                <a:lnTo>
                  <a:pt x="2281" y="1085"/>
                </a:lnTo>
                <a:lnTo>
                  <a:pt x="2295" y="1074"/>
                </a:lnTo>
                <a:lnTo>
                  <a:pt x="2326" y="1053"/>
                </a:lnTo>
                <a:lnTo>
                  <a:pt x="2368" y="1018"/>
                </a:lnTo>
                <a:lnTo>
                  <a:pt x="2452" y="966"/>
                </a:lnTo>
                <a:lnTo>
                  <a:pt x="2525" y="928"/>
                </a:lnTo>
                <a:lnTo>
                  <a:pt x="2546" y="914"/>
                </a:lnTo>
                <a:lnTo>
                  <a:pt x="2571" y="900"/>
                </a:lnTo>
                <a:lnTo>
                  <a:pt x="2602" y="875"/>
                </a:lnTo>
                <a:lnTo>
                  <a:pt x="2633" y="858"/>
                </a:lnTo>
                <a:lnTo>
                  <a:pt x="2679" y="837"/>
                </a:lnTo>
                <a:lnTo>
                  <a:pt x="2696" y="827"/>
                </a:lnTo>
                <a:lnTo>
                  <a:pt x="2710" y="816"/>
                </a:lnTo>
                <a:lnTo>
                  <a:pt x="2717" y="816"/>
                </a:lnTo>
                <a:lnTo>
                  <a:pt x="2727" y="820"/>
                </a:lnTo>
                <a:lnTo>
                  <a:pt x="2748" y="830"/>
                </a:lnTo>
                <a:lnTo>
                  <a:pt x="2752" y="830"/>
                </a:lnTo>
                <a:lnTo>
                  <a:pt x="2755" y="827"/>
                </a:lnTo>
                <a:lnTo>
                  <a:pt x="2759" y="820"/>
                </a:lnTo>
                <a:lnTo>
                  <a:pt x="2766" y="813"/>
                </a:lnTo>
                <a:lnTo>
                  <a:pt x="2776" y="809"/>
                </a:lnTo>
                <a:lnTo>
                  <a:pt x="2783" y="802"/>
                </a:lnTo>
                <a:lnTo>
                  <a:pt x="2783" y="788"/>
                </a:lnTo>
                <a:lnTo>
                  <a:pt x="2783" y="774"/>
                </a:lnTo>
                <a:lnTo>
                  <a:pt x="2790" y="757"/>
                </a:lnTo>
                <a:lnTo>
                  <a:pt x="2801" y="729"/>
                </a:lnTo>
                <a:lnTo>
                  <a:pt x="2818" y="687"/>
                </a:lnTo>
                <a:lnTo>
                  <a:pt x="2836" y="666"/>
                </a:lnTo>
                <a:lnTo>
                  <a:pt x="2846" y="656"/>
                </a:lnTo>
                <a:lnTo>
                  <a:pt x="2846" y="377"/>
                </a:lnTo>
                <a:lnTo>
                  <a:pt x="2846" y="356"/>
                </a:lnTo>
                <a:lnTo>
                  <a:pt x="2843" y="356"/>
                </a:lnTo>
                <a:lnTo>
                  <a:pt x="2839" y="356"/>
                </a:lnTo>
                <a:lnTo>
                  <a:pt x="2539" y="335"/>
                </a:lnTo>
                <a:lnTo>
                  <a:pt x="2546" y="339"/>
                </a:lnTo>
                <a:lnTo>
                  <a:pt x="2557" y="339"/>
                </a:lnTo>
                <a:lnTo>
                  <a:pt x="2577" y="332"/>
                </a:lnTo>
                <a:lnTo>
                  <a:pt x="2598" y="328"/>
                </a:lnTo>
                <a:lnTo>
                  <a:pt x="2616" y="325"/>
                </a:lnTo>
                <a:lnTo>
                  <a:pt x="2619" y="325"/>
                </a:lnTo>
                <a:lnTo>
                  <a:pt x="2619" y="321"/>
                </a:lnTo>
                <a:lnTo>
                  <a:pt x="2612" y="318"/>
                </a:lnTo>
                <a:lnTo>
                  <a:pt x="2616" y="314"/>
                </a:lnTo>
                <a:lnTo>
                  <a:pt x="2633" y="311"/>
                </a:lnTo>
                <a:lnTo>
                  <a:pt x="2651" y="314"/>
                </a:lnTo>
                <a:lnTo>
                  <a:pt x="2665" y="311"/>
                </a:lnTo>
                <a:lnTo>
                  <a:pt x="2633" y="307"/>
                </a:lnTo>
                <a:lnTo>
                  <a:pt x="2623" y="304"/>
                </a:lnTo>
                <a:lnTo>
                  <a:pt x="2609" y="300"/>
                </a:lnTo>
                <a:lnTo>
                  <a:pt x="2605" y="297"/>
                </a:lnTo>
                <a:lnTo>
                  <a:pt x="2602" y="293"/>
                </a:lnTo>
                <a:lnTo>
                  <a:pt x="2574" y="293"/>
                </a:lnTo>
                <a:lnTo>
                  <a:pt x="2539" y="293"/>
                </a:lnTo>
                <a:lnTo>
                  <a:pt x="2522" y="293"/>
                </a:lnTo>
                <a:lnTo>
                  <a:pt x="2511" y="293"/>
                </a:lnTo>
                <a:lnTo>
                  <a:pt x="2504" y="293"/>
                </a:lnTo>
                <a:lnTo>
                  <a:pt x="2501" y="293"/>
                </a:lnTo>
                <a:lnTo>
                  <a:pt x="2504" y="297"/>
                </a:lnTo>
                <a:lnTo>
                  <a:pt x="2501" y="297"/>
                </a:lnTo>
                <a:lnTo>
                  <a:pt x="2490" y="300"/>
                </a:lnTo>
                <a:lnTo>
                  <a:pt x="2483" y="300"/>
                </a:lnTo>
                <a:lnTo>
                  <a:pt x="2515" y="325"/>
                </a:lnTo>
                <a:lnTo>
                  <a:pt x="2529" y="332"/>
                </a:lnTo>
                <a:lnTo>
                  <a:pt x="2539" y="335"/>
                </a:lnTo>
                <a:lnTo>
                  <a:pt x="2839" y="356"/>
                </a:lnTo>
                <a:lnTo>
                  <a:pt x="2169" y="262"/>
                </a:lnTo>
                <a:lnTo>
                  <a:pt x="2187" y="262"/>
                </a:lnTo>
                <a:lnTo>
                  <a:pt x="2201" y="262"/>
                </a:lnTo>
                <a:lnTo>
                  <a:pt x="2208" y="258"/>
                </a:lnTo>
                <a:lnTo>
                  <a:pt x="2197" y="255"/>
                </a:lnTo>
                <a:lnTo>
                  <a:pt x="2183" y="255"/>
                </a:lnTo>
                <a:lnTo>
                  <a:pt x="2156" y="258"/>
                </a:lnTo>
                <a:lnTo>
                  <a:pt x="2128" y="258"/>
                </a:lnTo>
                <a:lnTo>
                  <a:pt x="2089" y="258"/>
                </a:lnTo>
                <a:lnTo>
                  <a:pt x="2058" y="258"/>
                </a:lnTo>
                <a:lnTo>
                  <a:pt x="2128" y="262"/>
                </a:lnTo>
                <a:lnTo>
                  <a:pt x="2169" y="262"/>
                </a:lnTo>
                <a:lnTo>
                  <a:pt x="2839" y="356"/>
                </a:lnTo>
                <a:lnTo>
                  <a:pt x="2225" y="262"/>
                </a:lnTo>
                <a:lnTo>
                  <a:pt x="2236" y="262"/>
                </a:lnTo>
                <a:lnTo>
                  <a:pt x="2222" y="255"/>
                </a:lnTo>
                <a:lnTo>
                  <a:pt x="2218" y="255"/>
                </a:lnTo>
                <a:lnTo>
                  <a:pt x="2222" y="262"/>
                </a:lnTo>
                <a:lnTo>
                  <a:pt x="2225" y="262"/>
                </a:lnTo>
                <a:lnTo>
                  <a:pt x="2839" y="356"/>
                </a:lnTo>
                <a:lnTo>
                  <a:pt x="1273" y="244"/>
                </a:lnTo>
                <a:lnTo>
                  <a:pt x="1280" y="255"/>
                </a:lnTo>
                <a:lnTo>
                  <a:pt x="1287" y="258"/>
                </a:lnTo>
                <a:lnTo>
                  <a:pt x="1308" y="258"/>
                </a:lnTo>
                <a:lnTo>
                  <a:pt x="1319" y="258"/>
                </a:lnTo>
                <a:lnTo>
                  <a:pt x="1326" y="262"/>
                </a:lnTo>
                <a:lnTo>
                  <a:pt x="1347" y="276"/>
                </a:lnTo>
                <a:lnTo>
                  <a:pt x="1360" y="276"/>
                </a:lnTo>
                <a:lnTo>
                  <a:pt x="1385" y="269"/>
                </a:lnTo>
                <a:lnTo>
                  <a:pt x="1402" y="269"/>
                </a:lnTo>
                <a:lnTo>
                  <a:pt x="1416" y="272"/>
                </a:lnTo>
                <a:lnTo>
                  <a:pt x="1434" y="276"/>
                </a:lnTo>
                <a:lnTo>
                  <a:pt x="1451" y="276"/>
                </a:lnTo>
                <a:lnTo>
                  <a:pt x="1486" y="276"/>
                </a:lnTo>
                <a:lnTo>
                  <a:pt x="1545" y="272"/>
                </a:lnTo>
                <a:lnTo>
                  <a:pt x="1622" y="265"/>
                </a:lnTo>
                <a:lnTo>
                  <a:pt x="1657" y="262"/>
                </a:lnTo>
                <a:lnTo>
                  <a:pt x="1685" y="258"/>
                </a:lnTo>
                <a:lnTo>
                  <a:pt x="1734" y="262"/>
                </a:lnTo>
                <a:lnTo>
                  <a:pt x="1786" y="262"/>
                </a:lnTo>
                <a:lnTo>
                  <a:pt x="1835" y="262"/>
                </a:lnTo>
                <a:lnTo>
                  <a:pt x="1849" y="265"/>
                </a:lnTo>
                <a:lnTo>
                  <a:pt x="1852" y="265"/>
                </a:lnTo>
                <a:lnTo>
                  <a:pt x="1849" y="262"/>
                </a:lnTo>
                <a:lnTo>
                  <a:pt x="1838" y="258"/>
                </a:lnTo>
                <a:lnTo>
                  <a:pt x="1842" y="258"/>
                </a:lnTo>
                <a:lnTo>
                  <a:pt x="1877" y="258"/>
                </a:lnTo>
                <a:lnTo>
                  <a:pt x="1856" y="255"/>
                </a:lnTo>
                <a:lnTo>
                  <a:pt x="1845" y="251"/>
                </a:lnTo>
                <a:lnTo>
                  <a:pt x="1828" y="251"/>
                </a:lnTo>
                <a:lnTo>
                  <a:pt x="1824" y="251"/>
                </a:lnTo>
                <a:lnTo>
                  <a:pt x="1828" y="248"/>
                </a:lnTo>
                <a:lnTo>
                  <a:pt x="1852" y="244"/>
                </a:lnTo>
                <a:lnTo>
                  <a:pt x="1821" y="241"/>
                </a:lnTo>
                <a:lnTo>
                  <a:pt x="1800" y="241"/>
                </a:lnTo>
                <a:lnTo>
                  <a:pt x="1775" y="241"/>
                </a:lnTo>
                <a:lnTo>
                  <a:pt x="1737" y="241"/>
                </a:lnTo>
                <a:lnTo>
                  <a:pt x="1709" y="241"/>
                </a:lnTo>
                <a:lnTo>
                  <a:pt x="1674" y="248"/>
                </a:lnTo>
                <a:lnTo>
                  <a:pt x="1653" y="255"/>
                </a:lnTo>
                <a:lnTo>
                  <a:pt x="1619" y="258"/>
                </a:lnTo>
                <a:lnTo>
                  <a:pt x="1580" y="258"/>
                </a:lnTo>
                <a:lnTo>
                  <a:pt x="1535" y="258"/>
                </a:lnTo>
                <a:lnTo>
                  <a:pt x="1514" y="262"/>
                </a:lnTo>
                <a:lnTo>
                  <a:pt x="1496" y="265"/>
                </a:lnTo>
                <a:lnTo>
                  <a:pt x="1472" y="262"/>
                </a:lnTo>
                <a:lnTo>
                  <a:pt x="1458" y="262"/>
                </a:lnTo>
                <a:lnTo>
                  <a:pt x="1444" y="258"/>
                </a:lnTo>
                <a:lnTo>
                  <a:pt x="1420" y="251"/>
                </a:lnTo>
                <a:lnTo>
                  <a:pt x="1406" y="248"/>
                </a:lnTo>
                <a:lnTo>
                  <a:pt x="1378" y="251"/>
                </a:lnTo>
                <a:lnTo>
                  <a:pt x="1357" y="248"/>
                </a:lnTo>
                <a:lnTo>
                  <a:pt x="1340" y="244"/>
                </a:lnTo>
                <a:lnTo>
                  <a:pt x="1305" y="231"/>
                </a:lnTo>
                <a:lnTo>
                  <a:pt x="1294" y="227"/>
                </a:lnTo>
                <a:lnTo>
                  <a:pt x="1287" y="224"/>
                </a:lnTo>
                <a:lnTo>
                  <a:pt x="1277" y="217"/>
                </a:lnTo>
                <a:lnTo>
                  <a:pt x="1277" y="220"/>
                </a:lnTo>
                <a:lnTo>
                  <a:pt x="1280" y="227"/>
                </a:lnTo>
                <a:lnTo>
                  <a:pt x="1284" y="231"/>
                </a:lnTo>
                <a:lnTo>
                  <a:pt x="1287" y="231"/>
                </a:lnTo>
                <a:lnTo>
                  <a:pt x="1284" y="234"/>
                </a:lnTo>
                <a:lnTo>
                  <a:pt x="1280" y="238"/>
                </a:lnTo>
                <a:lnTo>
                  <a:pt x="1277" y="238"/>
                </a:lnTo>
                <a:lnTo>
                  <a:pt x="1270" y="231"/>
                </a:lnTo>
                <a:lnTo>
                  <a:pt x="1266" y="231"/>
                </a:lnTo>
                <a:lnTo>
                  <a:pt x="1263" y="231"/>
                </a:lnTo>
                <a:lnTo>
                  <a:pt x="1266" y="238"/>
                </a:lnTo>
                <a:lnTo>
                  <a:pt x="1273" y="244"/>
                </a:lnTo>
                <a:lnTo>
                  <a:pt x="2839" y="356"/>
                </a:lnTo>
                <a:lnTo>
                  <a:pt x="883" y="98"/>
                </a:lnTo>
                <a:lnTo>
                  <a:pt x="869" y="91"/>
                </a:lnTo>
                <a:lnTo>
                  <a:pt x="855" y="84"/>
                </a:lnTo>
                <a:lnTo>
                  <a:pt x="830" y="81"/>
                </a:lnTo>
                <a:lnTo>
                  <a:pt x="816" y="77"/>
                </a:lnTo>
                <a:lnTo>
                  <a:pt x="810" y="74"/>
                </a:lnTo>
                <a:lnTo>
                  <a:pt x="806" y="70"/>
                </a:lnTo>
                <a:lnTo>
                  <a:pt x="806" y="63"/>
                </a:lnTo>
                <a:lnTo>
                  <a:pt x="810" y="60"/>
                </a:lnTo>
                <a:lnTo>
                  <a:pt x="823" y="63"/>
                </a:lnTo>
                <a:lnTo>
                  <a:pt x="841" y="63"/>
                </a:lnTo>
                <a:lnTo>
                  <a:pt x="844" y="67"/>
                </a:lnTo>
                <a:lnTo>
                  <a:pt x="848" y="67"/>
                </a:lnTo>
                <a:lnTo>
                  <a:pt x="841" y="63"/>
                </a:lnTo>
                <a:lnTo>
                  <a:pt x="830" y="56"/>
                </a:lnTo>
                <a:lnTo>
                  <a:pt x="813" y="49"/>
                </a:lnTo>
                <a:lnTo>
                  <a:pt x="799" y="46"/>
                </a:lnTo>
                <a:lnTo>
                  <a:pt x="778" y="39"/>
                </a:lnTo>
                <a:lnTo>
                  <a:pt x="761" y="35"/>
                </a:lnTo>
                <a:lnTo>
                  <a:pt x="754" y="28"/>
                </a:lnTo>
                <a:lnTo>
                  <a:pt x="743" y="18"/>
                </a:lnTo>
                <a:lnTo>
                  <a:pt x="729" y="11"/>
                </a:lnTo>
                <a:lnTo>
                  <a:pt x="691" y="0"/>
                </a:lnTo>
                <a:lnTo>
                  <a:pt x="534" y="0"/>
                </a:lnTo>
                <a:lnTo>
                  <a:pt x="555" y="7"/>
                </a:lnTo>
                <a:lnTo>
                  <a:pt x="572" y="14"/>
                </a:lnTo>
                <a:lnTo>
                  <a:pt x="583" y="14"/>
                </a:lnTo>
                <a:lnTo>
                  <a:pt x="600" y="18"/>
                </a:lnTo>
                <a:lnTo>
                  <a:pt x="625" y="25"/>
                </a:lnTo>
                <a:lnTo>
                  <a:pt x="646" y="35"/>
                </a:lnTo>
                <a:lnTo>
                  <a:pt x="674" y="53"/>
                </a:lnTo>
                <a:lnTo>
                  <a:pt x="684" y="60"/>
                </a:lnTo>
                <a:lnTo>
                  <a:pt x="691" y="63"/>
                </a:lnTo>
                <a:lnTo>
                  <a:pt x="736" y="74"/>
                </a:lnTo>
                <a:lnTo>
                  <a:pt x="775" y="84"/>
                </a:lnTo>
                <a:lnTo>
                  <a:pt x="789" y="95"/>
                </a:lnTo>
                <a:lnTo>
                  <a:pt x="803" y="105"/>
                </a:lnTo>
                <a:lnTo>
                  <a:pt x="813" y="109"/>
                </a:lnTo>
                <a:lnTo>
                  <a:pt x="796" y="91"/>
                </a:lnTo>
                <a:lnTo>
                  <a:pt x="806" y="91"/>
                </a:lnTo>
                <a:lnTo>
                  <a:pt x="813" y="98"/>
                </a:lnTo>
                <a:lnTo>
                  <a:pt x="823" y="105"/>
                </a:lnTo>
                <a:lnTo>
                  <a:pt x="834" y="105"/>
                </a:lnTo>
                <a:lnTo>
                  <a:pt x="823" y="102"/>
                </a:lnTo>
                <a:lnTo>
                  <a:pt x="816" y="91"/>
                </a:lnTo>
                <a:lnTo>
                  <a:pt x="823" y="88"/>
                </a:lnTo>
                <a:lnTo>
                  <a:pt x="841" y="88"/>
                </a:lnTo>
                <a:lnTo>
                  <a:pt x="844" y="88"/>
                </a:lnTo>
                <a:lnTo>
                  <a:pt x="869" y="95"/>
                </a:lnTo>
                <a:lnTo>
                  <a:pt x="883" y="102"/>
                </a:lnTo>
                <a:lnTo>
                  <a:pt x="890" y="109"/>
                </a:lnTo>
                <a:lnTo>
                  <a:pt x="897" y="112"/>
                </a:lnTo>
                <a:lnTo>
                  <a:pt x="914" y="116"/>
                </a:lnTo>
                <a:lnTo>
                  <a:pt x="956" y="122"/>
                </a:lnTo>
                <a:lnTo>
                  <a:pt x="918" y="112"/>
                </a:lnTo>
                <a:lnTo>
                  <a:pt x="897" y="105"/>
                </a:lnTo>
                <a:lnTo>
                  <a:pt x="883" y="98"/>
                </a:lnTo>
                <a:lnTo>
                  <a:pt x="2839" y="356"/>
                </a:lnTo>
                <a:lnTo>
                  <a:pt x="1329" y="795"/>
                </a:lnTo>
                <a:lnTo>
                  <a:pt x="1319" y="799"/>
                </a:lnTo>
                <a:lnTo>
                  <a:pt x="1308" y="802"/>
                </a:lnTo>
                <a:lnTo>
                  <a:pt x="1301" y="820"/>
                </a:lnTo>
                <a:lnTo>
                  <a:pt x="1301" y="830"/>
                </a:lnTo>
                <a:lnTo>
                  <a:pt x="1305" y="834"/>
                </a:lnTo>
                <a:lnTo>
                  <a:pt x="1308" y="837"/>
                </a:lnTo>
                <a:lnTo>
                  <a:pt x="1315" y="837"/>
                </a:lnTo>
                <a:lnTo>
                  <a:pt x="1319" y="841"/>
                </a:lnTo>
                <a:lnTo>
                  <a:pt x="1322" y="841"/>
                </a:lnTo>
                <a:lnTo>
                  <a:pt x="1333" y="834"/>
                </a:lnTo>
                <a:lnTo>
                  <a:pt x="1340" y="827"/>
                </a:lnTo>
                <a:lnTo>
                  <a:pt x="1343" y="820"/>
                </a:lnTo>
                <a:lnTo>
                  <a:pt x="1343" y="813"/>
                </a:lnTo>
                <a:lnTo>
                  <a:pt x="1343" y="799"/>
                </a:lnTo>
                <a:lnTo>
                  <a:pt x="1340" y="792"/>
                </a:lnTo>
                <a:lnTo>
                  <a:pt x="1333" y="792"/>
                </a:lnTo>
                <a:lnTo>
                  <a:pt x="1329" y="795"/>
                </a:lnTo>
                <a:lnTo>
                  <a:pt x="2839" y="356"/>
                </a:lnTo>
                <a:lnTo>
                  <a:pt x="1214" y="956"/>
                </a:lnTo>
                <a:lnTo>
                  <a:pt x="1231" y="949"/>
                </a:lnTo>
                <a:lnTo>
                  <a:pt x="1231" y="938"/>
                </a:lnTo>
                <a:lnTo>
                  <a:pt x="1238" y="928"/>
                </a:lnTo>
                <a:lnTo>
                  <a:pt x="1249" y="921"/>
                </a:lnTo>
                <a:lnTo>
                  <a:pt x="1252" y="914"/>
                </a:lnTo>
                <a:lnTo>
                  <a:pt x="1256" y="903"/>
                </a:lnTo>
                <a:lnTo>
                  <a:pt x="1252" y="896"/>
                </a:lnTo>
                <a:lnTo>
                  <a:pt x="1245" y="900"/>
                </a:lnTo>
                <a:lnTo>
                  <a:pt x="1231" y="907"/>
                </a:lnTo>
                <a:lnTo>
                  <a:pt x="1221" y="921"/>
                </a:lnTo>
                <a:lnTo>
                  <a:pt x="1218" y="931"/>
                </a:lnTo>
                <a:lnTo>
                  <a:pt x="1211" y="935"/>
                </a:lnTo>
                <a:lnTo>
                  <a:pt x="1207" y="945"/>
                </a:lnTo>
                <a:lnTo>
                  <a:pt x="1207" y="952"/>
                </a:lnTo>
                <a:lnTo>
                  <a:pt x="1211" y="956"/>
                </a:lnTo>
                <a:lnTo>
                  <a:pt x="1214" y="956"/>
                </a:lnTo>
                <a:lnTo>
                  <a:pt x="2839" y="356"/>
                </a:lnTo>
                <a:lnTo>
                  <a:pt x="1200" y="966"/>
                </a:lnTo>
                <a:lnTo>
                  <a:pt x="1204" y="959"/>
                </a:lnTo>
                <a:lnTo>
                  <a:pt x="1200" y="959"/>
                </a:lnTo>
                <a:lnTo>
                  <a:pt x="1193" y="963"/>
                </a:lnTo>
                <a:lnTo>
                  <a:pt x="1193" y="966"/>
                </a:lnTo>
                <a:lnTo>
                  <a:pt x="1197" y="970"/>
                </a:lnTo>
                <a:lnTo>
                  <a:pt x="1200" y="966"/>
                </a:lnTo>
                <a:lnTo>
                  <a:pt x="2839" y="356"/>
                </a:lnTo>
                <a:lnTo>
                  <a:pt x="1085" y="942"/>
                </a:lnTo>
                <a:lnTo>
                  <a:pt x="1082" y="935"/>
                </a:lnTo>
                <a:lnTo>
                  <a:pt x="1078" y="928"/>
                </a:lnTo>
                <a:lnTo>
                  <a:pt x="1075" y="928"/>
                </a:lnTo>
                <a:lnTo>
                  <a:pt x="1071" y="931"/>
                </a:lnTo>
                <a:lnTo>
                  <a:pt x="1075" y="938"/>
                </a:lnTo>
                <a:lnTo>
                  <a:pt x="1078" y="945"/>
                </a:lnTo>
                <a:lnTo>
                  <a:pt x="1082" y="945"/>
                </a:lnTo>
                <a:lnTo>
                  <a:pt x="1085" y="942"/>
                </a:lnTo>
                <a:lnTo>
                  <a:pt x="2839" y="356"/>
                </a:lnTo>
                <a:lnTo>
                  <a:pt x="1095" y="1088"/>
                </a:lnTo>
                <a:lnTo>
                  <a:pt x="1102" y="1081"/>
                </a:lnTo>
                <a:lnTo>
                  <a:pt x="1106" y="1074"/>
                </a:lnTo>
                <a:lnTo>
                  <a:pt x="1106" y="1071"/>
                </a:lnTo>
                <a:lnTo>
                  <a:pt x="1102" y="1067"/>
                </a:lnTo>
                <a:lnTo>
                  <a:pt x="1099" y="1074"/>
                </a:lnTo>
                <a:lnTo>
                  <a:pt x="1095" y="1078"/>
                </a:lnTo>
                <a:lnTo>
                  <a:pt x="1092" y="1088"/>
                </a:lnTo>
                <a:lnTo>
                  <a:pt x="1095" y="1088"/>
                </a:lnTo>
                <a:lnTo>
                  <a:pt x="2839" y="356"/>
                </a:lnTo>
                <a:lnTo>
                  <a:pt x="1116" y="1064"/>
                </a:lnTo>
                <a:lnTo>
                  <a:pt x="1120" y="1053"/>
                </a:lnTo>
                <a:lnTo>
                  <a:pt x="1116" y="1057"/>
                </a:lnTo>
                <a:lnTo>
                  <a:pt x="1113" y="1067"/>
                </a:lnTo>
                <a:lnTo>
                  <a:pt x="1116" y="1064"/>
                </a:lnTo>
                <a:lnTo>
                  <a:pt x="2839" y="356"/>
                </a:lnTo>
                <a:lnTo>
                  <a:pt x="1054" y="1123"/>
                </a:lnTo>
                <a:lnTo>
                  <a:pt x="1061" y="1112"/>
                </a:lnTo>
                <a:lnTo>
                  <a:pt x="1057" y="1112"/>
                </a:lnTo>
                <a:lnTo>
                  <a:pt x="1050" y="1119"/>
                </a:lnTo>
                <a:lnTo>
                  <a:pt x="1043" y="1123"/>
                </a:lnTo>
                <a:lnTo>
                  <a:pt x="1036" y="1126"/>
                </a:lnTo>
                <a:lnTo>
                  <a:pt x="1033" y="1133"/>
                </a:lnTo>
                <a:lnTo>
                  <a:pt x="1036" y="1144"/>
                </a:lnTo>
                <a:lnTo>
                  <a:pt x="1036" y="1147"/>
                </a:lnTo>
                <a:lnTo>
                  <a:pt x="1043" y="1144"/>
                </a:lnTo>
                <a:lnTo>
                  <a:pt x="1050" y="1133"/>
                </a:lnTo>
                <a:lnTo>
                  <a:pt x="1054" y="1123"/>
                </a:lnTo>
                <a:lnTo>
                  <a:pt x="2839" y="356"/>
                </a:lnTo>
                <a:lnTo>
                  <a:pt x="991" y="1186"/>
                </a:lnTo>
                <a:lnTo>
                  <a:pt x="980" y="1193"/>
                </a:lnTo>
                <a:lnTo>
                  <a:pt x="980" y="1196"/>
                </a:lnTo>
                <a:lnTo>
                  <a:pt x="991" y="1189"/>
                </a:lnTo>
                <a:lnTo>
                  <a:pt x="994" y="1186"/>
                </a:lnTo>
                <a:lnTo>
                  <a:pt x="991" y="1186"/>
                </a:lnTo>
                <a:lnTo>
                  <a:pt x="2839" y="356"/>
                </a:lnTo>
                <a:lnTo>
                  <a:pt x="959" y="1207"/>
                </a:lnTo>
                <a:lnTo>
                  <a:pt x="956" y="1217"/>
                </a:lnTo>
                <a:lnTo>
                  <a:pt x="956" y="1221"/>
                </a:lnTo>
                <a:lnTo>
                  <a:pt x="959" y="1217"/>
                </a:lnTo>
                <a:lnTo>
                  <a:pt x="966" y="1210"/>
                </a:lnTo>
                <a:lnTo>
                  <a:pt x="970" y="1203"/>
                </a:lnTo>
                <a:lnTo>
                  <a:pt x="970" y="1200"/>
                </a:lnTo>
                <a:lnTo>
                  <a:pt x="966" y="1200"/>
                </a:lnTo>
                <a:lnTo>
                  <a:pt x="959" y="1207"/>
                </a:lnTo>
                <a:lnTo>
                  <a:pt x="2839" y="356"/>
                </a:lnTo>
                <a:lnTo>
                  <a:pt x="911" y="1276"/>
                </a:lnTo>
                <a:lnTo>
                  <a:pt x="904" y="1273"/>
                </a:lnTo>
                <a:lnTo>
                  <a:pt x="897" y="1280"/>
                </a:lnTo>
                <a:lnTo>
                  <a:pt x="893" y="1290"/>
                </a:lnTo>
                <a:lnTo>
                  <a:pt x="897" y="1294"/>
                </a:lnTo>
                <a:lnTo>
                  <a:pt x="900" y="1290"/>
                </a:lnTo>
                <a:lnTo>
                  <a:pt x="911" y="1280"/>
                </a:lnTo>
                <a:lnTo>
                  <a:pt x="914" y="1276"/>
                </a:lnTo>
                <a:lnTo>
                  <a:pt x="911" y="1276"/>
                </a:lnTo>
                <a:lnTo>
                  <a:pt x="2839" y="356"/>
                </a:lnTo>
                <a:lnTo>
                  <a:pt x="876" y="1304"/>
                </a:lnTo>
                <a:lnTo>
                  <a:pt x="872" y="1308"/>
                </a:lnTo>
                <a:lnTo>
                  <a:pt x="869" y="1311"/>
                </a:lnTo>
                <a:lnTo>
                  <a:pt x="869" y="1315"/>
                </a:lnTo>
                <a:lnTo>
                  <a:pt x="872" y="1315"/>
                </a:lnTo>
                <a:lnTo>
                  <a:pt x="879" y="1308"/>
                </a:lnTo>
                <a:lnTo>
                  <a:pt x="879" y="1304"/>
                </a:lnTo>
                <a:lnTo>
                  <a:pt x="876" y="1304"/>
                </a:lnTo>
                <a:lnTo>
                  <a:pt x="2839" y="356"/>
                </a:lnTo>
                <a:lnTo>
                  <a:pt x="785" y="1395"/>
                </a:lnTo>
                <a:lnTo>
                  <a:pt x="785" y="1405"/>
                </a:lnTo>
                <a:lnTo>
                  <a:pt x="789" y="1405"/>
                </a:lnTo>
                <a:lnTo>
                  <a:pt x="789" y="1395"/>
                </a:lnTo>
                <a:lnTo>
                  <a:pt x="785" y="1395"/>
                </a:lnTo>
                <a:lnTo>
                  <a:pt x="2839" y="356"/>
                </a:lnTo>
                <a:lnTo>
                  <a:pt x="653" y="1534"/>
                </a:lnTo>
                <a:lnTo>
                  <a:pt x="642" y="1538"/>
                </a:lnTo>
                <a:lnTo>
                  <a:pt x="639" y="1545"/>
                </a:lnTo>
                <a:lnTo>
                  <a:pt x="635" y="1552"/>
                </a:lnTo>
                <a:lnTo>
                  <a:pt x="635" y="1555"/>
                </a:lnTo>
                <a:lnTo>
                  <a:pt x="639" y="1559"/>
                </a:lnTo>
                <a:lnTo>
                  <a:pt x="646" y="1555"/>
                </a:lnTo>
                <a:lnTo>
                  <a:pt x="653" y="1545"/>
                </a:lnTo>
                <a:lnTo>
                  <a:pt x="660" y="1534"/>
                </a:lnTo>
                <a:lnTo>
                  <a:pt x="653" y="1534"/>
                </a:lnTo>
                <a:lnTo>
                  <a:pt x="2839" y="356"/>
                </a:lnTo>
                <a:lnTo>
                  <a:pt x="621" y="1555"/>
                </a:lnTo>
                <a:lnTo>
                  <a:pt x="614" y="1559"/>
                </a:lnTo>
                <a:lnTo>
                  <a:pt x="604" y="1566"/>
                </a:lnTo>
                <a:lnTo>
                  <a:pt x="593" y="1580"/>
                </a:lnTo>
                <a:lnTo>
                  <a:pt x="600" y="1580"/>
                </a:lnTo>
                <a:lnTo>
                  <a:pt x="611" y="1576"/>
                </a:lnTo>
                <a:lnTo>
                  <a:pt x="621" y="1566"/>
                </a:lnTo>
                <a:lnTo>
                  <a:pt x="625" y="1559"/>
                </a:lnTo>
                <a:lnTo>
                  <a:pt x="625" y="1555"/>
                </a:lnTo>
                <a:lnTo>
                  <a:pt x="621" y="1555"/>
                </a:lnTo>
                <a:lnTo>
                  <a:pt x="2839" y="356"/>
                </a:lnTo>
                <a:lnTo>
                  <a:pt x="642" y="1377"/>
                </a:lnTo>
                <a:lnTo>
                  <a:pt x="646" y="1374"/>
                </a:lnTo>
                <a:lnTo>
                  <a:pt x="642" y="1367"/>
                </a:lnTo>
                <a:lnTo>
                  <a:pt x="639" y="1367"/>
                </a:lnTo>
                <a:lnTo>
                  <a:pt x="635" y="1367"/>
                </a:lnTo>
                <a:lnTo>
                  <a:pt x="632" y="1374"/>
                </a:lnTo>
                <a:lnTo>
                  <a:pt x="635" y="1377"/>
                </a:lnTo>
                <a:lnTo>
                  <a:pt x="639" y="1377"/>
                </a:lnTo>
                <a:lnTo>
                  <a:pt x="642" y="1377"/>
                </a:lnTo>
                <a:lnTo>
                  <a:pt x="2839" y="356"/>
                </a:lnTo>
                <a:lnTo>
                  <a:pt x="520" y="1621"/>
                </a:lnTo>
                <a:lnTo>
                  <a:pt x="513" y="1628"/>
                </a:lnTo>
                <a:lnTo>
                  <a:pt x="503" y="1639"/>
                </a:lnTo>
                <a:lnTo>
                  <a:pt x="503" y="1646"/>
                </a:lnTo>
                <a:lnTo>
                  <a:pt x="506" y="1646"/>
                </a:lnTo>
                <a:lnTo>
                  <a:pt x="513" y="1639"/>
                </a:lnTo>
                <a:lnTo>
                  <a:pt x="520" y="1632"/>
                </a:lnTo>
                <a:lnTo>
                  <a:pt x="527" y="1625"/>
                </a:lnTo>
                <a:lnTo>
                  <a:pt x="531" y="1621"/>
                </a:lnTo>
                <a:lnTo>
                  <a:pt x="527" y="1618"/>
                </a:lnTo>
                <a:lnTo>
                  <a:pt x="520" y="1621"/>
                </a:lnTo>
                <a:lnTo>
                  <a:pt x="2839" y="356"/>
                </a:lnTo>
                <a:lnTo>
                  <a:pt x="412" y="1702"/>
                </a:lnTo>
                <a:lnTo>
                  <a:pt x="398" y="1716"/>
                </a:lnTo>
                <a:lnTo>
                  <a:pt x="391" y="1729"/>
                </a:lnTo>
                <a:lnTo>
                  <a:pt x="388" y="1733"/>
                </a:lnTo>
                <a:lnTo>
                  <a:pt x="391" y="1733"/>
                </a:lnTo>
                <a:lnTo>
                  <a:pt x="408" y="1722"/>
                </a:lnTo>
                <a:lnTo>
                  <a:pt x="419" y="1716"/>
                </a:lnTo>
                <a:lnTo>
                  <a:pt x="422" y="1705"/>
                </a:lnTo>
                <a:lnTo>
                  <a:pt x="419" y="1698"/>
                </a:lnTo>
                <a:lnTo>
                  <a:pt x="412" y="1702"/>
                </a:lnTo>
                <a:lnTo>
                  <a:pt x="2839" y="356"/>
                </a:lnTo>
                <a:lnTo>
                  <a:pt x="381" y="1736"/>
                </a:lnTo>
                <a:lnTo>
                  <a:pt x="381" y="1743"/>
                </a:lnTo>
                <a:lnTo>
                  <a:pt x="384" y="1743"/>
                </a:lnTo>
                <a:lnTo>
                  <a:pt x="384" y="1736"/>
                </a:lnTo>
                <a:lnTo>
                  <a:pt x="381" y="1736"/>
                </a:lnTo>
                <a:lnTo>
                  <a:pt x="2839" y="356"/>
                </a:lnTo>
                <a:lnTo>
                  <a:pt x="374" y="1747"/>
                </a:lnTo>
                <a:lnTo>
                  <a:pt x="370" y="1754"/>
                </a:lnTo>
                <a:lnTo>
                  <a:pt x="374" y="1754"/>
                </a:lnTo>
                <a:lnTo>
                  <a:pt x="377" y="1750"/>
                </a:lnTo>
                <a:lnTo>
                  <a:pt x="374" y="1747"/>
                </a:lnTo>
                <a:lnTo>
                  <a:pt x="2839" y="356"/>
                </a:lnTo>
                <a:lnTo>
                  <a:pt x="339" y="1761"/>
                </a:lnTo>
                <a:lnTo>
                  <a:pt x="332" y="1771"/>
                </a:lnTo>
                <a:lnTo>
                  <a:pt x="325" y="1782"/>
                </a:lnTo>
                <a:lnTo>
                  <a:pt x="328" y="1778"/>
                </a:lnTo>
                <a:lnTo>
                  <a:pt x="339" y="1771"/>
                </a:lnTo>
                <a:lnTo>
                  <a:pt x="342" y="1761"/>
                </a:lnTo>
                <a:lnTo>
                  <a:pt x="339" y="1761"/>
                </a:lnTo>
                <a:lnTo>
                  <a:pt x="2839" y="356"/>
                </a:lnTo>
                <a:lnTo>
                  <a:pt x="314" y="1778"/>
                </a:lnTo>
                <a:lnTo>
                  <a:pt x="307" y="1782"/>
                </a:lnTo>
                <a:lnTo>
                  <a:pt x="304" y="1785"/>
                </a:lnTo>
                <a:lnTo>
                  <a:pt x="293" y="1799"/>
                </a:lnTo>
                <a:lnTo>
                  <a:pt x="279" y="1817"/>
                </a:lnTo>
                <a:lnTo>
                  <a:pt x="293" y="1810"/>
                </a:lnTo>
                <a:lnTo>
                  <a:pt x="304" y="1803"/>
                </a:lnTo>
                <a:lnTo>
                  <a:pt x="311" y="1796"/>
                </a:lnTo>
                <a:lnTo>
                  <a:pt x="314" y="1785"/>
                </a:lnTo>
                <a:lnTo>
                  <a:pt x="318" y="1782"/>
                </a:lnTo>
                <a:lnTo>
                  <a:pt x="314" y="1778"/>
                </a:lnTo>
                <a:lnTo>
                  <a:pt x="2839" y="356"/>
                </a:lnTo>
                <a:lnTo>
                  <a:pt x="67" y="1869"/>
                </a:lnTo>
                <a:lnTo>
                  <a:pt x="63" y="1872"/>
                </a:lnTo>
                <a:lnTo>
                  <a:pt x="63" y="1879"/>
                </a:lnTo>
                <a:lnTo>
                  <a:pt x="67" y="1883"/>
                </a:lnTo>
                <a:lnTo>
                  <a:pt x="70" y="1883"/>
                </a:lnTo>
                <a:lnTo>
                  <a:pt x="74" y="1879"/>
                </a:lnTo>
                <a:lnTo>
                  <a:pt x="77" y="1872"/>
                </a:lnTo>
                <a:lnTo>
                  <a:pt x="74" y="1869"/>
                </a:lnTo>
                <a:lnTo>
                  <a:pt x="67" y="1869"/>
                </a:lnTo>
                <a:lnTo>
                  <a:pt x="2839" y="356"/>
                </a:lnTo>
                <a:lnTo>
                  <a:pt x="77" y="1820"/>
                </a:lnTo>
                <a:lnTo>
                  <a:pt x="74" y="1824"/>
                </a:lnTo>
                <a:lnTo>
                  <a:pt x="81" y="1824"/>
                </a:lnTo>
                <a:lnTo>
                  <a:pt x="81" y="1820"/>
                </a:lnTo>
                <a:lnTo>
                  <a:pt x="81" y="1817"/>
                </a:lnTo>
                <a:lnTo>
                  <a:pt x="77" y="1820"/>
                </a:lnTo>
                <a:lnTo>
                  <a:pt x="2839" y="356"/>
                </a:lnTo>
                <a:lnTo>
                  <a:pt x="88" y="841"/>
                </a:lnTo>
                <a:lnTo>
                  <a:pt x="74" y="837"/>
                </a:lnTo>
                <a:lnTo>
                  <a:pt x="60" y="837"/>
                </a:lnTo>
                <a:lnTo>
                  <a:pt x="46" y="841"/>
                </a:lnTo>
                <a:lnTo>
                  <a:pt x="35" y="848"/>
                </a:lnTo>
                <a:lnTo>
                  <a:pt x="32" y="851"/>
                </a:lnTo>
                <a:lnTo>
                  <a:pt x="39" y="851"/>
                </a:lnTo>
                <a:lnTo>
                  <a:pt x="60" y="855"/>
                </a:lnTo>
                <a:lnTo>
                  <a:pt x="74" y="851"/>
                </a:lnTo>
                <a:lnTo>
                  <a:pt x="81" y="848"/>
                </a:lnTo>
                <a:lnTo>
                  <a:pt x="88" y="844"/>
                </a:lnTo>
                <a:lnTo>
                  <a:pt x="88" y="841"/>
                </a:lnTo>
                <a:lnTo>
                  <a:pt x="2839" y="356"/>
                </a:lnTo>
                <a:lnTo>
                  <a:pt x="0" y="855"/>
                </a:lnTo>
                <a:lnTo>
                  <a:pt x="7" y="855"/>
                </a:lnTo>
                <a:lnTo>
                  <a:pt x="21" y="848"/>
                </a:lnTo>
                <a:lnTo>
                  <a:pt x="14" y="848"/>
                </a:lnTo>
                <a:lnTo>
                  <a:pt x="0" y="855"/>
                </a:lnTo>
                <a:lnTo>
                  <a:pt x="2839" y="356"/>
                </a:lnTo>
                <a:lnTo>
                  <a:pt x="252" y="788"/>
                </a:lnTo>
                <a:lnTo>
                  <a:pt x="245" y="788"/>
                </a:lnTo>
                <a:lnTo>
                  <a:pt x="238" y="792"/>
                </a:lnTo>
                <a:lnTo>
                  <a:pt x="238" y="795"/>
                </a:lnTo>
                <a:lnTo>
                  <a:pt x="241" y="795"/>
                </a:lnTo>
                <a:lnTo>
                  <a:pt x="252" y="792"/>
                </a:lnTo>
                <a:lnTo>
                  <a:pt x="255" y="788"/>
                </a:lnTo>
                <a:lnTo>
                  <a:pt x="252" y="788"/>
                </a:lnTo>
                <a:lnTo>
                  <a:pt x="2839" y="356"/>
                </a:lnTo>
                <a:lnTo>
                  <a:pt x="252" y="753"/>
                </a:lnTo>
                <a:lnTo>
                  <a:pt x="248" y="757"/>
                </a:lnTo>
                <a:lnTo>
                  <a:pt x="245" y="757"/>
                </a:lnTo>
                <a:lnTo>
                  <a:pt x="248" y="760"/>
                </a:lnTo>
                <a:lnTo>
                  <a:pt x="255" y="757"/>
                </a:lnTo>
                <a:lnTo>
                  <a:pt x="255" y="753"/>
                </a:lnTo>
                <a:lnTo>
                  <a:pt x="252" y="753"/>
                </a:lnTo>
                <a:lnTo>
                  <a:pt x="2839" y="356"/>
                </a:lnTo>
                <a:lnTo>
                  <a:pt x="168" y="429"/>
                </a:lnTo>
                <a:lnTo>
                  <a:pt x="157" y="422"/>
                </a:lnTo>
                <a:lnTo>
                  <a:pt x="157" y="426"/>
                </a:lnTo>
                <a:lnTo>
                  <a:pt x="154" y="426"/>
                </a:lnTo>
                <a:lnTo>
                  <a:pt x="157" y="433"/>
                </a:lnTo>
                <a:lnTo>
                  <a:pt x="161" y="436"/>
                </a:lnTo>
                <a:lnTo>
                  <a:pt x="168" y="433"/>
                </a:lnTo>
                <a:lnTo>
                  <a:pt x="168" y="429"/>
                </a:lnTo>
                <a:lnTo>
                  <a:pt x="2839" y="356"/>
                </a:lnTo>
                <a:lnTo>
                  <a:pt x="646" y="652"/>
                </a:lnTo>
                <a:lnTo>
                  <a:pt x="639" y="649"/>
                </a:lnTo>
                <a:lnTo>
                  <a:pt x="632" y="652"/>
                </a:lnTo>
                <a:lnTo>
                  <a:pt x="628" y="656"/>
                </a:lnTo>
                <a:lnTo>
                  <a:pt x="632" y="656"/>
                </a:lnTo>
                <a:lnTo>
                  <a:pt x="642" y="656"/>
                </a:lnTo>
                <a:lnTo>
                  <a:pt x="646" y="656"/>
                </a:lnTo>
                <a:lnTo>
                  <a:pt x="646" y="652"/>
                </a:lnTo>
                <a:lnTo>
                  <a:pt x="2839" y="356"/>
                </a:lnTo>
                <a:lnTo>
                  <a:pt x="970" y="488"/>
                </a:lnTo>
                <a:lnTo>
                  <a:pt x="966" y="492"/>
                </a:lnTo>
                <a:lnTo>
                  <a:pt x="966" y="495"/>
                </a:lnTo>
                <a:lnTo>
                  <a:pt x="973" y="495"/>
                </a:lnTo>
                <a:lnTo>
                  <a:pt x="980" y="492"/>
                </a:lnTo>
                <a:lnTo>
                  <a:pt x="980" y="488"/>
                </a:lnTo>
                <a:lnTo>
                  <a:pt x="973" y="485"/>
                </a:lnTo>
                <a:lnTo>
                  <a:pt x="970" y="488"/>
                </a:lnTo>
                <a:lnTo>
                  <a:pt x="2839" y="356"/>
                </a:lnTo>
                <a:lnTo>
                  <a:pt x="1221" y="562"/>
                </a:lnTo>
                <a:lnTo>
                  <a:pt x="1224" y="558"/>
                </a:lnTo>
                <a:lnTo>
                  <a:pt x="1224" y="555"/>
                </a:lnTo>
                <a:lnTo>
                  <a:pt x="1218" y="555"/>
                </a:lnTo>
                <a:lnTo>
                  <a:pt x="1214" y="558"/>
                </a:lnTo>
                <a:lnTo>
                  <a:pt x="1221" y="562"/>
                </a:lnTo>
                <a:lnTo>
                  <a:pt x="2839" y="356"/>
                </a:lnTo>
                <a:lnTo>
                  <a:pt x="1364" y="562"/>
                </a:lnTo>
                <a:lnTo>
                  <a:pt x="1374" y="562"/>
                </a:lnTo>
                <a:lnTo>
                  <a:pt x="1378" y="558"/>
                </a:lnTo>
                <a:lnTo>
                  <a:pt x="1374" y="558"/>
                </a:lnTo>
                <a:lnTo>
                  <a:pt x="1371" y="558"/>
                </a:lnTo>
                <a:lnTo>
                  <a:pt x="1364" y="558"/>
                </a:lnTo>
                <a:lnTo>
                  <a:pt x="1360" y="562"/>
                </a:lnTo>
                <a:lnTo>
                  <a:pt x="1364" y="562"/>
                </a:lnTo>
                <a:lnTo>
                  <a:pt x="2839" y="356"/>
                </a:lnTo>
                <a:lnTo>
                  <a:pt x="1413" y="548"/>
                </a:lnTo>
                <a:lnTo>
                  <a:pt x="1416" y="555"/>
                </a:lnTo>
                <a:lnTo>
                  <a:pt x="1420" y="555"/>
                </a:lnTo>
                <a:lnTo>
                  <a:pt x="1413" y="544"/>
                </a:lnTo>
                <a:lnTo>
                  <a:pt x="1413" y="548"/>
                </a:lnTo>
                <a:lnTo>
                  <a:pt x="2839" y="356"/>
                </a:lnTo>
                <a:lnTo>
                  <a:pt x="1479" y="558"/>
                </a:lnTo>
                <a:lnTo>
                  <a:pt x="1472" y="562"/>
                </a:lnTo>
                <a:lnTo>
                  <a:pt x="1476" y="565"/>
                </a:lnTo>
                <a:lnTo>
                  <a:pt x="1479" y="565"/>
                </a:lnTo>
                <a:lnTo>
                  <a:pt x="1483" y="562"/>
                </a:lnTo>
                <a:lnTo>
                  <a:pt x="1483" y="558"/>
                </a:lnTo>
                <a:lnTo>
                  <a:pt x="1479" y="558"/>
                </a:lnTo>
                <a:lnTo>
                  <a:pt x="2839" y="356"/>
                </a:lnTo>
                <a:lnTo>
                  <a:pt x="1570" y="558"/>
                </a:lnTo>
                <a:lnTo>
                  <a:pt x="1559" y="565"/>
                </a:lnTo>
                <a:lnTo>
                  <a:pt x="1556" y="565"/>
                </a:lnTo>
                <a:lnTo>
                  <a:pt x="1563" y="569"/>
                </a:lnTo>
                <a:lnTo>
                  <a:pt x="1570" y="565"/>
                </a:lnTo>
                <a:lnTo>
                  <a:pt x="1573" y="562"/>
                </a:lnTo>
                <a:lnTo>
                  <a:pt x="1573" y="558"/>
                </a:lnTo>
                <a:lnTo>
                  <a:pt x="1570" y="558"/>
                </a:lnTo>
                <a:lnTo>
                  <a:pt x="2839" y="356"/>
                </a:lnTo>
                <a:lnTo>
                  <a:pt x="1615" y="464"/>
                </a:lnTo>
                <a:lnTo>
                  <a:pt x="1612" y="471"/>
                </a:lnTo>
                <a:lnTo>
                  <a:pt x="1615" y="475"/>
                </a:lnTo>
                <a:lnTo>
                  <a:pt x="1619" y="475"/>
                </a:lnTo>
                <a:lnTo>
                  <a:pt x="1622" y="471"/>
                </a:lnTo>
                <a:lnTo>
                  <a:pt x="1622" y="468"/>
                </a:lnTo>
                <a:lnTo>
                  <a:pt x="1619" y="464"/>
                </a:lnTo>
                <a:lnTo>
                  <a:pt x="1615" y="464"/>
                </a:lnTo>
                <a:lnTo>
                  <a:pt x="2839" y="356"/>
                </a:lnTo>
                <a:lnTo>
                  <a:pt x="1761" y="527"/>
                </a:lnTo>
                <a:lnTo>
                  <a:pt x="1755" y="530"/>
                </a:lnTo>
                <a:lnTo>
                  <a:pt x="1758" y="534"/>
                </a:lnTo>
                <a:lnTo>
                  <a:pt x="1758" y="537"/>
                </a:lnTo>
                <a:lnTo>
                  <a:pt x="1765" y="537"/>
                </a:lnTo>
                <a:lnTo>
                  <a:pt x="1775" y="530"/>
                </a:lnTo>
                <a:lnTo>
                  <a:pt x="1779" y="527"/>
                </a:lnTo>
                <a:lnTo>
                  <a:pt x="1772" y="523"/>
                </a:lnTo>
                <a:lnTo>
                  <a:pt x="1765" y="523"/>
                </a:lnTo>
                <a:lnTo>
                  <a:pt x="1761" y="527"/>
                </a:lnTo>
                <a:lnTo>
                  <a:pt x="2839" y="356"/>
                </a:lnTo>
                <a:lnTo>
                  <a:pt x="1828" y="509"/>
                </a:lnTo>
                <a:lnTo>
                  <a:pt x="1814" y="509"/>
                </a:lnTo>
                <a:lnTo>
                  <a:pt x="1807" y="516"/>
                </a:lnTo>
                <a:lnTo>
                  <a:pt x="1807" y="520"/>
                </a:lnTo>
                <a:lnTo>
                  <a:pt x="1810" y="520"/>
                </a:lnTo>
                <a:lnTo>
                  <a:pt x="1824" y="516"/>
                </a:lnTo>
                <a:lnTo>
                  <a:pt x="1835" y="513"/>
                </a:lnTo>
                <a:lnTo>
                  <a:pt x="1838" y="509"/>
                </a:lnTo>
                <a:lnTo>
                  <a:pt x="1835" y="509"/>
                </a:lnTo>
                <a:lnTo>
                  <a:pt x="1828" y="509"/>
                </a:lnTo>
                <a:lnTo>
                  <a:pt x="2839" y="356"/>
                </a:lnTo>
                <a:lnTo>
                  <a:pt x="1814" y="203"/>
                </a:lnTo>
                <a:lnTo>
                  <a:pt x="1810" y="199"/>
                </a:lnTo>
                <a:lnTo>
                  <a:pt x="1803" y="213"/>
                </a:lnTo>
                <a:lnTo>
                  <a:pt x="1807" y="213"/>
                </a:lnTo>
                <a:lnTo>
                  <a:pt x="1810" y="213"/>
                </a:lnTo>
                <a:lnTo>
                  <a:pt x="1814" y="210"/>
                </a:lnTo>
                <a:lnTo>
                  <a:pt x="1814" y="203"/>
                </a:lnTo>
                <a:lnTo>
                  <a:pt x="2839" y="356"/>
                </a:lnTo>
                <a:lnTo>
                  <a:pt x="1859" y="147"/>
                </a:lnTo>
                <a:lnTo>
                  <a:pt x="1866" y="143"/>
                </a:lnTo>
                <a:lnTo>
                  <a:pt x="1870" y="140"/>
                </a:lnTo>
                <a:lnTo>
                  <a:pt x="1870" y="136"/>
                </a:lnTo>
                <a:lnTo>
                  <a:pt x="1866" y="133"/>
                </a:lnTo>
                <a:lnTo>
                  <a:pt x="1859" y="133"/>
                </a:lnTo>
                <a:lnTo>
                  <a:pt x="1856" y="136"/>
                </a:lnTo>
                <a:lnTo>
                  <a:pt x="1852" y="143"/>
                </a:lnTo>
                <a:lnTo>
                  <a:pt x="1859" y="147"/>
                </a:lnTo>
                <a:lnTo>
                  <a:pt x="2839" y="356"/>
                </a:lnTo>
                <a:lnTo>
                  <a:pt x="1978" y="63"/>
                </a:lnTo>
                <a:lnTo>
                  <a:pt x="1981" y="60"/>
                </a:lnTo>
                <a:lnTo>
                  <a:pt x="1985" y="56"/>
                </a:lnTo>
                <a:lnTo>
                  <a:pt x="1985" y="53"/>
                </a:lnTo>
                <a:lnTo>
                  <a:pt x="1981" y="53"/>
                </a:lnTo>
                <a:lnTo>
                  <a:pt x="1978" y="53"/>
                </a:lnTo>
                <a:lnTo>
                  <a:pt x="1974" y="56"/>
                </a:lnTo>
                <a:lnTo>
                  <a:pt x="1971" y="60"/>
                </a:lnTo>
                <a:lnTo>
                  <a:pt x="1978" y="63"/>
                </a:lnTo>
                <a:lnTo>
                  <a:pt x="2839" y="356"/>
                </a:lnTo>
                <a:lnTo>
                  <a:pt x="2006" y="25"/>
                </a:lnTo>
                <a:lnTo>
                  <a:pt x="2013" y="25"/>
                </a:lnTo>
                <a:lnTo>
                  <a:pt x="2016" y="21"/>
                </a:lnTo>
                <a:lnTo>
                  <a:pt x="2016" y="18"/>
                </a:lnTo>
                <a:lnTo>
                  <a:pt x="2013" y="14"/>
                </a:lnTo>
                <a:lnTo>
                  <a:pt x="2006" y="21"/>
                </a:lnTo>
                <a:lnTo>
                  <a:pt x="2006" y="25"/>
                </a:lnTo>
                <a:lnTo>
                  <a:pt x="2839" y="356"/>
                </a:lnTo>
                <a:close/>
              </a:path>
            </a:pathLst>
          </a:custGeom>
          <a:gradFill>
            <a:gsLst>
              <a:gs pos="0">
                <a:schemeClr val="tx1">
                  <a:alpha val="15000"/>
                </a:schemeClr>
              </a:gs>
              <a:gs pos="100000">
                <a:schemeClr val="tx1">
                  <a:alpha val="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2" name="グループ化 1"/>
          <p:cNvGrpSpPr/>
          <p:nvPr/>
        </p:nvGrpSpPr>
        <p:grpSpPr>
          <a:xfrm>
            <a:off x="-3461" y="0"/>
            <a:ext cx="9147461" cy="6858000"/>
            <a:chOff x="-3461" y="0"/>
            <a:chExt cx="9147461" cy="6858000"/>
          </a:xfrm>
        </p:grpSpPr>
        <p:sp>
          <p:nvSpPr>
            <p:cNvPr id="8" name="フリーフォーム 7"/>
            <p:cNvSpPr>
              <a:spLocks/>
            </p:cNvSpPr>
            <p:nvPr/>
          </p:nvSpPr>
          <p:spPr bwMode="auto">
            <a:xfrm>
              <a:off x="-3461" y="587486"/>
              <a:ext cx="3890704" cy="1840390"/>
            </a:xfrm>
            <a:custGeom>
              <a:avLst/>
              <a:gdLst/>
              <a:ahLst/>
              <a:cxnLst>
                <a:cxn ang="0">
                  <a:pos x="641" y="55"/>
                </a:cxn>
                <a:cxn ang="0">
                  <a:pos x="664" y="50"/>
                </a:cxn>
                <a:cxn ang="0">
                  <a:pos x="660" y="46"/>
                </a:cxn>
                <a:cxn ang="0">
                  <a:pos x="495" y="54"/>
                </a:cxn>
                <a:cxn ang="0">
                  <a:pos x="378" y="42"/>
                </a:cxn>
                <a:cxn ang="0">
                  <a:pos x="365" y="29"/>
                </a:cxn>
                <a:cxn ang="0">
                  <a:pos x="357" y="17"/>
                </a:cxn>
                <a:cxn ang="0">
                  <a:pos x="328" y="6"/>
                </a:cxn>
                <a:cxn ang="0">
                  <a:pos x="307" y="0"/>
                </a:cxn>
                <a:cxn ang="0">
                  <a:pos x="298" y="11"/>
                </a:cxn>
                <a:cxn ang="0">
                  <a:pos x="278" y="27"/>
                </a:cxn>
                <a:cxn ang="0">
                  <a:pos x="278" y="44"/>
                </a:cxn>
                <a:cxn ang="0">
                  <a:pos x="271" y="59"/>
                </a:cxn>
                <a:cxn ang="0">
                  <a:pos x="280" y="71"/>
                </a:cxn>
                <a:cxn ang="0">
                  <a:pos x="282" y="96"/>
                </a:cxn>
                <a:cxn ang="0">
                  <a:pos x="271" y="111"/>
                </a:cxn>
                <a:cxn ang="0">
                  <a:pos x="236" y="125"/>
                </a:cxn>
                <a:cxn ang="0">
                  <a:pos x="221" y="134"/>
                </a:cxn>
                <a:cxn ang="0">
                  <a:pos x="202" y="144"/>
                </a:cxn>
                <a:cxn ang="0">
                  <a:pos x="142" y="169"/>
                </a:cxn>
                <a:cxn ang="0">
                  <a:pos x="119" y="186"/>
                </a:cxn>
                <a:cxn ang="0">
                  <a:pos x="69" y="211"/>
                </a:cxn>
                <a:cxn ang="0">
                  <a:pos x="31" y="230"/>
                </a:cxn>
                <a:cxn ang="0">
                  <a:pos x="4" y="297"/>
                </a:cxn>
                <a:cxn ang="0">
                  <a:pos x="10" y="269"/>
                </a:cxn>
                <a:cxn ang="0">
                  <a:pos x="50" y="242"/>
                </a:cxn>
                <a:cxn ang="0">
                  <a:pos x="96" y="224"/>
                </a:cxn>
                <a:cxn ang="0">
                  <a:pos x="169" y="190"/>
                </a:cxn>
                <a:cxn ang="0">
                  <a:pos x="209" y="171"/>
                </a:cxn>
                <a:cxn ang="0">
                  <a:pos x="244" y="163"/>
                </a:cxn>
                <a:cxn ang="0">
                  <a:pos x="292" y="153"/>
                </a:cxn>
                <a:cxn ang="0">
                  <a:pos x="313" y="157"/>
                </a:cxn>
                <a:cxn ang="0">
                  <a:pos x="349" y="159"/>
                </a:cxn>
                <a:cxn ang="0">
                  <a:pos x="397" y="130"/>
                </a:cxn>
                <a:cxn ang="0">
                  <a:pos x="440" y="113"/>
                </a:cxn>
                <a:cxn ang="0">
                  <a:pos x="478" y="119"/>
                </a:cxn>
                <a:cxn ang="0">
                  <a:pos x="522" y="111"/>
                </a:cxn>
                <a:cxn ang="0">
                  <a:pos x="587" y="102"/>
                </a:cxn>
                <a:cxn ang="0">
                  <a:pos x="682" y="65"/>
                </a:cxn>
                <a:cxn ang="0">
                  <a:pos x="655" y="65"/>
                </a:cxn>
                <a:cxn ang="0">
                  <a:pos x="676" y="57"/>
                </a:cxn>
                <a:cxn ang="0">
                  <a:pos x="649" y="65"/>
                </a:cxn>
                <a:cxn ang="0">
                  <a:pos x="643" y="63"/>
                </a:cxn>
                <a:cxn ang="0">
                  <a:pos x="685" y="52"/>
                </a:cxn>
                <a:cxn ang="0">
                  <a:pos x="682" y="50"/>
                </a:cxn>
                <a:cxn ang="0">
                  <a:pos x="79" y="219"/>
                </a:cxn>
                <a:cxn ang="0">
                  <a:pos x="84" y="207"/>
                </a:cxn>
                <a:cxn ang="0">
                  <a:pos x="173" y="167"/>
                </a:cxn>
                <a:cxn ang="0">
                  <a:pos x="161" y="182"/>
                </a:cxn>
                <a:cxn ang="0">
                  <a:pos x="148" y="186"/>
                </a:cxn>
                <a:cxn ang="0">
                  <a:pos x="129" y="194"/>
                </a:cxn>
                <a:cxn ang="0">
                  <a:pos x="106" y="205"/>
                </a:cxn>
                <a:cxn ang="0">
                  <a:pos x="130" y="186"/>
                </a:cxn>
                <a:cxn ang="0">
                  <a:pos x="152" y="178"/>
                </a:cxn>
                <a:cxn ang="0">
                  <a:pos x="173" y="167"/>
                </a:cxn>
              </a:cxnLst>
              <a:rect l="0" t="0" r="0" b="0"/>
              <a:pathLst>
                <a:path w="691" h="307">
                  <a:moveTo>
                    <a:pt x="682" y="50"/>
                  </a:moveTo>
                  <a:lnTo>
                    <a:pt x="674" y="54"/>
                  </a:lnTo>
                  <a:lnTo>
                    <a:pt x="662" y="55"/>
                  </a:lnTo>
                  <a:lnTo>
                    <a:pt x="639" y="59"/>
                  </a:lnTo>
                  <a:lnTo>
                    <a:pt x="641" y="55"/>
                  </a:lnTo>
                  <a:lnTo>
                    <a:pt x="647" y="52"/>
                  </a:lnTo>
                  <a:lnTo>
                    <a:pt x="653" y="52"/>
                  </a:lnTo>
                  <a:lnTo>
                    <a:pt x="657" y="50"/>
                  </a:lnTo>
                  <a:lnTo>
                    <a:pt x="660" y="50"/>
                  </a:lnTo>
                  <a:lnTo>
                    <a:pt x="664" y="50"/>
                  </a:lnTo>
                  <a:lnTo>
                    <a:pt x="668" y="46"/>
                  </a:lnTo>
                  <a:lnTo>
                    <a:pt x="670" y="44"/>
                  </a:lnTo>
                  <a:lnTo>
                    <a:pt x="670" y="42"/>
                  </a:lnTo>
                  <a:lnTo>
                    <a:pt x="666" y="44"/>
                  </a:lnTo>
                  <a:lnTo>
                    <a:pt x="660" y="46"/>
                  </a:lnTo>
                  <a:lnTo>
                    <a:pt x="649" y="48"/>
                  </a:lnTo>
                  <a:lnTo>
                    <a:pt x="622" y="52"/>
                  </a:lnTo>
                  <a:lnTo>
                    <a:pt x="561" y="54"/>
                  </a:lnTo>
                  <a:lnTo>
                    <a:pt x="541" y="54"/>
                  </a:lnTo>
                  <a:lnTo>
                    <a:pt x="495" y="54"/>
                  </a:lnTo>
                  <a:lnTo>
                    <a:pt x="463" y="52"/>
                  </a:lnTo>
                  <a:lnTo>
                    <a:pt x="442" y="48"/>
                  </a:lnTo>
                  <a:lnTo>
                    <a:pt x="418" y="48"/>
                  </a:lnTo>
                  <a:lnTo>
                    <a:pt x="401" y="44"/>
                  </a:lnTo>
                  <a:lnTo>
                    <a:pt x="378" y="42"/>
                  </a:lnTo>
                  <a:lnTo>
                    <a:pt x="376" y="40"/>
                  </a:lnTo>
                  <a:lnTo>
                    <a:pt x="376" y="38"/>
                  </a:lnTo>
                  <a:lnTo>
                    <a:pt x="374" y="36"/>
                  </a:lnTo>
                  <a:lnTo>
                    <a:pt x="370" y="32"/>
                  </a:lnTo>
                  <a:lnTo>
                    <a:pt x="365" y="29"/>
                  </a:lnTo>
                  <a:lnTo>
                    <a:pt x="361" y="27"/>
                  </a:lnTo>
                  <a:lnTo>
                    <a:pt x="357" y="25"/>
                  </a:lnTo>
                  <a:lnTo>
                    <a:pt x="355" y="21"/>
                  </a:lnTo>
                  <a:lnTo>
                    <a:pt x="355" y="19"/>
                  </a:lnTo>
                  <a:lnTo>
                    <a:pt x="357" y="17"/>
                  </a:lnTo>
                  <a:lnTo>
                    <a:pt x="355" y="13"/>
                  </a:lnTo>
                  <a:lnTo>
                    <a:pt x="349" y="13"/>
                  </a:lnTo>
                  <a:lnTo>
                    <a:pt x="346" y="17"/>
                  </a:lnTo>
                  <a:lnTo>
                    <a:pt x="336" y="9"/>
                  </a:lnTo>
                  <a:lnTo>
                    <a:pt x="328" y="6"/>
                  </a:lnTo>
                  <a:lnTo>
                    <a:pt x="326" y="4"/>
                  </a:lnTo>
                  <a:lnTo>
                    <a:pt x="322" y="6"/>
                  </a:lnTo>
                  <a:lnTo>
                    <a:pt x="317" y="4"/>
                  </a:lnTo>
                  <a:lnTo>
                    <a:pt x="311" y="4"/>
                  </a:lnTo>
                  <a:lnTo>
                    <a:pt x="307" y="0"/>
                  </a:lnTo>
                  <a:lnTo>
                    <a:pt x="303" y="2"/>
                  </a:lnTo>
                  <a:lnTo>
                    <a:pt x="299" y="4"/>
                  </a:lnTo>
                  <a:lnTo>
                    <a:pt x="299" y="8"/>
                  </a:lnTo>
                  <a:lnTo>
                    <a:pt x="298" y="9"/>
                  </a:lnTo>
                  <a:lnTo>
                    <a:pt x="298" y="11"/>
                  </a:lnTo>
                  <a:lnTo>
                    <a:pt x="292" y="13"/>
                  </a:lnTo>
                  <a:lnTo>
                    <a:pt x="288" y="19"/>
                  </a:lnTo>
                  <a:lnTo>
                    <a:pt x="284" y="23"/>
                  </a:lnTo>
                  <a:lnTo>
                    <a:pt x="278" y="25"/>
                  </a:lnTo>
                  <a:lnTo>
                    <a:pt x="278" y="27"/>
                  </a:lnTo>
                  <a:lnTo>
                    <a:pt x="282" y="29"/>
                  </a:lnTo>
                  <a:lnTo>
                    <a:pt x="282" y="32"/>
                  </a:lnTo>
                  <a:lnTo>
                    <a:pt x="284" y="36"/>
                  </a:lnTo>
                  <a:lnTo>
                    <a:pt x="282" y="38"/>
                  </a:lnTo>
                  <a:lnTo>
                    <a:pt x="278" y="44"/>
                  </a:lnTo>
                  <a:lnTo>
                    <a:pt x="278" y="48"/>
                  </a:lnTo>
                  <a:lnTo>
                    <a:pt x="280" y="52"/>
                  </a:lnTo>
                  <a:lnTo>
                    <a:pt x="278" y="55"/>
                  </a:lnTo>
                  <a:lnTo>
                    <a:pt x="276" y="55"/>
                  </a:lnTo>
                  <a:lnTo>
                    <a:pt x="271" y="59"/>
                  </a:lnTo>
                  <a:lnTo>
                    <a:pt x="271" y="61"/>
                  </a:lnTo>
                  <a:lnTo>
                    <a:pt x="271" y="63"/>
                  </a:lnTo>
                  <a:lnTo>
                    <a:pt x="274" y="65"/>
                  </a:lnTo>
                  <a:lnTo>
                    <a:pt x="276" y="67"/>
                  </a:lnTo>
                  <a:lnTo>
                    <a:pt x="280" y="71"/>
                  </a:lnTo>
                  <a:lnTo>
                    <a:pt x="282" y="77"/>
                  </a:lnTo>
                  <a:lnTo>
                    <a:pt x="280" y="86"/>
                  </a:lnTo>
                  <a:lnTo>
                    <a:pt x="284" y="90"/>
                  </a:lnTo>
                  <a:lnTo>
                    <a:pt x="286" y="92"/>
                  </a:lnTo>
                  <a:lnTo>
                    <a:pt x="282" y="96"/>
                  </a:lnTo>
                  <a:lnTo>
                    <a:pt x="276" y="100"/>
                  </a:lnTo>
                  <a:lnTo>
                    <a:pt x="274" y="103"/>
                  </a:lnTo>
                  <a:lnTo>
                    <a:pt x="278" y="107"/>
                  </a:lnTo>
                  <a:lnTo>
                    <a:pt x="274" y="111"/>
                  </a:lnTo>
                  <a:lnTo>
                    <a:pt x="271" y="111"/>
                  </a:lnTo>
                  <a:lnTo>
                    <a:pt x="267" y="115"/>
                  </a:lnTo>
                  <a:lnTo>
                    <a:pt x="263" y="115"/>
                  </a:lnTo>
                  <a:lnTo>
                    <a:pt x="255" y="121"/>
                  </a:lnTo>
                  <a:lnTo>
                    <a:pt x="246" y="125"/>
                  </a:lnTo>
                  <a:lnTo>
                    <a:pt x="236" y="125"/>
                  </a:lnTo>
                  <a:lnTo>
                    <a:pt x="232" y="127"/>
                  </a:lnTo>
                  <a:lnTo>
                    <a:pt x="228" y="128"/>
                  </a:lnTo>
                  <a:lnTo>
                    <a:pt x="225" y="130"/>
                  </a:lnTo>
                  <a:lnTo>
                    <a:pt x="223" y="130"/>
                  </a:lnTo>
                  <a:lnTo>
                    <a:pt x="221" y="134"/>
                  </a:lnTo>
                  <a:lnTo>
                    <a:pt x="219" y="132"/>
                  </a:lnTo>
                  <a:lnTo>
                    <a:pt x="215" y="134"/>
                  </a:lnTo>
                  <a:lnTo>
                    <a:pt x="211" y="138"/>
                  </a:lnTo>
                  <a:lnTo>
                    <a:pt x="203" y="142"/>
                  </a:lnTo>
                  <a:lnTo>
                    <a:pt x="202" y="144"/>
                  </a:lnTo>
                  <a:lnTo>
                    <a:pt x="188" y="146"/>
                  </a:lnTo>
                  <a:lnTo>
                    <a:pt x="184" y="148"/>
                  </a:lnTo>
                  <a:lnTo>
                    <a:pt x="173" y="151"/>
                  </a:lnTo>
                  <a:lnTo>
                    <a:pt x="152" y="159"/>
                  </a:lnTo>
                  <a:lnTo>
                    <a:pt x="142" y="169"/>
                  </a:lnTo>
                  <a:lnTo>
                    <a:pt x="138" y="171"/>
                  </a:lnTo>
                  <a:lnTo>
                    <a:pt x="136" y="175"/>
                  </a:lnTo>
                  <a:lnTo>
                    <a:pt x="130" y="180"/>
                  </a:lnTo>
                  <a:lnTo>
                    <a:pt x="127" y="182"/>
                  </a:lnTo>
                  <a:lnTo>
                    <a:pt x="119" y="186"/>
                  </a:lnTo>
                  <a:lnTo>
                    <a:pt x="106" y="196"/>
                  </a:lnTo>
                  <a:lnTo>
                    <a:pt x="90" y="201"/>
                  </a:lnTo>
                  <a:lnTo>
                    <a:pt x="84" y="203"/>
                  </a:lnTo>
                  <a:lnTo>
                    <a:pt x="79" y="203"/>
                  </a:lnTo>
                  <a:lnTo>
                    <a:pt x="69" y="211"/>
                  </a:lnTo>
                  <a:lnTo>
                    <a:pt x="61" y="219"/>
                  </a:lnTo>
                  <a:lnTo>
                    <a:pt x="59" y="221"/>
                  </a:lnTo>
                  <a:lnTo>
                    <a:pt x="54" y="223"/>
                  </a:lnTo>
                  <a:lnTo>
                    <a:pt x="46" y="224"/>
                  </a:lnTo>
                  <a:lnTo>
                    <a:pt x="31" y="230"/>
                  </a:lnTo>
                  <a:lnTo>
                    <a:pt x="17" y="232"/>
                  </a:lnTo>
                  <a:lnTo>
                    <a:pt x="8" y="234"/>
                  </a:lnTo>
                  <a:lnTo>
                    <a:pt x="0" y="238"/>
                  </a:lnTo>
                  <a:lnTo>
                    <a:pt x="0" y="307"/>
                  </a:lnTo>
                  <a:lnTo>
                    <a:pt x="4" y="297"/>
                  </a:lnTo>
                  <a:lnTo>
                    <a:pt x="4" y="284"/>
                  </a:lnTo>
                  <a:lnTo>
                    <a:pt x="6" y="278"/>
                  </a:lnTo>
                  <a:lnTo>
                    <a:pt x="8" y="274"/>
                  </a:lnTo>
                  <a:lnTo>
                    <a:pt x="10" y="271"/>
                  </a:lnTo>
                  <a:lnTo>
                    <a:pt x="10" y="269"/>
                  </a:lnTo>
                  <a:lnTo>
                    <a:pt x="13" y="263"/>
                  </a:lnTo>
                  <a:lnTo>
                    <a:pt x="17" y="259"/>
                  </a:lnTo>
                  <a:lnTo>
                    <a:pt x="31" y="249"/>
                  </a:lnTo>
                  <a:lnTo>
                    <a:pt x="40" y="246"/>
                  </a:lnTo>
                  <a:lnTo>
                    <a:pt x="50" y="242"/>
                  </a:lnTo>
                  <a:lnTo>
                    <a:pt x="56" y="240"/>
                  </a:lnTo>
                  <a:lnTo>
                    <a:pt x="61" y="236"/>
                  </a:lnTo>
                  <a:lnTo>
                    <a:pt x="69" y="234"/>
                  </a:lnTo>
                  <a:lnTo>
                    <a:pt x="77" y="230"/>
                  </a:lnTo>
                  <a:lnTo>
                    <a:pt x="96" y="224"/>
                  </a:lnTo>
                  <a:lnTo>
                    <a:pt x="104" y="221"/>
                  </a:lnTo>
                  <a:lnTo>
                    <a:pt x="109" y="219"/>
                  </a:lnTo>
                  <a:lnTo>
                    <a:pt x="117" y="217"/>
                  </a:lnTo>
                  <a:lnTo>
                    <a:pt x="154" y="198"/>
                  </a:lnTo>
                  <a:lnTo>
                    <a:pt x="169" y="190"/>
                  </a:lnTo>
                  <a:lnTo>
                    <a:pt x="182" y="182"/>
                  </a:lnTo>
                  <a:lnTo>
                    <a:pt x="188" y="180"/>
                  </a:lnTo>
                  <a:lnTo>
                    <a:pt x="198" y="176"/>
                  </a:lnTo>
                  <a:lnTo>
                    <a:pt x="205" y="171"/>
                  </a:lnTo>
                  <a:lnTo>
                    <a:pt x="209" y="171"/>
                  </a:lnTo>
                  <a:lnTo>
                    <a:pt x="213" y="167"/>
                  </a:lnTo>
                  <a:lnTo>
                    <a:pt x="217" y="167"/>
                  </a:lnTo>
                  <a:lnTo>
                    <a:pt x="223" y="165"/>
                  </a:lnTo>
                  <a:lnTo>
                    <a:pt x="230" y="165"/>
                  </a:lnTo>
                  <a:lnTo>
                    <a:pt x="244" y="163"/>
                  </a:lnTo>
                  <a:lnTo>
                    <a:pt x="253" y="161"/>
                  </a:lnTo>
                  <a:lnTo>
                    <a:pt x="263" y="161"/>
                  </a:lnTo>
                  <a:lnTo>
                    <a:pt x="267" y="161"/>
                  </a:lnTo>
                  <a:lnTo>
                    <a:pt x="271" y="159"/>
                  </a:lnTo>
                  <a:lnTo>
                    <a:pt x="292" y="153"/>
                  </a:lnTo>
                  <a:lnTo>
                    <a:pt x="301" y="150"/>
                  </a:lnTo>
                  <a:lnTo>
                    <a:pt x="305" y="151"/>
                  </a:lnTo>
                  <a:lnTo>
                    <a:pt x="309" y="151"/>
                  </a:lnTo>
                  <a:lnTo>
                    <a:pt x="309" y="153"/>
                  </a:lnTo>
                  <a:lnTo>
                    <a:pt x="313" y="157"/>
                  </a:lnTo>
                  <a:lnTo>
                    <a:pt x="321" y="157"/>
                  </a:lnTo>
                  <a:lnTo>
                    <a:pt x="332" y="155"/>
                  </a:lnTo>
                  <a:lnTo>
                    <a:pt x="338" y="157"/>
                  </a:lnTo>
                  <a:lnTo>
                    <a:pt x="344" y="157"/>
                  </a:lnTo>
                  <a:lnTo>
                    <a:pt x="349" y="159"/>
                  </a:lnTo>
                  <a:lnTo>
                    <a:pt x="353" y="155"/>
                  </a:lnTo>
                  <a:lnTo>
                    <a:pt x="369" y="150"/>
                  </a:lnTo>
                  <a:lnTo>
                    <a:pt x="378" y="146"/>
                  </a:lnTo>
                  <a:lnTo>
                    <a:pt x="384" y="140"/>
                  </a:lnTo>
                  <a:lnTo>
                    <a:pt x="397" y="130"/>
                  </a:lnTo>
                  <a:lnTo>
                    <a:pt x="411" y="125"/>
                  </a:lnTo>
                  <a:lnTo>
                    <a:pt x="415" y="121"/>
                  </a:lnTo>
                  <a:lnTo>
                    <a:pt x="418" y="117"/>
                  </a:lnTo>
                  <a:lnTo>
                    <a:pt x="430" y="115"/>
                  </a:lnTo>
                  <a:lnTo>
                    <a:pt x="440" y="113"/>
                  </a:lnTo>
                  <a:lnTo>
                    <a:pt x="447" y="115"/>
                  </a:lnTo>
                  <a:lnTo>
                    <a:pt x="455" y="119"/>
                  </a:lnTo>
                  <a:lnTo>
                    <a:pt x="470" y="121"/>
                  </a:lnTo>
                  <a:lnTo>
                    <a:pt x="474" y="121"/>
                  </a:lnTo>
                  <a:lnTo>
                    <a:pt x="478" y="119"/>
                  </a:lnTo>
                  <a:lnTo>
                    <a:pt x="484" y="113"/>
                  </a:lnTo>
                  <a:lnTo>
                    <a:pt x="493" y="113"/>
                  </a:lnTo>
                  <a:lnTo>
                    <a:pt x="509" y="113"/>
                  </a:lnTo>
                  <a:lnTo>
                    <a:pt x="516" y="113"/>
                  </a:lnTo>
                  <a:lnTo>
                    <a:pt x="522" y="111"/>
                  </a:lnTo>
                  <a:lnTo>
                    <a:pt x="526" y="105"/>
                  </a:lnTo>
                  <a:lnTo>
                    <a:pt x="541" y="103"/>
                  </a:lnTo>
                  <a:lnTo>
                    <a:pt x="561" y="102"/>
                  </a:lnTo>
                  <a:lnTo>
                    <a:pt x="574" y="102"/>
                  </a:lnTo>
                  <a:lnTo>
                    <a:pt x="587" y="102"/>
                  </a:lnTo>
                  <a:lnTo>
                    <a:pt x="599" y="98"/>
                  </a:lnTo>
                  <a:lnTo>
                    <a:pt x="626" y="88"/>
                  </a:lnTo>
                  <a:lnTo>
                    <a:pt x="655" y="75"/>
                  </a:lnTo>
                  <a:lnTo>
                    <a:pt x="678" y="69"/>
                  </a:lnTo>
                  <a:lnTo>
                    <a:pt x="682" y="65"/>
                  </a:lnTo>
                  <a:lnTo>
                    <a:pt x="683" y="65"/>
                  </a:lnTo>
                  <a:lnTo>
                    <a:pt x="682" y="65"/>
                  </a:lnTo>
                  <a:lnTo>
                    <a:pt x="655" y="69"/>
                  </a:lnTo>
                  <a:lnTo>
                    <a:pt x="653" y="67"/>
                  </a:lnTo>
                  <a:lnTo>
                    <a:pt x="655" y="65"/>
                  </a:lnTo>
                  <a:lnTo>
                    <a:pt x="658" y="65"/>
                  </a:lnTo>
                  <a:lnTo>
                    <a:pt x="660" y="65"/>
                  </a:lnTo>
                  <a:lnTo>
                    <a:pt x="668" y="65"/>
                  </a:lnTo>
                  <a:lnTo>
                    <a:pt x="672" y="63"/>
                  </a:lnTo>
                  <a:lnTo>
                    <a:pt x="676" y="57"/>
                  </a:lnTo>
                  <a:lnTo>
                    <a:pt x="674" y="57"/>
                  </a:lnTo>
                  <a:lnTo>
                    <a:pt x="666" y="61"/>
                  </a:lnTo>
                  <a:lnTo>
                    <a:pt x="662" y="63"/>
                  </a:lnTo>
                  <a:lnTo>
                    <a:pt x="658" y="63"/>
                  </a:lnTo>
                  <a:lnTo>
                    <a:pt x="649" y="65"/>
                  </a:lnTo>
                  <a:lnTo>
                    <a:pt x="639" y="67"/>
                  </a:lnTo>
                  <a:lnTo>
                    <a:pt x="628" y="69"/>
                  </a:lnTo>
                  <a:lnTo>
                    <a:pt x="628" y="67"/>
                  </a:lnTo>
                  <a:lnTo>
                    <a:pt x="630" y="67"/>
                  </a:lnTo>
                  <a:lnTo>
                    <a:pt x="643" y="63"/>
                  </a:lnTo>
                  <a:lnTo>
                    <a:pt x="647" y="61"/>
                  </a:lnTo>
                  <a:lnTo>
                    <a:pt x="657" y="59"/>
                  </a:lnTo>
                  <a:lnTo>
                    <a:pt x="672" y="55"/>
                  </a:lnTo>
                  <a:lnTo>
                    <a:pt x="680" y="54"/>
                  </a:lnTo>
                  <a:lnTo>
                    <a:pt x="685" y="52"/>
                  </a:lnTo>
                  <a:lnTo>
                    <a:pt x="689" y="48"/>
                  </a:lnTo>
                  <a:lnTo>
                    <a:pt x="691" y="44"/>
                  </a:lnTo>
                  <a:lnTo>
                    <a:pt x="687" y="46"/>
                  </a:lnTo>
                  <a:lnTo>
                    <a:pt x="683" y="50"/>
                  </a:lnTo>
                  <a:lnTo>
                    <a:pt x="682" y="50"/>
                  </a:lnTo>
                  <a:lnTo>
                    <a:pt x="90" y="207"/>
                  </a:lnTo>
                  <a:lnTo>
                    <a:pt x="90" y="209"/>
                  </a:lnTo>
                  <a:lnTo>
                    <a:pt x="88" y="211"/>
                  </a:lnTo>
                  <a:lnTo>
                    <a:pt x="82" y="217"/>
                  </a:lnTo>
                  <a:lnTo>
                    <a:pt x="79" y="219"/>
                  </a:lnTo>
                  <a:lnTo>
                    <a:pt x="75" y="221"/>
                  </a:lnTo>
                  <a:lnTo>
                    <a:pt x="65" y="223"/>
                  </a:lnTo>
                  <a:lnTo>
                    <a:pt x="59" y="223"/>
                  </a:lnTo>
                  <a:lnTo>
                    <a:pt x="77" y="213"/>
                  </a:lnTo>
                  <a:lnTo>
                    <a:pt x="84" y="207"/>
                  </a:lnTo>
                  <a:lnTo>
                    <a:pt x="88" y="205"/>
                  </a:lnTo>
                  <a:lnTo>
                    <a:pt x="90" y="205"/>
                  </a:lnTo>
                  <a:lnTo>
                    <a:pt x="90" y="207"/>
                  </a:lnTo>
                  <a:lnTo>
                    <a:pt x="682" y="50"/>
                  </a:lnTo>
                  <a:lnTo>
                    <a:pt x="173" y="167"/>
                  </a:lnTo>
                  <a:lnTo>
                    <a:pt x="169" y="171"/>
                  </a:lnTo>
                  <a:lnTo>
                    <a:pt x="165" y="173"/>
                  </a:lnTo>
                  <a:lnTo>
                    <a:pt x="163" y="178"/>
                  </a:lnTo>
                  <a:lnTo>
                    <a:pt x="161" y="180"/>
                  </a:lnTo>
                  <a:lnTo>
                    <a:pt x="161" y="182"/>
                  </a:lnTo>
                  <a:lnTo>
                    <a:pt x="157" y="180"/>
                  </a:lnTo>
                  <a:lnTo>
                    <a:pt x="155" y="180"/>
                  </a:lnTo>
                  <a:lnTo>
                    <a:pt x="154" y="182"/>
                  </a:lnTo>
                  <a:lnTo>
                    <a:pt x="152" y="184"/>
                  </a:lnTo>
                  <a:lnTo>
                    <a:pt x="148" y="186"/>
                  </a:lnTo>
                  <a:lnTo>
                    <a:pt x="142" y="190"/>
                  </a:lnTo>
                  <a:lnTo>
                    <a:pt x="138" y="192"/>
                  </a:lnTo>
                  <a:lnTo>
                    <a:pt x="134" y="194"/>
                  </a:lnTo>
                  <a:lnTo>
                    <a:pt x="130" y="194"/>
                  </a:lnTo>
                  <a:lnTo>
                    <a:pt x="129" y="194"/>
                  </a:lnTo>
                  <a:lnTo>
                    <a:pt x="125" y="198"/>
                  </a:lnTo>
                  <a:lnTo>
                    <a:pt x="121" y="199"/>
                  </a:lnTo>
                  <a:lnTo>
                    <a:pt x="113" y="203"/>
                  </a:lnTo>
                  <a:lnTo>
                    <a:pt x="107" y="205"/>
                  </a:lnTo>
                  <a:lnTo>
                    <a:pt x="106" y="205"/>
                  </a:lnTo>
                  <a:lnTo>
                    <a:pt x="106" y="203"/>
                  </a:lnTo>
                  <a:lnTo>
                    <a:pt x="113" y="196"/>
                  </a:lnTo>
                  <a:lnTo>
                    <a:pt x="119" y="192"/>
                  </a:lnTo>
                  <a:lnTo>
                    <a:pt x="125" y="190"/>
                  </a:lnTo>
                  <a:lnTo>
                    <a:pt x="130" y="186"/>
                  </a:lnTo>
                  <a:lnTo>
                    <a:pt x="132" y="186"/>
                  </a:lnTo>
                  <a:lnTo>
                    <a:pt x="132" y="188"/>
                  </a:lnTo>
                  <a:lnTo>
                    <a:pt x="132" y="190"/>
                  </a:lnTo>
                  <a:lnTo>
                    <a:pt x="136" y="186"/>
                  </a:lnTo>
                  <a:lnTo>
                    <a:pt x="152" y="178"/>
                  </a:lnTo>
                  <a:lnTo>
                    <a:pt x="157" y="173"/>
                  </a:lnTo>
                  <a:lnTo>
                    <a:pt x="159" y="173"/>
                  </a:lnTo>
                  <a:lnTo>
                    <a:pt x="165" y="171"/>
                  </a:lnTo>
                  <a:lnTo>
                    <a:pt x="171" y="169"/>
                  </a:lnTo>
                  <a:lnTo>
                    <a:pt x="173" y="167"/>
                  </a:lnTo>
                  <a:lnTo>
                    <a:pt x="682" y="50"/>
                  </a:lnTo>
                  <a:close/>
                </a:path>
              </a:pathLst>
            </a:custGeom>
            <a:gradFill>
              <a:gsLst>
                <a:gs pos="25000">
                  <a:schemeClr val="bg1">
                    <a:alpha val="25000"/>
                  </a:schemeClr>
                </a:gs>
                <a:gs pos="55000">
                  <a:schemeClr val="bg1">
                    <a:alpha val="5000"/>
                  </a:schemeClr>
                </a:gs>
              </a:gsLst>
              <a:lin ang="3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3875982" y="0"/>
              <a:ext cx="1903123" cy="977145"/>
            </a:xfrm>
            <a:custGeom>
              <a:avLst/>
              <a:gdLst/>
              <a:ahLst/>
              <a:cxnLst>
                <a:cxn ang="0">
                  <a:pos x="177" y="38"/>
                </a:cxn>
                <a:cxn ang="0">
                  <a:pos x="146" y="54"/>
                </a:cxn>
                <a:cxn ang="0">
                  <a:pos x="27" y="117"/>
                </a:cxn>
                <a:cxn ang="0">
                  <a:pos x="58" y="104"/>
                </a:cxn>
                <a:cxn ang="0">
                  <a:pos x="87" y="88"/>
                </a:cxn>
                <a:cxn ang="0">
                  <a:pos x="87" y="92"/>
                </a:cxn>
                <a:cxn ang="0">
                  <a:pos x="42" y="121"/>
                </a:cxn>
                <a:cxn ang="0">
                  <a:pos x="17" y="134"/>
                </a:cxn>
                <a:cxn ang="0">
                  <a:pos x="6" y="144"/>
                </a:cxn>
                <a:cxn ang="0">
                  <a:pos x="21" y="136"/>
                </a:cxn>
                <a:cxn ang="0">
                  <a:pos x="42" y="130"/>
                </a:cxn>
                <a:cxn ang="0">
                  <a:pos x="50" y="123"/>
                </a:cxn>
                <a:cxn ang="0">
                  <a:pos x="65" y="117"/>
                </a:cxn>
                <a:cxn ang="0">
                  <a:pos x="85" y="106"/>
                </a:cxn>
                <a:cxn ang="0">
                  <a:pos x="96" y="100"/>
                </a:cxn>
                <a:cxn ang="0">
                  <a:pos x="125" y="86"/>
                </a:cxn>
                <a:cxn ang="0">
                  <a:pos x="142" y="81"/>
                </a:cxn>
                <a:cxn ang="0">
                  <a:pos x="192" y="52"/>
                </a:cxn>
                <a:cxn ang="0">
                  <a:pos x="244" y="27"/>
                </a:cxn>
                <a:cxn ang="0">
                  <a:pos x="246" y="33"/>
                </a:cxn>
                <a:cxn ang="0">
                  <a:pos x="208" y="50"/>
                </a:cxn>
                <a:cxn ang="0">
                  <a:pos x="167" y="69"/>
                </a:cxn>
                <a:cxn ang="0">
                  <a:pos x="146" y="84"/>
                </a:cxn>
                <a:cxn ang="0">
                  <a:pos x="135" y="88"/>
                </a:cxn>
                <a:cxn ang="0">
                  <a:pos x="125" y="96"/>
                </a:cxn>
                <a:cxn ang="0">
                  <a:pos x="131" y="84"/>
                </a:cxn>
                <a:cxn ang="0">
                  <a:pos x="113" y="100"/>
                </a:cxn>
                <a:cxn ang="0">
                  <a:pos x="108" y="98"/>
                </a:cxn>
                <a:cxn ang="0">
                  <a:pos x="104" y="104"/>
                </a:cxn>
                <a:cxn ang="0">
                  <a:pos x="96" y="117"/>
                </a:cxn>
                <a:cxn ang="0">
                  <a:pos x="69" y="132"/>
                </a:cxn>
                <a:cxn ang="0">
                  <a:pos x="42" y="146"/>
                </a:cxn>
                <a:cxn ang="0">
                  <a:pos x="0" y="163"/>
                </a:cxn>
                <a:cxn ang="0">
                  <a:pos x="67" y="140"/>
                </a:cxn>
                <a:cxn ang="0">
                  <a:pos x="98" y="127"/>
                </a:cxn>
                <a:cxn ang="0">
                  <a:pos x="160" y="88"/>
                </a:cxn>
                <a:cxn ang="0">
                  <a:pos x="208" y="65"/>
                </a:cxn>
                <a:cxn ang="0">
                  <a:pos x="259" y="40"/>
                </a:cxn>
                <a:cxn ang="0">
                  <a:pos x="271" y="33"/>
                </a:cxn>
                <a:cxn ang="0">
                  <a:pos x="282" y="29"/>
                </a:cxn>
                <a:cxn ang="0">
                  <a:pos x="302" y="21"/>
                </a:cxn>
                <a:cxn ang="0">
                  <a:pos x="317" y="11"/>
                </a:cxn>
                <a:cxn ang="0">
                  <a:pos x="329" y="6"/>
                </a:cxn>
                <a:cxn ang="0">
                  <a:pos x="108" y="82"/>
                </a:cxn>
                <a:cxn ang="0">
                  <a:pos x="104" y="82"/>
                </a:cxn>
                <a:cxn ang="0">
                  <a:pos x="110" y="81"/>
                </a:cxn>
                <a:cxn ang="0">
                  <a:pos x="133" y="71"/>
                </a:cxn>
                <a:cxn ang="0">
                  <a:pos x="115" y="79"/>
                </a:cxn>
                <a:cxn ang="0">
                  <a:pos x="125" y="71"/>
                </a:cxn>
                <a:cxn ang="0">
                  <a:pos x="261" y="0"/>
                </a:cxn>
                <a:cxn ang="0">
                  <a:pos x="261" y="23"/>
                </a:cxn>
                <a:cxn ang="0">
                  <a:pos x="269" y="15"/>
                </a:cxn>
                <a:cxn ang="0">
                  <a:pos x="261" y="0"/>
                </a:cxn>
              </a:cxnLst>
              <a:rect l="0" t="0" r="0" b="0"/>
              <a:pathLst>
                <a:path w="338" h="163">
                  <a:moveTo>
                    <a:pt x="261" y="0"/>
                  </a:moveTo>
                  <a:lnTo>
                    <a:pt x="186" y="31"/>
                  </a:lnTo>
                  <a:lnTo>
                    <a:pt x="179" y="36"/>
                  </a:lnTo>
                  <a:lnTo>
                    <a:pt x="177" y="38"/>
                  </a:lnTo>
                  <a:lnTo>
                    <a:pt x="177" y="36"/>
                  </a:lnTo>
                  <a:lnTo>
                    <a:pt x="175" y="36"/>
                  </a:lnTo>
                  <a:lnTo>
                    <a:pt x="173" y="36"/>
                  </a:lnTo>
                  <a:lnTo>
                    <a:pt x="146" y="54"/>
                  </a:lnTo>
                  <a:lnTo>
                    <a:pt x="102" y="77"/>
                  </a:lnTo>
                  <a:lnTo>
                    <a:pt x="69" y="94"/>
                  </a:lnTo>
                  <a:lnTo>
                    <a:pt x="42" y="107"/>
                  </a:lnTo>
                  <a:lnTo>
                    <a:pt x="27" y="117"/>
                  </a:lnTo>
                  <a:lnTo>
                    <a:pt x="31" y="117"/>
                  </a:lnTo>
                  <a:lnTo>
                    <a:pt x="41" y="117"/>
                  </a:lnTo>
                  <a:lnTo>
                    <a:pt x="50" y="109"/>
                  </a:lnTo>
                  <a:lnTo>
                    <a:pt x="58" y="104"/>
                  </a:lnTo>
                  <a:lnTo>
                    <a:pt x="73" y="96"/>
                  </a:lnTo>
                  <a:lnTo>
                    <a:pt x="81" y="92"/>
                  </a:lnTo>
                  <a:lnTo>
                    <a:pt x="83" y="90"/>
                  </a:lnTo>
                  <a:lnTo>
                    <a:pt x="87" y="88"/>
                  </a:lnTo>
                  <a:lnTo>
                    <a:pt x="89" y="88"/>
                  </a:lnTo>
                  <a:lnTo>
                    <a:pt x="92" y="86"/>
                  </a:lnTo>
                  <a:lnTo>
                    <a:pt x="90" y="90"/>
                  </a:lnTo>
                  <a:lnTo>
                    <a:pt x="87" y="92"/>
                  </a:lnTo>
                  <a:lnTo>
                    <a:pt x="81" y="96"/>
                  </a:lnTo>
                  <a:lnTo>
                    <a:pt x="71" y="102"/>
                  </a:lnTo>
                  <a:lnTo>
                    <a:pt x="60" y="107"/>
                  </a:lnTo>
                  <a:lnTo>
                    <a:pt x="42" y="121"/>
                  </a:lnTo>
                  <a:lnTo>
                    <a:pt x="39" y="125"/>
                  </a:lnTo>
                  <a:lnTo>
                    <a:pt x="35" y="127"/>
                  </a:lnTo>
                  <a:lnTo>
                    <a:pt x="25" y="129"/>
                  </a:lnTo>
                  <a:lnTo>
                    <a:pt x="17" y="134"/>
                  </a:lnTo>
                  <a:lnTo>
                    <a:pt x="14" y="134"/>
                  </a:lnTo>
                  <a:lnTo>
                    <a:pt x="10" y="136"/>
                  </a:lnTo>
                  <a:lnTo>
                    <a:pt x="6" y="142"/>
                  </a:lnTo>
                  <a:lnTo>
                    <a:pt x="6" y="144"/>
                  </a:lnTo>
                  <a:lnTo>
                    <a:pt x="10" y="140"/>
                  </a:lnTo>
                  <a:lnTo>
                    <a:pt x="14" y="138"/>
                  </a:lnTo>
                  <a:lnTo>
                    <a:pt x="17" y="138"/>
                  </a:lnTo>
                  <a:lnTo>
                    <a:pt x="21" y="136"/>
                  </a:lnTo>
                  <a:lnTo>
                    <a:pt x="25" y="134"/>
                  </a:lnTo>
                  <a:lnTo>
                    <a:pt x="29" y="132"/>
                  </a:lnTo>
                  <a:lnTo>
                    <a:pt x="39" y="130"/>
                  </a:lnTo>
                  <a:lnTo>
                    <a:pt x="42" y="130"/>
                  </a:lnTo>
                  <a:lnTo>
                    <a:pt x="46" y="130"/>
                  </a:lnTo>
                  <a:lnTo>
                    <a:pt x="48" y="129"/>
                  </a:lnTo>
                  <a:lnTo>
                    <a:pt x="50" y="125"/>
                  </a:lnTo>
                  <a:lnTo>
                    <a:pt x="50" y="123"/>
                  </a:lnTo>
                  <a:lnTo>
                    <a:pt x="54" y="123"/>
                  </a:lnTo>
                  <a:lnTo>
                    <a:pt x="60" y="121"/>
                  </a:lnTo>
                  <a:lnTo>
                    <a:pt x="62" y="119"/>
                  </a:lnTo>
                  <a:lnTo>
                    <a:pt x="65" y="117"/>
                  </a:lnTo>
                  <a:lnTo>
                    <a:pt x="75" y="111"/>
                  </a:lnTo>
                  <a:lnTo>
                    <a:pt x="77" y="107"/>
                  </a:lnTo>
                  <a:lnTo>
                    <a:pt x="79" y="107"/>
                  </a:lnTo>
                  <a:lnTo>
                    <a:pt x="85" y="106"/>
                  </a:lnTo>
                  <a:lnTo>
                    <a:pt x="89" y="104"/>
                  </a:lnTo>
                  <a:lnTo>
                    <a:pt x="90" y="102"/>
                  </a:lnTo>
                  <a:lnTo>
                    <a:pt x="92" y="100"/>
                  </a:lnTo>
                  <a:lnTo>
                    <a:pt x="96" y="100"/>
                  </a:lnTo>
                  <a:lnTo>
                    <a:pt x="100" y="98"/>
                  </a:lnTo>
                  <a:lnTo>
                    <a:pt x="104" y="94"/>
                  </a:lnTo>
                  <a:lnTo>
                    <a:pt x="108" y="92"/>
                  </a:lnTo>
                  <a:lnTo>
                    <a:pt x="125" y="86"/>
                  </a:lnTo>
                  <a:lnTo>
                    <a:pt x="131" y="81"/>
                  </a:lnTo>
                  <a:lnTo>
                    <a:pt x="135" y="79"/>
                  </a:lnTo>
                  <a:lnTo>
                    <a:pt x="137" y="79"/>
                  </a:lnTo>
                  <a:lnTo>
                    <a:pt x="142" y="81"/>
                  </a:lnTo>
                  <a:lnTo>
                    <a:pt x="148" y="75"/>
                  </a:lnTo>
                  <a:lnTo>
                    <a:pt x="169" y="63"/>
                  </a:lnTo>
                  <a:lnTo>
                    <a:pt x="183" y="58"/>
                  </a:lnTo>
                  <a:lnTo>
                    <a:pt x="192" y="52"/>
                  </a:lnTo>
                  <a:lnTo>
                    <a:pt x="221" y="38"/>
                  </a:lnTo>
                  <a:lnTo>
                    <a:pt x="231" y="34"/>
                  </a:lnTo>
                  <a:lnTo>
                    <a:pt x="240" y="31"/>
                  </a:lnTo>
                  <a:lnTo>
                    <a:pt x="244" y="27"/>
                  </a:lnTo>
                  <a:lnTo>
                    <a:pt x="246" y="27"/>
                  </a:lnTo>
                  <a:lnTo>
                    <a:pt x="248" y="27"/>
                  </a:lnTo>
                  <a:lnTo>
                    <a:pt x="248" y="31"/>
                  </a:lnTo>
                  <a:lnTo>
                    <a:pt x="246" y="33"/>
                  </a:lnTo>
                  <a:lnTo>
                    <a:pt x="236" y="34"/>
                  </a:lnTo>
                  <a:lnTo>
                    <a:pt x="229" y="40"/>
                  </a:lnTo>
                  <a:lnTo>
                    <a:pt x="217" y="44"/>
                  </a:lnTo>
                  <a:lnTo>
                    <a:pt x="208" y="50"/>
                  </a:lnTo>
                  <a:lnTo>
                    <a:pt x="192" y="56"/>
                  </a:lnTo>
                  <a:lnTo>
                    <a:pt x="183" y="61"/>
                  </a:lnTo>
                  <a:lnTo>
                    <a:pt x="175" y="65"/>
                  </a:lnTo>
                  <a:lnTo>
                    <a:pt x="167" y="69"/>
                  </a:lnTo>
                  <a:lnTo>
                    <a:pt x="154" y="77"/>
                  </a:lnTo>
                  <a:lnTo>
                    <a:pt x="148" y="79"/>
                  </a:lnTo>
                  <a:lnTo>
                    <a:pt x="146" y="82"/>
                  </a:lnTo>
                  <a:lnTo>
                    <a:pt x="146" y="84"/>
                  </a:lnTo>
                  <a:lnTo>
                    <a:pt x="140" y="88"/>
                  </a:lnTo>
                  <a:lnTo>
                    <a:pt x="138" y="86"/>
                  </a:lnTo>
                  <a:lnTo>
                    <a:pt x="133" y="92"/>
                  </a:lnTo>
                  <a:lnTo>
                    <a:pt x="135" y="88"/>
                  </a:lnTo>
                  <a:lnTo>
                    <a:pt x="135" y="86"/>
                  </a:lnTo>
                  <a:lnTo>
                    <a:pt x="133" y="86"/>
                  </a:lnTo>
                  <a:lnTo>
                    <a:pt x="125" y="94"/>
                  </a:lnTo>
                  <a:lnTo>
                    <a:pt x="125" y="96"/>
                  </a:lnTo>
                  <a:lnTo>
                    <a:pt x="121" y="96"/>
                  </a:lnTo>
                  <a:lnTo>
                    <a:pt x="125" y="94"/>
                  </a:lnTo>
                  <a:lnTo>
                    <a:pt x="125" y="88"/>
                  </a:lnTo>
                  <a:lnTo>
                    <a:pt x="131" y="84"/>
                  </a:lnTo>
                  <a:lnTo>
                    <a:pt x="129" y="84"/>
                  </a:lnTo>
                  <a:lnTo>
                    <a:pt x="125" y="86"/>
                  </a:lnTo>
                  <a:lnTo>
                    <a:pt x="121" y="92"/>
                  </a:lnTo>
                  <a:lnTo>
                    <a:pt x="113" y="100"/>
                  </a:lnTo>
                  <a:lnTo>
                    <a:pt x="110" y="104"/>
                  </a:lnTo>
                  <a:lnTo>
                    <a:pt x="115" y="94"/>
                  </a:lnTo>
                  <a:lnTo>
                    <a:pt x="113" y="94"/>
                  </a:lnTo>
                  <a:lnTo>
                    <a:pt x="108" y="98"/>
                  </a:lnTo>
                  <a:lnTo>
                    <a:pt x="104" y="102"/>
                  </a:lnTo>
                  <a:lnTo>
                    <a:pt x="102" y="106"/>
                  </a:lnTo>
                  <a:lnTo>
                    <a:pt x="104" y="106"/>
                  </a:lnTo>
                  <a:lnTo>
                    <a:pt x="104" y="104"/>
                  </a:lnTo>
                  <a:lnTo>
                    <a:pt x="106" y="104"/>
                  </a:lnTo>
                  <a:lnTo>
                    <a:pt x="106" y="107"/>
                  </a:lnTo>
                  <a:lnTo>
                    <a:pt x="102" y="109"/>
                  </a:lnTo>
                  <a:lnTo>
                    <a:pt x="96" y="117"/>
                  </a:lnTo>
                  <a:lnTo>
                    <a:pt x="87" y="123"/>
                  </a:lnTo>
                  <a:lnTo>
                    <a:pt x="81" y="125"/>
                  </a:lnTo>
                  <a:lnTo>
                    <a:pt x="75" y="129"/>
                  </a:lnTo>
                  <a:lnTo>
                    <a:pt x="69" y="132"/>
                  </a:lnTo>
                  <a:lnTo>
                    <a:pt x="62" y="134"/>
                  </a:lnTo>
                  <a:lnTo>
                    <a:pt x="56" y="136"/>
                  </a:lnTo>
                  <a:lnTo>
                    <a:pt x="52" y="140"/>
                  </a:lnTo>
                  <a:lnTo>
                    <a:pt x="42" y="146"/>
                  </a:lnTo>
                  <a:lnTo>
                    <a:pt x="31" y="150"/>
                  </a:lnTo>
                  <a:lnTo>
                    <a:pt x="10" y="159"/>
                  </a:lnTo>
                  <a:lnTo>
                    <a:pt x="4" y="161"/>
                  </a:lnTo>
                  <a:lnTo>
                    <a:pt x="0" y="163"/>
                  </a:lnTo>
                  <a:lnTo>
                    <a:pt x="41" y="152"/>
                  </a:lnTo>
                  <a:lnTo>
                    <a:pt x="50" y="146"/>
                  </a:lnTo>
                  <a:lnTo>
                    <a:pt x="58" y="142"/>
                  </a:lnTo>
                  <a:lnTo>
                    <a:pt x="67" y="140"/>
                  </a:lnTo>
                  <a:lnTo>
                    <a:pt x="75" y="136"/>
                  </a:lnTo>
                  <a:lnTo>
                    <a:pt x="85" y="130"/>
                  </a:lnTo>
                  <a:lnTo>
                    <a:pt x="92" y="129"/>
                  </a:lnTo>
                  <a:lnTo>
                    <a:pt x="98" y="127"/>
                  </a:lnTo>
                  <a:lnTo>
                    <a:pt x="102" y="123"/>
                  </a:lnTo>
                  <a:lnTo>
                    <a:pt x="104" y="121"/>
                  </a:lnTo>
                  <a:lnTo>
                    <a:pt x="137" y="102"/>
                  </a:lnTo>
                  <a:lnTo>
                    <a:pt x="160" y="88"/>
                  </a:lnTo>
                  <a:lnTo>
                    <a:pt x="183" y="79"/>
                  </a:lnTo>
                  <a:lnTo>
                    <a:pt x="192" y="75"/>
                  </a:lnTo>
                  <a:lnTo>
                    <a:pt x="198" y="71"/>
                  </a:lnTo>
                  <a:lnTo>
                    <a:pt x="208" y="65"/>
                  </a:lnTo>
                  <a:lnTo>
                    <a:pt x="215" y="59"/>
                  </a:lnTo>
                  <a:lnTo>
                    <a:pt x="231" y="56"/>
                  </a:lnTo>
                  <a:lnTo>
                    <a:pt x="254" y="44"/>
                  </a:lnTo>
                  <a:lnTo>
                    <a:pt x="259" y="40"/>
                  </a:lnTo>
                  <a:lnTo>
                    <a:pt x="263" y="38"/>
                  </a:lnTo>
                  <a:lnTo>
                    <a:pt x="269" y="38"/>
                  </a:lnTo>
                  <a:lnTo>
                    <a:pt x="271" y="36"/>
                  </a:lnTo>
                  <a:lnTo>
                    <a:pt x="271" y="33"/>
                  </a:lnTo>
                  <a:lnTo>
                    <a:pt x="275" y="31"/>
                  </a:lnTo>
                  <a:lnTo>
                    <a:pt x="279" y="33"/>
                  </a:lnTo>
                  <a:lnTo>
                    <a:pt x="281" y="31"/>
                  </a:lnTo>
                  <a:lnTo>
                    <a:pt x="282" y="29"/>
                  </a:lnTo>
                  <a:lnTo>
                    <a:pt x="284" y="27"/>
                  </a:lnTo>
                  <a:lnTo>
                    <a:pt x="288" y="25"/>
                  </a:lnTo>
                  <a:lnTo>
                    <a:pt x="296" y="23"/>
                  </a:lnTo>
                  <a:lnTo>
                    <a:pt x="302" y="21"/>
                  </a:lnTo>
                  <a:lnTo>
                    <a:pt x="307" y="17"/>
                  </a:lnTo>
                  <a:lnTo>
                    <a:pt x="311" y="15"/>
                  </a:lnTo>
                  <a:lnTo>
                    <a:pt x="313" y="15"/>
                  </a:lnTo>
                  <a:lnTo>
                    <a:pt x="317" y="11"/>
                  </a:lnTo>
                  <a:lnTo>
                    <a:pt x="319" y="10"/>
                  </a:lnTo>
                  <a:lnTo>
                    <a:pt x="321" y="10"/>
                  </a:lnTo>
                  <a:lnTo>
                    <a:pt x="325" y="8"/>
                  </a:lnTo>
                  <a:lnTo>
                    <a:pt x="329" y="6"/>
                  </a:lnTo>
                  <a:lnTo>
                    <a:pt x="334" y="4"/>
                  </a:lnTo>
                  <a:lnTo>
                    <a:pt x="338" y="0"/>
                  </a:lnTo>
                  <a:lnTo>
                    <a:pt x="261" y="0"/>
                  </a:lnTo>
                  <a:lnTo>
                    <a:pt x="108" y="82"/>
                  </a:lnTo>
                  <a:lnTo>
                    <a:pt x="106" y="86"/>
                  </a:lnTo>
                  <a:lnTo>
                    <a:pt x="102" y="88"/>
                  </a:lnTo>
                  <a:lnTo>
                    <a:pt x="100" y="86"/>
                  </a:lnTo>
                  <a:lnTo>
                    <a:pt x="104" y="82"/>
                  </a:lnTo>
                  <a:lnTo>
                    <a:pt x="108" y="81"/>
                  </a:lnTo>
                  <a:lnTo>
                    <a:pt x="110" y="77"/>
                  </a:lnTo>
                  <a:lnTo>
                    <a:pt x="112" y="77"/>
                  </a:lnTo>
                  <a:lnTo>
                    <a:pt x="110" y="81"/>
                  </a:lnTo>
                  <a:lnTo>
                    <a:pt x="108" y="82"/>
                  </a:lnTo>
                  <a:lnTo>
                    <a:pt x="261" y="0"/>
                  </a:lnTo>
                  <a:lnTo>
                    <a:pt x="137" y="65"/>
                  </a:lnTo>
                  <a:lnTo>
                    <a:pt x="133" y="71"/>
                  </a:lnTo>
                  <a:lnTo>
                    <a:pt x="129" y="75"/>
                  </a:lnTo>
                  <a:lnTo>
                    <a:pt x="125" y="77"/>
                  </a:lnTo>
                  <a:lnTo>
                    <a:pt x="117" y="81"/>
                  </a:lnTo>
                  <a:lnTo>
                    <a:pt x="115" y="79"/>
                  </a:lnTo>
                  <a:lnTo>
                    <a:pt x="119" y="77"/>
                  </a:lnTo>
                  <a:lnTo>
                    <a:pt x="121" y="75"/>
                  </a:lnTo>
                  <a:lnTo>
                    <a:pt x="125" y="71"/>
                  </a:lnTo>
                  <a:lnTo>
                    <a:pt x="125" y="71"/>
                  </a:lnTo>
                  <a:lnTo>
                    <a:pt x="131" y="69"/>
                  </a:lnTo>
                  <a:lnTo>
                    <a:pt x="135" y="65"/>
                  </a:lnTo>
                  <a:lnTo>
                    <a:pt x="137" y="65"/>
                  </a:lnTo>
                  <a:lnTo>
                    <a:pt x="261" y="0"/>
                  </a:lnTo>
                  <a:lnTo>
                    <a:pt x="273" y="17"/>
                  </a:lnTo>
                  <a:lnTo>
                    <a:pt x="271" y="19"/>
                  </a:lnTo>
                  <a:lnTo>
                    <a:pt x="267" y="21"/>
                  </a:lnTo>
                  <a:lnTo>
                    <a:pt x="261" y="23"/>
                  </a:lnTo>
                  <a:lnTo>
                    <a:pt x="259" y="23"/>
                  </a:lnTo>
                  <a:lnTo>
                    <a:pt x="261" y="19"/>
                  </a:lnTo>
                  <a:lnTo>
                    <a:pt x="265" y="15"/>
                  </a:lnTo>
                  <a:lnTo>
                    <a:pt x="269" y="15"/>
                  </a:lnTo>
                  <a:lnTo>
                    <a:pt x="273" y="13"/>
                  </a:lnTo>
                  <a:lnTo>
                    <a:pt x="275" y="13"/>
                  </a:lnTo>
                  <a:lnTo>
                    <a:pt x="273" y="17"/>
                  </a:lnTo>
                  <a:lnTo>
                    <a:pt x="261" y="0"/>
                  </a:lnTo>
                  <a:close/>
                </a:path>
              </a:pathLst>
            </a:custGeom>
            <a:gradFill>
              <a:gsLst>
                <a:gs pos="25000">
                  <a:schemeClr val="bg1">
                    <a:alpha val="25000"/>
                  </a:schemeClr>
                </a:gs>
                <a:gs pos="55000">
                  <a:schemeClr val="bg1">
                    <a:alpha val="5000"/>
                  </a:schemeClr>
                </a:gs>
              </a:gsLst>
              <a:lin ang="27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45044" y="1900337"/>
              <a:ext cx="8935670" cy="2769577"/>
            </a:xfrm>
            <a:custGeom>
              <a:avLst/>
              <a:gdLst/>
              <a:ahLst/>
              <a:cxnLst>
                <a:cxn ang="0">
                  <a:pos x="750" y="194"/>
                </a:cxn>
                <a:cxn ang="0">
                  <a:pos x="762" y="180"/>
                </a:cxn>
                <a:cxn ang="0">
                  <a:pos x="662" y="199"/>
                </a:cxn>
                <a:cxn ang="0">
                  <a:pos x="674" y="203"/>
                </a:cxn>
                <a:cxn ang="0">
                  <a:pos x="698" y="188"/>
                </a:cxn>
                <a:cxn ang="0">
                  <a:pos x="543" y="230"/>
                </a:cxn>
                <a:cxn ang="0">
                  <a:pos x="762" y="180"/>
                </a:cxn>
                <a:cxn ang="0">
                  <a:pos x="639" y="265"/>
                </a:cxn>
                <a:cxn ang="0">
                  <a:pos x="591" y="219"/>
                </a:cxn>
                <a:cxn ang="0">
                  <a:pos x="602" y="215"/>
                </a:cxn>
                <a:cxn ang="0">
                  <a:pos x="503" y="234"/>
                </a:cxn>
                <a:cxn ang="0">
                  <a:pos x="489" y="242"/>
                </a:cxn>
                <a:cxn ang="0">
                  <a:pos x="445" y="249"/>
                </a:cxn>
                <a:cxn ang="0">
                  <a:pos x="426" y="251"/>
                </a:cxn>
                <a:cxn ang="0">
                  <a:pos x="762" y="180"/>
                </a:cxn>
                <a:cxn ang="0">
                  <a:pos x="343" y="334"/>
                </a:cxn>
                <a:cxn ang="0">
                  <a:pos x="370" y="263"/>
                </a:cxn>
                <a:cxn ang="0">
                  <a:pos x="261" y="291"/>
                </a:cxn>
                <a:cxn ang="0">
                  <a:pos x="272" y="286"/>
                </a:cxn>
                <a:cxn ang="0">
                  <a:pos x="247" y="303"/>
                </a:cxn>
                <a:cxn ang="0">
                  <a:pos x="197" y="318"/>
                </a:cxn>
                <a:cxn ang="0">
                  <a:pos x="205" y="324"/>
                </a:cxn>
                <a:cxn ang="0">
                  <a:pos x="124" y="349"/>
                </a:cxn>
                <a:cxn ang="0">
                  <a:pos x="146" y="343"/>
                </a:cxn>
                <a:cxn ang="0">
                  <a:pos x="88" y="363"/>
                </a:cxn>
                <a:cxn ang="0">
                  <a:pos x="105" y="359"/>
                </a:cxn>
                <a:cxn ang="0">
                  <a:pos x="69" y="370"/>
                </a:cxn>
                <a:cxn ang="0">
                  <a:pos x="80" y="368"/>
                </a:cxn>
                <a:cxn ang="0">
                  <a:pos x="50" y="376"/>
                </a:cxn>
                <a:cxn ang="0">
                  <a:pos x="3" y="389"/>
                </a:cxn>
                <a:cxn ang="0">
                  <a:pos x="2" y="458"/>
                </a:cxn>
                <a:cxn ang="0">
                  <a:pos x="806" y="416"/>
                </a:cxn>
                <a:cxn ang="0">
                  <a:pos x="879" y="230"/>
                </a:cxn>
                <a:cxn ang="0">
                  <a:pos x="890" y="211"/>
                </a:cxn>
                <a:cxn ang="0">
                  <a:pos x="902" y="184"/>
                </a:cxn>
                <a:cxn ang="0">
                  <a:pos x="927" y="147"/>
                </a:cxn>
                <a:cxn ang="0">
                  <a:pos x="992" y="69"/>
                </a:cxn>
                <a:cxn ang="0">
                  <a:pos x="1011" y="57"/>
                </a:cxn>
                <a:cxn ang="0">
                  <a:pos x="1077" y="5"/>
                </a:cxn>
                <a:cxn ang="0">
                  <a:pos x="762" y="180"/>
                </a:cxn>
                <a:cxn ang="0">
                  <a:pos x="977" y="147"/>
                </a:cxn>
                <a:cxn ang="0">
                  <a:pos x="1140" y="136"/>
                </a:cxn>
                <a:cxn ang="0">
                  <a:pos x="762" y="180"/>
                </a:cxn>
                <a:cxn ang="0">
                  <a:pos x="1244" y="103"/>
                </a:cxn>
                <a:cxn ang="0">
                  <a:pos x="1274" y="98"/>
                </a:cxn>
                <a:cxn ang="0">
                  <a:pos x="1294" y="94"/>
                </a:cxn>
                <a:cxn ang="0">
                  <a:pos x="1309" y="103"/>
                </a:cxn>
                <a:cxn ang="0">
                  <a:pos x="1347" y="90"/>
                </a:cxn>
                <a:cxn ang="0">
                  <a:pos x="762" y="180"/>
                </a:cxn>
                <a:cxn ang="0">
                  <a:pos x="1374" y="90"/>
                </a:cxn>
                <a:cxn ang="0">
                  <a:pos x="1409" y="84"/>
                </a:cxn>
                <a:cxn ang="0">
                  <a:pos x="1440" y="84"/>
                </a:cxn>
                <a:cxn ang="0">
                  <a:pos x="1480" y="80"/>
                </a:cxn>
                <a:cxn ang="0">
                  <a:pos x="1480" y="80"/>
                </a:cxn>
                <a:cxn ang="0">
                  <a:pos x="1511" y="78"/>
                </a:cxn>
                <a:cxn ang="0">
                  <a:pos x="1572" y="78"/>
                </a:cxn>
              </a:cxnLst>
              <a:rect l="0" t="0" r="0" b="0"/>
              <a:pathLst>
                <a:path w="1587" h="462">
                  <a:moveTo>
                    <a:pt x="762" y="180"/>
                  </a:moveTo>
                  <a:lnTo>
                    <a:pt x="758" y="178"/>
                  </a:lnTo>
                  <a:lnTo>
                    <a:pt x="752" y="178"/>
                  </a:lnTo>
                  <a:lnTo>
                    <a:pt x="745" y="182"/>
                  </a:lnTo>
                  <a:lnTo>
                    <a:pt x="743" y="184"/>
                  </a:lnTo>
                  <a:lnTo>
                    <a:pt x="743" y="186"/>
                  </a:lnTo>
                  <a:lnTo>
                    <a:pt x="745" y="192"/>
                  </a:lnTo>
                  <a:lnTo>
                    <a:pt x="750" y="194"/>
                  </a:lnTo>
                  <a:lnTo>
                    <a:pt x="760" y="195"/>
                  </a:lnTo>
                  <a:lnTo>
                    <a:pt x="766" y="192"/>
                  </a:lnTo>
                  <a:lnTo>
                    <a:pt x="768" y="190"/>
                  </a:lnTo>
                  <a:lnTo>
                    <a:pt x="770" y="186"/>
                  </a:lnTo>
                  <a:lnTo>
                    <a:pt x="768" y="184"/>
                  </a:lnTo>
                  <a:lnTo>
                    <a:pt x="768" y="182"/>
                  </a:lnTo>
                  <a:lnTo>
                    <a:pt x="764" y="180"/>
                  </a:lnTo>
                  <a:lnTo>
                    <a:pt x="762" y="180"/>
                  </a:lnTo>
                  <a:lnTo>
                    <a:pt x="691" y="190"/>
                  </a:lnTo>
                  <a:lnTo>
                    <a:pt x="679" y="194"/>
                  </a:lnTo>
                  <a:lnTo>
                    <a:pt x="675" y="192"/>
                  </a:lnTo>
                  <a:lnTo>
                    <a:pt x="674" y="194"/>
                  </a:lnTo>
                  <a:lnTo>
                    <a:pt x="672" y="194"/>
                  </a:lnTo>
                  <a:lnTo>
                    <a:pt x="666" y="199"/>
                  </a:lnTo>
                  <a:lnTo>
                    <a:pt x="664" y="199"/>
                  </a:lnTo>
                  <a:lnTo>
                    <a:pt x="662" y="199"/>
                  </a:lnTo>
                  <a:lnTo>
                    <a:pt x="658" y="201"/>
                  </a:lnTo>
                  <a:lnTo>
                    <a:pt x="658" y="205"/>
                  </a:lnTo>
                  <a:lnTo>
                    <a:pt x="662" y="205"/>
                  </a:lnTo>
                  <a:lnTo>
                    <a:pt x="664" y="205"/>
                  </a:lnTo>
                  <a:lnTo>
                    <a:pt x="668" y="203"/>
                  </a:lnTo>
                  <a:lnTo>
                    <a:pt x="670" y="201"/>
                  </a:lnTo>
                  <a:lnTo>
                    <a:pt x="672" y="203"/>
                  </a:lnTo>
                  <a:lnTo>
                    <a:pt x="674" y="203"/>
                  </a:lnTo>
                  <a:lnTo>
                    <a:pt x="675" y="203"/>
                  </a:lnTo>
                  <a:lnTo>
                    <a:pt x="683" y="199"/>
                  </a:lnTo>
                  <a:lnTo>
                    <a:pt x="685" y="201"/>
                  </a:lnTo>
                  <a:lnTo>
                    <a:pt x="693" y="201"/>
                  </a:lnTo>
                  <a:lnTo>
                    <a:pt x="700" y="197"/>
                  </a:lnTo>
                  <a:lnTo>
                    <a:pt x="704" y="194"/>
                  </a:lnTo>
                  <a:lnTo>
                    <a:pt x="702" y="190"/>
                  </a:lnTo>
                  <a:lnTo>
                    <a:pt x="698" y="188"/>
                  </a:lnTo>
                  <a:lnTo>
                    <a:pt x="691" y="190"/>
                  </a:lnTo>
                  <a:lnTo>
                    <a:pt x="762" y="180"/>
                  </a:lnTo>
                  <a:lnTo>
                    <a:pt x="553" y="222"/>
                  </a:lnTo>
                  <a:lnTo>
                    <a:pt x="541" y="222"/>
                  </a:lnTo>
                  <a:lnTo>
                    <a:pt x="537" y="224"/>
                  </a:lnTo>
                  <a:lnTo>
                    <a:pt x="537" y="228"/>
                  </a:lnTo>
                  <a:lnTo>
                    <a:pt x="539" y="230"/>
                  </a:lnTo>
                  <a:lnTo>
                    <a:pt x="543" y="230"/>
                  </a:lnTo>
                  <a:lnTo>
                    <a:pt x="547" y="230"/>
                  </a:lnTo>
                  <a:lnTo>
                    <a:pt x="551" y="228"/>
                  </a:lnTo>
                  <a:lnTo>
                    <a:pt x="556" y="226"/>
                  </a:lnTo>
                  <a:lnTo>
                    <a:pt x="558" y="226"/>
                  </a:lnTo>
                  <a:lnTo>
                    <a:pt x="558" y="224"/>
                  </a:lnTo>
                  <a:lnTo>
                    <a:pt x="556" y="222"/>
                  </a:lnTo>
                  <a:lnTo>
                    <a:pt x="553" y="222"/>
                  </a:lnTo>
                  <a:lnTo>
                    <a:pt x="762" y="180"/>
                  </a:lnTo>
                  <a:lnTo>
                    <a:pt x="639" y="265"/>
                  </a:lnTo>
                  <a:lnTo>
                    <a:pt x="641" y="265"/>
                  </a:lnTo>
                  <a:lnTo>
                    <a:pt x="645" y="265"/>
                  </a:lnTo>
                  <a:lnTo>
                    <a:pt x="649" y="261"/>
                  </a:lnTo>
                  <a:lnTo>
                    <a:pt x="647" y="259"/>
                  </a:lnTo>
                  <a:lnTo>
                    <a:pt x="645" y="259"/>
                  </a:lnTo>
                  <a:lnTo>
                    <a:pt x="641" y="261"/>
                  </a:lnTo>
                  <a:lnTo>
                    <a:pt x="639" y="265"/>
                  </a:lnTo>
                  <a:lnTo>
                    <a:pt x="762" y="180"/>
                  </a:lnTo>
                  <a:lnTo>
                    <a:pt x="593" y="213"/>
                  </a:lnTo>
                  <a:lnTo>
                    <a:pt x="591" y="213"/>
                  </a:lnTo>
                  <a:lnTo>
                    <a:pt x="585" y="213"/>
                  </a:lnTo>
                  <a:lnTo>
                    <a:pt x="581" y="215"/>
                  </a:lnTo>
                  <a:lnTo>
                    <a:pt x="581" y="219"/>
                  </a:lnTo>
                  <a:lnTo>
                    <a:pt x="583" y="220"/>
                  </a:lnTo>
                  <a:lnTo>
                    <a:pt x="591" y="219"/>
                  </a:lnTo>
                  <a:lnTo>
                    <a:pt x="593" y="217"/>
                  </a:lnTo>
                  <a:lnTo>
                    <a:pt x="593" y="215"/>
                  </a:lnTo>
                  <a:lnTo>
                    <a:pt x="593" y="213"/>
                  </a:lnTo>
                  <a:lnTo>
                    <a:pt x="762" y="180"/>
                  </a:lnTo>
                  <a:lnTo>
                    <a:pt x="597" y="215"/>
                  </a:lnTo>
                  <a:lnTo>
                    <a:pt x="595" y="217"/>
                  </a:lnTo>
                  <a:lnTo>
                    <a:pt x="599" y="217"/>
                  </a:lnTo>
                  <a:lnTo>
                    <a:pt x="602" y="215"/>
                  </a:lnTo>
                  <a:lnTo>
                    <a:pt x="602" y="213"/>
                  </a:lnTo>
                  <a:lnTo>
                    <a:pt x="601" y="211"/>
                  </a:lnTo>
                  <a:lnTo>
                    <a:pt x="599" y="211"/>
                  </a:lnTo>
                  <a:lnTo>
                    <a:pt x="597" y="215"/>
                  </a:lnTo>
                  <a:lnTo>
                    <a:pt x="762" y="180"/>
                  </a:lnTo>
                  <a:lnTo>
                    <a:pt x="512" y="234"/>
                  </a:lnTo>
                  <a:lnTo>
                    <a:pt x="505" y="232"/>
                  </a:lnTo>
                  <a:lnTo>
                    <a:pt x="503" y="234"/>
                  </a:lnTo>
                  <a:lnTo>
                    <a:pt x="503" y="236"/>
                  </a:lnTo>
                  <a:lnTo>
                    <a:pt x="510" y="236"/>
                  </a:lnTo>
                  <a:lnTo>
                    <a:pt x="512" y="234"/>
                  </a:lnTo>
                  <a:lnTo>
                    <a:pt x="762" y="180"/>
                  </a:lnTo>
                  <a:lnTo>
                    <a:pt x="501" y="240"/>
                  </a:lnTo>
                  <a:lnTo>
                    <a:pt x="489" y="238"/>
                  </a:lnTo>
                  <a:lnTo>
                    <a:pt x="487" y="240"/>
                  </a:lnTo>
                  <a:lnTo>
                    <a:pt x="489" y="242"/>
                  </a:lnTo>
                  <a:lnTo>
                    <a:pt x="491" y="242"/>
                  </a:lnTo>
                  <a:lnTo>
                    <a:pt x="497" y="242"/>
                  </a:lnTo>
                  <a:lnTo>
                    <a:pt x="499" y="242"/>
                  </a:lnTo>
                  <a:lnTo>
                    <a:pt x="501" y="240"/>
                  </a:lnTo>
                  <a:lnTo>
                    <a:pt x="762" y="180"/>
                  </a:lnTo>
                  <a:lnTo>
                    <a:pt x="439" y="245"/>
                  </a:lnTo>
                  <a:lnTo>
                    <a:pt x="439" y="247"/>
                  </a:lnTo>
                  <a:lnTo>
                    <a:pt x="445" y="249"/>
                  </a:lnTo>
                  <a:lnTo>
                    <a:pt x="449" y="247"/>
                  </a:lnTo>
                  <a:lnTo>
                    <a:pt x="453" y="245"/>
                  </a:lnTo>
                  <a:lnTo>
                    <a:pt x="451" y="243"/>
                  </a:lnTo>
                  <a:lnTo>
                    <a:pt x="447" y="242"/>
                  </a:lnTo>
                  <a:lnTo>
                    <a:pt x="443" y="243"/>
                  </a:lnTo>
                  <a:lnTo>
                    <a:pt x="439" y="245"/>
                  </a:lnTo>
                  <a:lnTo>
                    <a:pt x="762" y="180"/>
                  </a:lnTo>
                  <a:lnTo>
                    <a:pt x="426" y="251"/>
                  </a:lnTo>
                  <a:lnTo>
                    <a:pt x="426" y="253"/>
                  </a:lnTo>
                  <a:lnTo>
                    <a:pt x="430" y="253"/>
                  </a:lnTo>
                  <a:lnTo>
                    <a:pt x="434" y="253"/>
                  </a:lnTo>
                  <a:lnTo>
                    <a:pt x="432" y="249"/>
                  </a:lnTo>
                  <a:lnTo>
                    <a:pt x="430" y="247"/>
                  </a:lnTo>
                  <a:lnTo>
                    <a:pt x="426" y="247"/>
                  </a:lnTo>
                  <a:lnTo>
                    <a:pt x="426" y="251"/>
                  </a:lnTo>
                  <a:lnTo>
                    <a:pt x="762" y="180"/>
                  </a:lnTo>
                  <a:lnTo>
                    <a:pt x="338" y="334"/>
                  </a:lnTo>
                  <a:lnTo>
                    <a:pt x="336" y="336"/>
                  </a:lnTo>
                  <a:lnTo>
                    <a:pt x="336" y="338"/>
                  </a:lnTo>
                  <a:lnTo>
                    <a:pt x="338" y="339"/>
                  </a:lnTo>
                  <a:lnTo>
                    <a:pt x="343" y="339"/>
                  </a:lnTo>
                  <a:lnTo>
                    <a:pt x="343" y="338"/>
                  </a:lnTo>
                  <a:lnTo>
                    <a:pt x="343" y="336"/>
                  </a:lnTo>
                  <a:lnTo>
                    <a:pt x="343" y="334"/>
                  </a:lnTo>
                  <a:lnTo>
                    <a:pt x="338" y="334"/>
                  </a:lnTo>
                  <a:lnTo>
                    <a:pt x="762" y="180"/>
                  </a:lnTo>
                  <a:lnTo>
                    <a:pt x="364" y="265"/>
                  </a:lnTo>
                  <a:lnTo>
                    <a:pt x="364" y="267"/>
                  </a:lnTo>
                  <a:lnTo>
                    <a:pt x="366" y="267"/>
                  </a:lnTo>
                  <a:lnTo>
                    <a:pt x="368" y="267"/>
                  </a:lnTo>
                  <a:lnTo>
                    <a:pt x="370" y="265"/>
                  </a:lnTo>
                  <a:lnTo>
                    <a:pt x="370" y="263"/>
                  </a:lnTo>
                  <a:lnTo>
                    <a:pt x="368" y="261"/>
                  </a:lnTo>
                  <a:lnTo>
                    <a:pt x="364" y="265"/>
                  </a:lnTo>
                  <a:lnTo>
                    <a:pt x="762" y="180"/>
                  </a:lnTo>
                  <a:lnTo>
                    <a:pt x="272" y="286"/>
                  </a:lnTo>
                  <a:lnTo>
                    <a:pt x="268" y="286"/>
                  </a:lnTo>
                  <a:lnTo>
                    <a:pt x="263" y="288"/>
                  </a:lnTo>
                  <a:lnTo>
                    <a:pt x="261" y="290"/>
                  </a:lnTo>
                  <a:lnTo>
                    <a:pt x="261" y="291"/>
                  </a:lnTo>
                  <a:lnTo>
                    <a:pt x="261" y="295"/>
                  </a:lnTo>
                  <a:lnTo>
                    <a:pt x="263" y="293"/>
                  </a:lnTo>
                  <a:lnTo>
                    <a:pt x="268" y="293"/>
                  </a:lnTo>
                  <a:lnTo>
                    <a:pt x="272" y="293"/>
                  </a:lnTo>
                  <a:lnTo>
                    <a:pt x="276" y="291"/>
                  </a:lnTo>
                  <a:lnTo>
                    <a:pt x="276" y="290"/>
                  </a:lnTo>
                  <a:lnTo>
                    <a:pt x="276" y="288"/>
                  </a:lnTo>
                  <a:lnTo>
                    <a:pt x="272" y="286"/>
                  </a:lnTo>
                  <a:lnTo>
                    <a:pt x="762" y="180"/>
                  </a:lnTo>
                  <a:lnTo>
                    <a:pt x="253" y="297"/>
                  </a:lnTo>
                  <a:lnTo>
                    <a:pt x="247" y="299"/>
                  </a:lnTo>
                  <a:lnTo>
                    <a:pt x="242" y="299"/>
                  </a:lnTo>
                  <a:lnTo>
                    <a:pt x="240" y="301"/>
                  </a:lnTo>
                  <a:lnTo>
                    <a:pt x="238" y="303"/>
                  </a:lnTo>
                  <a:lnTo>
                    <a:pt x="242" y="303"/>
                  </a:lnTo>
                  <a:lnTo>
                    <a:pt x="247" y="303"/>
                  </a:lnTo>
                  <a:lnTo>
                    <a:pt x="251" y="305"/>
                  </a:lnTo>
                  <a:lnTo>
                    <a:pt x="255" y="303"/>
                  </a:lnTo>
                  <a:lnTo>
                    <a:pt x="259" y="297"/>
                  </a:lnTo>
                  <a:lnTo>
                    <a:pt x="257" y="295"/>
                  </a:lnTo>
                  <a:lnTo>
                    <a:pt x="253" y="297"/>
                  </a:lnTo>
                  <a:lnTo>
                    <a:pt x="762" y="180"/>
                  </a:lnTo>
                  <a:lnTo>
                    <a:pt x="201" y="320"/>
                  </a:lnTo>
                  <a:lnTo>
                    <a:pt x="197" y="318"/>
                  </a:lnTo>
                  <a:lnTo>
                    <a:pt x="195" y="320"/>
                  </a:lnTo>
                  <a:lnTo>
                    <a:pt x="188" y="324"/>
                  </a:lnTo>
                  <a:lnTo>
                    <a:pt x="188" y="326"/>
                  </a:lnTo>
                  <a:lnTo>
                    <a:pt x="192" y="326"/>
                  </a:lnTo>
                  <a:lnTo>
                    <a:pt x="195" y="326"/>
                  </a:lnTo>
                  <a:lnTo>
                    <a:pt x="199" y="324"/>
                  </a:lnTo>
                  <a:lnTo>
                    <a:pt x="203" y="324"/>
                  </a:lnTo>
                  <a:lnTo>
                    <a:pt x="205" y="324"/>
                  </a:lnTo>
                  <a:lnTo>
                    <a:pt x="205" y="320"/>
                  </a:lnTo>
                  <a:lnTo>
                    <a:pt x="201" y="320"/>
                  </a:lnTo>
                  <a:lnTo>
                    <a:pt x="762" y="180"/>
                  </a:lnTo>
                  <a:lnTo>
                    <a:pt x="136" y="341"/>
                  </a:lnTo>
                  <a:lnTo>
                    <a:pt x="128" y="345"/>
                  </a:lnTo>
                  <a:lnTo>
                    <a:pt x="122" y="347"/>
                  </a:lnTo>
                  <a:lnTo>
                    <a:pt x="122" y="349"/>
                  </a:lnTo>
                  <a:lnTo>
                    <a:pt x="124" y="349"/>
                  </a:lnTo>
                  <a:lnTo>
                    <a:pt x="128" y="351"/>
                  </a:lnTo>
                  <a:lnTo>
                    <a:pt x="132" y="349"/>
                  </a:lnTo>
                  <a:lnTo>
                    <a:pt x="136" y="349"/>
                  </a:lnTo>
                  <a:lnTo>
                    <a:pt x="140" y="349"/>
                  </a:lnTo>
                  <a:lnTo>
                    <a:pt x="144" y="349"/>
                  </a:lnTo>
                  <a:lnTo>
                    <a:pt x="146" y="347"/>
                  </a:lnTo>
                  <a:lnTo>
                    <a:pt x="146" y="345"/>
                  </a:lnTo>
                  <a:lnTo>
                    <a:pt x="146" y="343"/>
                  </a:lnTo>
                  <a:lnTo>
                    <a:pt x="144" y="341"/>
                  </a:lnTo>
                  <a:lnTo>
                    <a:pt x="136" y="341"/>
                  </a:lnTo>
                  <a:lnTo>
                    <a:pt x="762" y="180"/>
                  </a:lnTo>
                  <a:lnTo>
                    <a:pt x="105" y="357"/>
                  </a:lnTo>
                  <a:lnTo>
                    <a:pt x="101" y="359"/>
                  </a:lnTo>
                  <a:lnTo>
                    <a:pt x="98" y="359"/>
                  </a:lnTo>
                  <a:lnTo>
                    <a:pt x="92" y="361"/>
                  </a:lnTo>
                  <a:lnTo>
                    <a:pt x="88" y="363"/>
                  </a:lnTo>
                  <a:lnTo>
                    <a:pt x="86" y="364"/>
                  </a:lnTo>
                  <a:lnTo>
                    <a:pt x="88" y="364"/>
                  </a:lnTo>
                  <a:lnTo>
                    <a:pt x="90" y="366"/>
                  </a:lnTo>
                  <a:lnTo>
                    <a:pt x="94" y="364"/>
                  </a:lnTo>
                  <a:lnTo>
                    <a:pt x="98" y="363"/>
                  </a:lnTo>
                  <a:lnTo>
                    <a:pt x="98" y="361"/>
                  </a:lnTo>
                  <a:lnTo>
                    <a:pt x="101" y="361"/>
                  </a:lnTo>
                  <a:lnTo>
                    <a:pt x="105" y="359"/>
                  </a:lnTo>
                  <a:lnTo>
                    <a:pt x="111" y="355"/>
                  </a:lnTo>
                  <a:lnTo>
                    <a:pt x="113" y="351"/>
                  </a:lnTo>
                  <a:lnTo>
                    <a:pt x="109" y="355"/>
                  </a:lnTo>
                  <a:lnTo>
                    <a:pt x="105" y="357"/>
                  </a:lnTo>
                  <a:lnTo>
                    <a:pt x="762" y="180"/>
                  </a:lnTo>
                  <a:lnTo>
                    <a:pt x="76" y="368"/>
                  </a:lnTo>
                  <a:lnTo>
                    <a:pt x="73" y="370"/>
                  </a:lnTo>
                  <a:lnTo>
                    <a:pt x="69" y="370"/>
                  </a:lnTo>
                  <a:lnTo>
                    <a:pt x="63" y="372"/>
                  </a:lnTo>
                  <a:lnTo>
                    <a:pt x="61" y="372"/>
                  </a:lnTo>
                  <a:lnTo>
                    <a:pt x="61" y="374"/>
                  </a:lnTo>
                  <a:lnTo>
                    <a:pt x="65" y="376"/>
                  </a:lnTo>
                  <a:lnTo>
                    <a:pt x="69" y="376"/>
                  </a:lnTo>
                  <a:lnTo>
                    <a:pt x="76" y="374"/>
                  </a:lnTo>
                  <a:lnTo>
                    <a:pt x="80" y="372"/>
                  </a:lnTo>
                  <a:lnTo>
                    <a:pt x="80" y="368"/>
                  </a:lnTo>
                  <a:lnTo>
                    <a:pt x="76" y="368"/>
                  </a:lnTo>
                  <a:lnTo>
                    <a:pt x="762" y="180"/>
                  </a:lnTo>
                  <a:lnTo>
                    <a:pt x="50" y="376"/>
                  </a:lnTo>
                  <a:lnTo>
                    <a:pt x="53" y="378"/>
                  </a:lnTo>
                  <a:lnTo>
                    <a:pt x="53" y="374"/>
                  </a:lnTo>
                  <a:lnTo>
                    <a:pt x="51" y="374"/>
                  </a:lnTo>
                  <a:lnTo>
                    <a:pt x="50" y="374"/>
                  </a:lnTo>
                  <a:lnTo>
                    <a:pt x="50" y="376"/>
                  </a:lnTo>
                  <a:lnTo>
                    <a:pt x="762" y="180"/>
                  </a:lnTo>
                  <a:lnTo>
                    <a:pt x="3" y="389"/>
                  </a:lnTo>
                  <a:lnTo>
                    <a:pt x="5" y="393"/>
                  </a:lnTo>
                  <a:lnTo>
                    <a:pt x="7" y="391"/>
                  </a:lnTo>
                  <a:lnTo>
                    <a:pt x="9" y="389"/>
                  </a:lnTo>
                  <a:lnTo>
                    <a:pt x="7" y="389"/>
                  </a:lnTo>
                  <a:lnTo>
                    <a:pt x="5" y="387"/>
                  </a:lnTo>
                  <a:lnTo>
                    <a:pt x="3" y="389"/>
                  </a:lnTo>
                  <a:lnTo>
                    <a:pt x="762" y="180"/>
                  </a:lnTo>
                  <a:lnTo>
                    <a:pt x="2" y="458"/>
                  </a:lnTo>
                  <a:lnTo>
                    <a:pt x="0" y="460"/>
                  </a:lnTo>
                  <a:lnTo>
                    <a:pt x="0" y="462"/>
                  </a:lnTo>
                  <a:lnTo>
                    <a:pt x="2" y="462"/>
                  </a:lnTo>
                  <a:lnTo>
                    <a:pt x="3" y="460"/>
                  </a:lnTo>
                  <a:lnTo>
                    <a:pt x="3" y="457"/>
                  </a:lnTo>
                  <a:lnTo>
                    <a:pt x="2" y="458"/>
                  </a:lnTo>
                  <a:lnTo>
                    <a:pt x="762" y="180"/>
                  </a:lnTo>
                  <a:lnTo>
                    <a:pt x="800" y="418"/>
                  </a:lnTo>
                  <a:lnTo>
                    <a:pt x="802" y="420"/>
                  </a:lnTo>
                  <a:lnTo>
                    <a:pt x="802" y="424"/>
                  </a:lnTo>
                  <a:lnTo>
                    <a:pt x="806" y="424"/>
                  </a:lnTo>
                  <a:lnTo>
                    <a:pt x="806" y="422"/>
                  </a:lnTo>
                  <a:lnTo>
                    <a:pt x="806" y="418"/>
                  </a:lnTo>
                  <a:lnTo>
                    <a:pt x="806" y="416"/>
                  </a:lnTo>
                  <a:lnTo>
                    <a:pt x="802" y="416"/>
                  </a:lnTo>
                  <a:lnTo>
                    <a:pt x="800" y="418"/>
                  </a:lnTo>
                  <a:lnTo>
                    <a:pt x="762" y="180"/>
                  </a:lnTo>
                  <a:lnTo>
                    <a:pt x="871" y="232"/>
                  </a:lnTo>
                  <a:lnTo>
                    <a:pt x="871" y="234"/>
                  </a:lnTo>
                  <a:lnTo>
                    <a:pt x="873" y="236"/>
                  </a:lnTo>
                  <a:lnTo>
                    <a:pt x="877" y="232"/>
                  </a:lnTo>
                  <a:lnTo>
                    <a:pt x="879" y="230"/>
                  </a:lnTo>
                  <a:lnTo>
                    <a:pt x="877" y="228"/>
                  </a:lnTo>
                  <a:lnTo>
                    <a:pt x="875" y="228"/>
                  </a:lnTo>
                  <a:lnTo>
                    <a:pt x="871" y="232"/>
                  </a:lnTo>
                  <a:lnTo>
                    <a:pt x="762" y="180"/>
                  </a:lnTo>
                  <a:lnTo>
                    <a:pt x="889" y="215"/>
                  </a:lnTo>
                  <a:lnTo>
                    <a:pt x="890" y="213"/>
                  </a:lnTo>
                  <a:lnTo>
                    <a:pt x="892" y="211"/>
                  </a:lnTo>
                  <a:lnTo>
                    <a:pt x="890" y="211"/>
                  </a:lnTo>
                  <a:lnTo>
                    <a:pt x="889" y="215"/>
                  </a:lnTo>
                  <a:lnTo>
                    <a:pt x="762" y="180"/>
                  </a:lnTo>
                  <a:lnTo>
                    <a:pt x="898" y="186"/>
                  </a:lnTo>
                  <a:lnTo>
                    <a:pt x="898" y="188"/>
                  </a:lnTo>
                  <a:lnTo>
                    <a:pt x="900" y="188"/>
                  </a:lnTo>
                  <a:lnTo>
                    <a:pt x="904" y="186"/>
                  </a:lnTo>
                  <a:lnTo>
                    <a:pt x="904" y="184"/>
                  </a:lnTo>
                  <a:lnTo>
                    <a:pt x="902" y="184"/>
                  </a:lnTo>
                  <a:lnTo>
                    <a:pt x="900" y="184"/>
                  </a:lnTo>
                  <a:lnTo>
                    <a:pt x="898" y="186"/>
                  </a:lnTo>
                  <a:lnTo>
                    <a:pt x="762" y="180"/>
                  </a:lnTo>
                  <a:lnTo>
                    <a:pt x="921" y="151"/>
                  </a:lnTo>
                  <a:lnTo>
                    <a:pt x="923" y="151"/>
                  </a:lnTo>
                  <a:lnTo>
                    <a:pt x="925" y="151"/>
                  </a:lnTo>
                  <a:lnTo>
                    <a:pt x="927" y="149"/>
                  </a:lnTo>
                  <a:lnTo>
                    <a:pt x="927" y="147"/>
                  </a:lnTo>
                  <a:lnTo>
                    <a:pt x="927" y="146"/>
                  </a:lnTo>
                  <a:lnTo>
                    <a:pt x="925" y="146"/>
                  </a:lnTo>
                  <a:lnTo>
                    <a:pt x="921" y="151"/>
                  </a:lnTo>
                  <a:lnTo>
                    <a:pt x="762" y="180"/>
                  </a:lnTo>
                  <a:lnTo>
                    <a:pt x="986" y="73"/>
                  </a:lnTo>
                  <a:lnTo>
                    <a:pt x="988" y="75"/>
                  </a:lnTo>
                  <a:lnTo>
                    <a:pt x="990" y="73"/>
                  </a:lnTo>
                  <a:lnTo>
                    <a:pt x="992" y="69"/>
                  </a:lnTo>
                  <a:lnTo>
                    <a:pt x="994" y="67"/>
                  </a:lnTo>
                  <a:lnTo>
                    <a:pt x="992" y="65"/>
                  </a:lnTo>
                  <a:lnTo>
                    <a:pt x="990" y="65"/>
                  </a:lnTo>
                  <a:lnTo>
                    <a:pt x="988" y="69"/>
                  </a:lnTo>
                  <a:lnTo>
                    <a:pt x="986" y="73"/>
                  </a:lnTo>
                  <a:lnTo>
                    <a:pt x="762" y="180"/>
                  </a:lnTo>
                  <a:lnTo>
                    <a:pt x="1008" y="57"/>
                  </a:lnTo>
                  <a:lnTo>
                    <a:pt x="1011" y="57"/>
                  </a:lnTo>
                  <a:lnTo>
                    <a:pt x="1017" y="52"/>
                  </a:lnTo>
                  <a:lnTo>
                    <a:pt x="1021" y="46"/>
                  </a:lnTo>
                  <a:lnTo>
                    <a:pt x="1019" y="46"/>
                  </a:lnTo>
                  <a:lnTo>
                    <a:pt x="1015" y="50"/>
                  </a:lnTo>
                  <a:lnTo>
                    <a:pt x="1008" y="57"/>
                  </a:lnTo>
                  <a:lnTo>
                    <a:pt x="762" y="180"/>
                  </a:lnTo>
                  <a:lnTo>
                    <a:pt x="1077" y="4"/>
                  </a:lnTo>
                  <a:lnTo>
                    <a:pt x="1077" y="5"/>
                  </a:lnTo>
                  <a:lnTo>
                    <a:pt x="1081" y="5"/>
                  </a:lnTo>
                  <a:lnTo>
                    <a:pt x="1082" y="4"/>
                  </a:lnTo>
                  <a:lnTo>
                    <a:pt x="1084" y="0"/>
                  </a:lnTo>
                  <a:lnTo>
                    <a:pt x="1082" y="0"/>
                  </a:lnTo>
                  <a:lnTo>
                    <a:pt x="1081" y="0"/>
                  </a:lnTo>
                  <a:lnTo>
                    <a:pt x="1079" y="2"/>
                  </a:lnTo>
                  <a:lnTo>
                    <a:pt x="1077" y="4"/>
                  </a:lnTo>
                  <a:lnTo>
                    <a:pt x="762" y="180"/>
                  </a:lnTo>
                  <a:lnTo>
                    <a:pt x="977" y="153"/>
                  </a:lnTo>
                  <a:lnTo>
                    <a:pt x="977" y="155"/>
                  </a:lnTo>
                  <a:lnTo>
                    <a:pt x="979" y="155"/>
                  </a:lnTo>
                  <a:lnTo>
                    <a:pt x="981" y="153"/>
                  </a:lnTo>
                  <a:lnTo>
                    <a:pt x="981" y="151"/>
                  </a:lnTo>
                  <a:lnTo>
                    <a:pt x="979" y="147"/>
                  </a:lnTo>
                  <a:lnTo>
                    <a:pt x="977" y="146"/>
                  </a:lnTo>
                  <a:lnTo>
                    <a:pt x="977" y="147"/>
                  </a:lnTo>
                  <a:lnTo>
                    <a:pt x="977" y="153"/>
                  </a:lnTo>
                  <a:lnTo>
                    <a:pt x="762" y="180"/>
                  </a:lnTo>
                  <a:lnTo>
                    <a:pt x="1140" y="136"/>
                  </a:lnTo>
                  <a:lnTo>
                    <a:pt x="1142" y="138"/>
                  </a:lnTo>
                  <a:lnTo>
                    <a:pt x="1142" y="136"/>
                  </a:lnTo>
                  <a:lnTo>
                    <a:pt x="1146" y="132"/>
                  </a:lnTo>
                  <a:lnTo>
                    <a:pt x="1144" y="130"/>
                  </a:lnTo>
                  <a:lnTo>
                    <a:pt x="1140" y="136"/>
                  </a:lnTo>
                  <a:lnTo>
                    <a:pt x="762" y="180"/>
                  </a:lnTo>
                  <a:lnTo>
                    <a:pt x="1180" y="132"/>
                  </a:lnTo>
                  <a:lnTo>
                    <a:pt x="1180" y="134"/>
                  </a:lnTo>
                  <a:lnTo>
                    <a:pt x="1182" y="134"/>
                  </a:lnTo>
                  <a:lnTo>
                    <a:pt x="1184" y="130"/>
                  </a:lnTo>
                  <a:lnTo>
                    <a:pt x="1184" y="128"/>
                  </a:lnTo>
                  <a:lnTo>
                    <a:pt x="1180" y="132"/>
                  </a:lnTo>
                  <a:lnTo>
                    <a:pt x="762" y="180"/>
                  </a:lnTo>
                  <a:lnTo>
                    <a:pt x="1244" y="103"/>
                  </a:lnTo>
                  <a:lnTo>
                    <a:pt x="1246" y="105"/>
                  </a:lnTo>
                  <a:lnTo>
                    <a:pt x="1248" y="105"/>
                  </a:lnTo>
                  <a:lnTo>
                    <a:pt x="1250" y="103"/>
                  </a:lnTo>
                  <a:lnTo>
                    <a:pt x="1251" y="101"/>
                  </a:lnTo>
                  <a:lnTo>
                    <a:pt x="1250" y="100"/>
                  </a:lnTo>
                  <a:lnTo>
                    <a:pt x="1248" y="100"/>
                  </a:lnTo>
                  <a:lnTo>
                    <a:pt x="1244" y="103"/>
                  </a:lnTo>
                  <a:lnTo>
                    <a:pt x="762" y="180"/>
                  </a:lnTo>
                  <a:lnTo>
                    <a:pt x="1271" y="100"/>
                  </a:lnTo>
                  <a:lnTo>
                    <a:pt x="1271" y="101"/>
                  </a:lnTo>
                  <a:lnTo>
                    <a:pt x="1274" y="101"/>
                  </a:lnTo>
                  <a:lnTo>
                    <a:pt x="1276" y="100"/>
                  </a:lnTo>
                  <a:lnTo>
                    <a:pt x="1278" y="98"/>
                  </a:lnTo>
                  <a:lnTo>
                    <a:pt x="1276" y="98"/>
                  </a:lnTo>
                  <a:lnTo>
                    <a:pt x="1274" y="98"/>
                  </a:lnTo>
                  <a:lnTo>
                    <a:pt x="1271" y="98"/>
                  </a:lnTo>
                  <a:lnTo>
                    <a:pt x="1271" y="100"/>
                  </a:lnTo>
                  <a:lnTo>
                    <a:pt x="762" y="180"/>
                  </a:lnTo>
                  <a:lnTo>
                    <a:pt x="1286" y="96"/>
                  </a:lnTo>
                  <a:lnTo>
                    <a:pt x="1286" y="98"/>
                  </a:lnTo>
                  <a:lnTo>
                    <a:pt x="1290" y="98"/>
                  </a:lnTo>
                  <a:lnTo>
                    <a:pt x="1292" y="96"/>
                  </a:lnTo>
                  <a:lnTo>
                    <a:pt x="1294" y="94"/>
                  </a:lnTo>
                  <a:lnTo>
                    <a:pt x="1294" y="92"/>
                  </a:lnTo>
                  <a:lnTo>
                    <a:pt x="1292" y="92"/>
                  </a:lnTo>
                  <a:lnTo>
                    <a:pt x="1286" y="96"/>
                  </a:lnTo>
                  <a:lnTo>
                    <a:pt x="762" y="180"/>
                  </a:lnTo>
                  <a:lnTo>
                    <a:pt x="1303" y="105"/>
                  </a:lnTo>
                  <a:lnTo>
                    <a:pt x="1305" y="105"/>
                  </a:lnTo>
                  <a:lnTo>
                    <a:pt x="1307" y="105"/>
                  </a:lnTo>
                  <a:lnTo>
                    <a:pt x="1309" y="103"/>
                  </a:lnTo>
                  <a:lnTo>
                    <a:pt x="1311" y="100"/>
                  </a:lnTo>
                  <a:lnTo>
                    <a:pt x="1309" y="100"/>
                  </a:lnTo>
                  <a:lnTo>
                    <a:pt x="1307" y="100"/>
                  </a:lnTo>
                  <a:lnTo>
                    <a:pt x="1305" y="101"/>
                  </a:lnTo>
                  <a:lnTo>
                    <a:pt x="1303" y="105"/>
                  </a:lnTo>
                  <a:lnTo>
                    <a:pt x="762" y="180"/>
                  </a:lnTo>
                  <a:lnTo>
                    <a:pt x="1346" y="88"/>
                  </a:lnTo>
                  <a:lnTo>
                    <a:pt x="1347" y="90"/>
                  </a:lnTo>
                  <a:lnTo>
                    <a:pt x="1347" y="90"/>
                  </a:lnTo>
                  <a:lnTo>
                    <a:pt x="1351" y="90"/>
                  </a:lnTo>
                  <a:lnTo>
                    <a:pt x="1353" y="88"/>
                  </a:lnTo>
                  <a:lnTo>
                    <a:pt x="1351" y="86"/>
                  </a:lnTo>
                  <a:lnTo>
                    <a:pt x="1349" y="84"/>
                  </a:lnTo>
                  <a:lnTo>
                    <a:pt x="1347" y="86"/>
                  </a:lnTo>
                  <a:lnTo>
                    <a:pt x="1346" y="88"/>
                  </a:lnTo>
                  <a:lnTo>
                    <a:pt x="762" y="180"/>
                  </a:lnTo>
                  <a:lnTo>
                    <a:pt x="1374" y="90"/>
                  </a:lnTo>
                  <a:lnTo>
                    <a:pt x="1370" y="92"/>
                  </a:lnTo>
                  <a:lnTo>
                    <a:pt x="1365" y="96"/>
                  </a:lnTo>
                  <a:lnTo>
                    <a:pt x="1367" y="98"/>
                  </a:lnTo>
                  <a:lnTo>
                    <a:pt x="1372" y="98"/>
                  </a:lnTo>
                  <a:lnTo>
                    <a:pt x="1374" y="94"/>
                  </a:lnTo>
                  <a:lnTo>
                    <a:pt x="1376" y="92"/>
                  </a:lnTo>
                  <a:lnTo>
                    <a:pt x="1374" y="90"/>
                  </a:lnTo>
                  <a:lnTo>
                    <a:pt x="762" y="180"/>
                  </a:lnTo>
                  <a:lnTo>
                    <a:pt x="1407" y="86"/>
                  </a:lnTo>
                  <a:lnTo>
                    <a:pt x="1407" y="88"/>
                  </a:lnTo>
                  <a:lnTo>
                    <a:pt x="1409" y="88"/>
                  </a:lnTo>
                  <a:lnTo>
                    <a:pt x="1415" y="86"/>
                  </a:lnTo>
                  <a:lnTo>
                    <a:pt x="1413" y="84"/>
                  </a:lnTo>
                  <a:lnTo>
                    <a:pt x="1411" y="84"/>
                  </a:lnTo>
                  <a:lnTo>
                    <a:pt x="1409" y="84"/>
                  </a:lnTo>
                  <a:lnTo>
                    <a:pt x="1407" y="86"/>
                  </a:lnTo>
                  <a:lnTo>
                    <a:pt x="762" y="180"/>
                  </a:lnTo>
                  <a:lnTo>
                    <a:pt x="1459" y="78"/>
                  </a:lnTo>
                  <a:lnTo>
                    <a:pt x="1455" y="80"/>
                  </a:lnTo>
                  <a:lnTo>
                    <a:pt x="1451" y="78"/>
                  </a:lnTo>
                  <a:lnTo>
                    <a:pt x="1445" y="80"/>
                  </a:lnTo>
                  <a:lnTo>
                    <a:pt x="1442" y="84"/>
                  </a:lnTo>
                  <a:lnTo>
                    <a:pt x="1440" y="84"/>
                  </a:lnTo>
                  <a:lnTo>
                    <a:pt x="1442" y="86"/>
                  </a:lnTo>
                  <a:lnTo>
                    <a:pt x="1449" y="88"/>
                  </a:lnTo>
                  <a:lnTo>
                    <a:pt x="1455" y="86"/>
                  </a:lnTo>
                  <a:lnTo>
                    <a:pt x="1459" y="84"/>
                  </a:lnTo>
                  <a:lnTo>
                    <a:pt x="1461" y="80"/>
                  </a:lnTo>
                  <a:lnTo>
                    <a:pt x="1459" y="78"/>
                  </a:lnTo>
                  <a:lnTo>
                    <a:pt x="762" y="180"/>
                  </a:lnTo>
                  <a:lnTo>
                    <a:pt x="1480" y="80"/>
                  </a:lnTo>
                  <a:lnTo>
                    <a:pt x="1470" y="84"/>
                  </a:lnTo>
                  <a:lnTo>
                    <a:pt x="1468" y="84"/>
                  </a:lnTo>
                  <a:lnTo>
                    <a:pt x="1470" y="84"/>
                  </a:lnTo>
                  <a:lnTo>
                    <a:pt x="1476" y="86"/>
                  </a:lnTo>
                  <a:lnTo>
                    <a:pt x="1480" y="86"/>
                  </a:lnTo>
                  <a:lnTo>
                    <a:pt x="1482" y="82"/>
                  </a:lnTo>
                  <a:lnTo>
                    <a:pt x="1482" y="80"/>
                  </a:lnTo>
                  <a:lnTo>
                    <a:pt x="1480" y="80"/>
                  </a:lnTo>
                  <a:lnTo>
                    <a:pt x="762" y="180"/>
                  </a:lnTo>
                  <a:lnTo>
                    <a:pt x="1503" y="76"/>
                  </a:lnTo>
                  <a:lnTo>
                    <a:pt x="1497" y="76"/>
                  </a:lnTo>
                  <a:lnTo>
                    <a:pt x="1493" y="80"/>
                  </a:lnTo>
                  <a:lnTo>
                    <a:pt x="1495" y="82"/>
                  </a:lnTo>
                  <a:lnTo>
                    <a:pt x="1499" y="82"/>
                  </a:lnTo>
                  <a:lnTo>
                    <a:pt x="1509" y="80"/>
                  </a:lnTo>
                  <a:lnTo>
                    <a:pt x="1511" y="78"/>
                  </a:lnTo>
                  <a:lnTo>
                    <a:pt x="1513" y="75"/>
                  </a:lnTo>
                  <a:lnTo>
                    <a:pt x="1511" y="75"/>
                  </a:lnTo>
                  <a:lnTo>
                    <a:pt x="1509" y="75"/>
                  </a:lnTo>
                  <a:lnTo>
                    <a:pt x="1503" y="76"/>
                  </a:lnTo>
                  <a:lnTo>
                    <a:pt x="762" y="180"/>
                  </a:lnTo>
                  <a:lnTo>
                    <a:pt x="1584" y="75"/>
                  </a:lnTo>
                  <a:lnTo>
                    <a:pt x="1578" y="75"/>
                  </a:lnTo>
                  <a:lnTo>
                    <a:pt x="1572" y="78"/>
                  </a:lnTo>
                  <a:lnTo>
                    <a:pt x="1574" y="80"/>
                  </a:lnTo>
                  <a:lnTo>
                    <a:pt x="1576" y="80"/>
                  </a:lnTo>
                  <a:lnTo>
                    <a:pt x="1584" y="78"/>
                  </a:lnTo>
                  <a:lnTo>
                    <a:pt x="1587" y="76"/>
                  </a:lnTo>
                  <a:lnTo>
                    <a:pt x="1584" y="75"/>
                  </a:lnTo>
                  <a:lnTo>
                    <a:pt x="762" y="180"/>
                  </a:lnTo>
                  <a:close/>
                </a:path>
              </a:pathLst>
            </a:custGeom>
            <a:solidFill>
              <a:schemeClr val="bg1">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2" name="フリーフォーム 11"/>
            <p:cNvSpPr>
              <a:spLocks/>
            </p:cNvSpPr>
            <p:nvPr/>
          </p:nvSpPr>
          <p:spPr bwMode="auto">
            <a:xfrm>
              <a:off x="5067488" y="347696"/>
              <a:ext cx="4076512" cy="6510304"/>
            </a:xfrm>
            <a:custGeom>
              <a:avLst/>
              <a:gdLst/>
              <a:ahLst/>
              <a:cxnLst>
                <a:cxn ang="0">
                  <a:pos x="621" y="794"/>
                </a:cxn>
                <a:cxn ang="0">
                  <a:pos x="703" y="299"/>
                </a:cxn>
                <a:cxn ang="0">
                  <a:pos x="569" y="435"/>
                </a:cxn>
                <a:cxn ang="0">
                  <a:pos x="292" y="276"/>
                </a:cxn>
                <a:cxn ang="0">
                  <a:pos x="419" y="23"/>
                </a:cxn>
                <a:cxn ang="0">
                  <a:pos x="384" y="80"/>
                </a:cxn>
                <a:cxn ang="0">
                  <a:pos x="724" y="541"/>
                </a:cxn>
                <a:cxn ang="0">
                  <a:pos x="613" y="652"/>
                </a:cxn>
                <a:cxn ang="0">
                  <a:pos x="551" y="710"/>
                </a:cxn>
                <a:cxn ang="0">
                  <a:pos x="676" y="558"/>
                </a:cxn>
                <a:cxn ang="0">
                  <a:pos x="651" y="537"/>
                </a:cxn>
                <a:cxn ang="0">
                  <a:pos x="599" y="574"/>
                </a:cxn>
                <a:cxn ang="0">
                  <a:pos x="646" y="527"/>
                </a:cxn>
                <a:cxn ang="0">
                  <a:pos x="709" y="441"/>
                </a:cxn>
                <a:cxn ang="0">
                  <a:pos x="569" y="593"/>
                </a:cxn>
                <a:cxn ang="0">
                  <a:pos x="682" y="447"/>
                </a:cxn>
                <a:cxn ang="0">
                  <a:pos x="688" y="395"/>
                </a:cxn>
                <a:cxn ang="0">
                  <a:pos x="542" y="545"/>
                </a:cxn>
                <a:cxn ang="0">
                  <a:pos x="450" y="646"/>
                </a:cxn>
                <a:cxn ang="0">
                  <a:pos x="480" y="600"/>
                </a:cxn>
                <a:cxn ang="0">
                  <a:pos x="580" y="479"/>
                </a:cxn>
                <a:cxn ang="0">
                  <a:pos x="649" y="410"/>
                </a:cxn>
                <a:cxn ang="0">
                  <a:pos x="590" y="460"/>
                </a:cxn>
                <a:cxn ang="0">
                  <a:pos x="544" y="504"/>
                </a:cxn>
                <a:cxn ang="0">
                  <a:pos x="628" y="405"/>
                </a:cxn>
                <a:cxn ang="0">
                  <a:pos x="692" y="335"/>
                </a:cxn>
                <a:cxn ang="0">
                  <a:pos x="663" y="353"/>
                </a:cxn>
                <a:cxn ang="0">
                  <a:pos x="425" y="608"/>
                </a:cxn>
                <a:cxn ang="0">
                  <a:pos x="286" y="758"/>
                </a:cxn>
                <a:cxn ang="0">
                  <a:pos x="192" y="865"/>
                </a:cxn>
                <a:cxn ang="0">
                  <a:pos x="48" y="931"/>
                </a:cxn>
                <a:cxn ang="0">
                  <a:pos x="62" y="842"/>
                </a:cxn>
                <a:cxn ang="0">
                  <a:pos x="56" y="810"/>
                </a:cxn>
                <a:cxn ang="0">
                  <a:pos x="35" y="863"/>
                </a:cxn>
                <a:cxn ang="0">
                  <a:pos x="469" y="1057"/>
                </a:cxn>
                <a:cxn ang="0">
                  <a:pos x="592" y="902"/>
                </a:cxn>
                <a:cxn ang="0">
                  <a:pos x="663" y="817"/>
                </a:cxn>
                <a:cxn ang="0">
                  <a:pos x="676" y="767"/>
                </a:cxn>
                <a:cxn ang="0">
                  <a:pos x="688" y="737"/>
                </a:cxn>
                <a:cxn ang="0">
                  <a:pos x="507" y="915"/>
                </a:cxn>
                <a:cxn ang="0">
                  <a:pos x="425" y="988"/>
                </a:cxn>
                <a:cxn ang="0">
                  <a:pos x="475" y="879"/>
                </a:cxn>
                <a:cxn ang="0">
                  <a:pos x="622" y="716"/>
                </a:cxn>
                <a:cxn ang="0">
                  <a:pos x="557" y="779"/>
                </a:cxn>
                <a:cxn ang="0">
                  <a:pos x="538" y="787"/>
                </a:cxn>
                <a:cxn ang="0">
                  <a:pos x="701" y="587"/>
                </a:cxn>
                <a:cxn ang="0">
                  <a:pos x="532" y="775"/>
                </a:cxn>
                <a:cxn ang="0">
                  <a:pos x="546" y="737"/>
                </a:cxn>
                <a:cxn ang="0">
                  <a:pos x="569" y="614"/>
                </a:cxn>
                <a:cxn ang="0">
                  <a:pos x="382" y="675"/>
                </a:cxn>
                <a:cxn ang="0">
                  <a:pos x="323" y="756"/>
                </a:cxn>
                <a:cxn ang="0">
                  <a:pos x="210" y="879"/>
                </a:cxn>
                <a:cxn ang="0">
                  <a:pos x="455" y="583"/>
                </a:cxn>
                <a:cxn ang="0">
                  <a:pos x="384" y="681"/>
                </a:cxn>
                <a:cxn ang="0">
                  <a:pos x="488" y="861"/>
                </a:cxn>
                <a:cxn ang="0">
                  <a:pos x="478" y="867"/>
                </a:cxn>
                <a:cxn ang="0">
                  <a:pos x="108" y="614"/>
                </a:cxn>
                <a:cxn ang="0">
                  <a:pos x="141" y="531"/>
                </a:cxn>
                <a:cxn ang="0">
                  <a:pos x="237" y="395"/>
                </a:cxn>
                <a:cxn ang="0">
                  <a:pos x="194" y="441"/>
                </a:cxn>
                <a:cxn ang="0">
                  <a:pos x="100" y="591"/>
                </a:cxn>
              </a:cxnLst>
              <a:rect l="0" t="0" r="0" b="0"/>
              <a:pathLst>
                <a:path w="724" h="1086">
                  <a:moveTo>
                    <a:pt x="619" y="794"/>
                  </a:moveTo>
                  <a:lnTo>
                    <a:pt x="613" y="802"/>
                  </a:lnTo>
                  <a:lnTo>
                    <a:pt x="603" y="810"/>
                  </a:lnTo>
                  <a:lnTo>
                    <a:pt x="594" y="825"/>
                  </a:lnTo>
                  <a:lnTo>
                    <a:pt x="528" y="898"/>
                  </a:lnTo>
                  <a:lnTo>
                    <a:pt x="540" y="888"/>
                  </a:lnTo>
                  <a:lnTo>
                    <a:pt x="580" y="846"/>
                  </a:lnTo>
                  <a:lnTo>
                    <a:pt x="617" y="804"/>
                  </a:lnTo>
                  <a:lnTo>
                    <a:pt x="630" y="789"/>
                  </a:lnTo>
                  <a:lnTo>
                    <a:pt x="651" y="764"/>
                  </a:lnTo>
                  <a:lnTo>
                    <a:pt x="646" y="769"/>
                  </a:lnTo>
                  <a:lnTo>
                    <a:pt x="636" y="777"/>
                  </a:lnTo>
                  <a:lnTo>
                    <a:pt x="626" y="787"/>
                  </a:lnTo>
                  <a:lnTo>
                    <a:pt x="621" y="794"/>
                  </a:lnTo>
                  <a:lnTo>
                    <a:pt x="619" y="794"/>
                  </a:lnTo>
                  <a:lnTo>
                    <a:pt x="523" y="491"/>
                  </a:lnTo>
                  <a:lnTo>
                    <a:pt x="561" y="449"/>
                  </a:lnTo>
                  <a:lnTo>
                    <a:pt x="605" y="399"/>
                  </a:lnTo>
                  <a:lnTo>
                    <a:pt x="622" y="383"/>
                  </a:lnTo>
                  <a:lnTo>
                    <a:pt x="636" y="372"/>
                  </a:lnTo>
                  <a:lnTo>
                    <a:pt x="640" y="364"/>
                  </a:lnTo>
                  <a:lnTo>
                    <a:pt x="646" y="359"/>
                  </a:lnTo>
                  <a:lnTo>
                    <a:pt x="657" y="347"/>
                  </a:lnTo>
                  <a:lnTo>
                    <a:pt x="667" y="335"/>
                  </a:lnTo>
                  <a:lnTo>
                    <a:pt x="688" y="316"/>
                  </a:lnTo>
                  <a:lnTo>
                    <a:pt x="697" y="305"/>
                  </a:lnTo>
                  <a:lnTo>
                    <a:pt x="703" y="301"/>
                  </a:lnTo>
                  <a:lnTo>
                    <a:pt x="703" y="299"/>
                  </a:lnTo>
                  <a:lnTo>
                    <a:pt x="701" y="297"/>
                  </a:lnTo>
                  <a:lnTo>
                    <a:pt x="699" y="299"/>
                  </a:lnTo>
                  <a:lnTo>
                    <a:pt x="694" y="303"/>
                  </a:lnTo>
                  <a:lnTo>
                    <a:pt x="690" y="307"/>
                  </a:lnTo>
                  <a:lnTo>
                    <a:pt x="682" y="314"/>
                  </a:lnTo>
                  <a:lnTo>
                    <a:pt x="676" y="322"/>
                  </a:lnTo>
                  <a:lnTo>
                    <a:pt x="667" y="328"/>
                  </a:lnTo>
                  <a:lnTo>
                    <a:pt x="661" y="334"/>
                  </a:lnTo>
                  <a:lnTo>
                    <a:pt x="657" y="339"/>
                  </a:lnTo>
                  <a:lnTo>
                    <a:pt x="651" y="347"/>
                  </a:lnTo>
                  <a:lnTo>
                    <a:pt x="634" y="364"/>
                  </a:lnTo>
                  <a:lnTo>
                    <a:pt x="626" y="376"/>
                  </a:lnTo>
                  <a:lnTo>
                    <a:pt x="594" y="408"/>
                  </a:lnTo>
                  <a:lnTo>
                    <a:pt x="569" y="435"/>
                  </a:lnTo>
                  <a:lnTo>
                    <a:pt x="551" y="454"/>
                  </a:lnTo>
                  <a:lnTo>
                    <a:pt x="540" y="464"/>
                  </a:lnTo>
                  <a:lnTo>
                    <a:pt x="532" y="474"/>
                  </a:lnTo>
                  <a:lnTo>
                    <a:pt x="528" y="479"/>
                  </a:lnTo>
                  <a:lnTo>
                    <a:pt x="525" y="481"/>
                  </a:lnTo>
                  <a:lnTo>
                    <a:pt x="511" y="499"/>
                  </a:lnTo>
                  <a:lnTo>
                    <a:pt x="488" y="522"/>
                  </a:lnTo>
                  <a:lnTo>
                    <a:pt x="523" y="491"/>
                  </a:lnTo>
                  <a:lnTo>
                    <a:pt x="619" y="794"/>
                  </a:lnTo>
                  <a:lnTo>
                    <a:pt x="310" y="249"/>
                  </a:lnTo>
                  <a:lnTo>
                    <a:pt x="329" y="215"/>
                  </a:lnTo>
                  <a:lnTo>
                    <a:pt x="310" y="239"/>
                  </a:lnTo>
                  <a:lnTo>
                    <a:pt x="300" y="257"/>
                  </a:lnTo>
                  <a:lnTo>
                    <a:pt x="292" y="276"/>
                  </a:lnTo>
                  <a:lnTo>
                    <a:pt x="302" y="263"/>
                  </a:lnTo>
                  <a:lnTo>
                    <a:pt x="306" y="257"/>
                  </a:lnTo>
                  <a:lnTo>
                    <a:pt x="310" y="249"/>
                  </a:lnTo>
                  <a:lnTo>
                    <a:pt x="619" y="794"/>
                  </a:lnTo>
                  <a:lnTo>
                    <a:pt x="394" y="71"/>
                  </a:lnTo>
                  <a:lnTo>
                    <a:pt x="398" y="67"/>
                  </a:lnTo>
                  <a:lnTo>
                    <a:pt x="402" y="61"/>
                  </a:lnTo>
                  <a:lnTo>
                    <a:pt x="406" y="51"/>
                  </a:lnTo>
                  <a:lnTo>
                    <a:pt x="409" y="44"/>
                  </a:lnTo>
                  <a:lnTo>
                    <a:pt x="413" y="40"/>
                  </a:lnTo>
                  <a:lnTo>
                    <a:pt x="419" y="36"/>
                  </a:lnTo>
                  <a:lnTo>
                    <a:pt x="421" y="30"/>
                  </a:lnTo>
                  <a:lnTo>
                    <a:pt x="417" y="32"/>
                  </a:lnTo>
                  <a:lnTo>
                    <a:pt x="419" y="23"/>
                  </a:lnTo>
                  <a:lnTo>
                    <a:pt x="425" y="7"/>
                  </a:lnTo>
                  <a:lnTo>
                    <a:pt x="429" y="0"/>
                  </a:lnTo>
                  <a:lnTo>
                    <a:pt x="427" y="1"/>
                  </a:lnTo>
                  <a:lnTo>
                    <a:pt x="417" y="13"/>
                  </a:lnTo>
                  <a:lnTo>
                    <a:pt x="413" y="19"/>
                  </a:lnTo>
                  <a:lnTo>
                    <a:pt x="413" y="13"/>
                  </a:lnTo>
                  <a:lnTo>
                    <a:pt x="406" y="21"/>
                  </a:lnTo>
                  <a:lnTo>
                    <a:pt x="398" y="28"/>
                  </a:lnTo>
                  <a:lnTo>
                    <a:pt x="390" y="36"/>
                  </a:lnTo>
                  <a:lnTo>
                    <a:pt x="386" y="40"/>
                  </a:lnTo>
                  <a:lnTo>
                    <a:pt x="386" y="44"/>
                  </a:lnTo>
                  <a:lnTo>
                    <a:pt x="384" y="53"/>
                  </a:lnTo>
                  <a:lnTo>
                    <a:pt x="382" y="69"/>
                  </a:lnTo>
                  <a:lnTo>
                    <a:pt x="384" y="80"/>
                  </a:lnTo>
                  <a:lnTo>
                    <a:pt x="386" y="78"/>
                  </a:lnTo>
                  <a:lnTo>
                    <a:pt x="394" y="71"/>
                  </a:lnTo>
                  <a:lnTo>
                    <a:pt x="619" y="794"/>
                  </a:lnTo>
                  <a:lnTo>
                    <a:pt x="561" y="719"/>
                  </a:lnTo>
                  <a:lnTo>
                    <a:pt x="574" y="704"/>
                  </a:lnTo>
                  <a:lnTo>
                    <a:pt x="590" y="685"/>
                  </a:lnTo>
                  <a:lnTo>
                    <a:pt x="605" y="669"/>
                  </a:lnTo>
                  <a:lnTo>
                    <a:pt x="619" y="654"/>
                  </a:lnTo>
                  <a:lnTo>
                    <a:pt x="653" y="618"/>
                  </a:lnTo>
                  <a:lnTo>
                    <a:pt x="670" y="600"/>
                  </a:lnTo>
                  <a:lnTo>
                    <a:pt x="690" y="577"/>
                  </a:lnTo>
                  <a:lnTo>
                    <a:pt x="701" y="564"/>
                  </a:lnTo>
                  <a:lnTo>
                    <a:pt x="709" y="556"/>
                  </a:lnTo>
                  <a:lnTo>
                    <a:pt x="724" y="541"/>
                  </a:lnTo>
                  <a:lnTo>
                    <a:pt x="724" y="531"/>
                  </a:lnTo>
                  <a:lnTo>
                    <a:pt x="722" y="535"/>
                  </a:lnTo>
                  <a:lnTo>
                    <a:pt x="711" y="547"/>
                  </a:lnTo>
                  <a:lnTo>
                    <a:pt x="703" y="554"/>
                  </a:lnTo>
                  <a:lnTo>
                    <a:pt x="699" y="558"/>
                  </a:lnTo>
                  <a:lnTo>
                    <a:pt x="695" y="566"/>
                  </a:lnTo>
                  <a:lnTo>
                    <a:pt x="684" y="577"/>
                  </a:lnTo>
                  <a:lnTo>
                    <a:pt x="665" y="598"/>
                  </a:lnTo>
                  <a:lnTo>
                    <a:pt x="647" y="618"/>
                  </a:lnTo>
                  <a:lnTo>
                    <a:pt x="636" y="631"/>
                  </a:lnTo>
                  <a:lnTo>
                    <a:pt x="630" y="637"/>
                  </a:lnTo>
                  <a:lnTo>
                    <a:pt x="624" y="643"/>
                  </a:lnTo>
                  <a:lnTo>
                    <a:pt x="619" y="646"/>
                  </a:lnTo>
                  <a:lnTo>
                    <a:pt x="613" y="652"/>
                  </a:lnTo>
                  <a:lnTo>
                    <a:pt x="603" y="664"/>
                  </a:lnTo>
                  <a:lnTo>
                    <a:pt x="594" y="675"/>
                  </a:lnTo>
                  <a:lnTo>
                    <a:pt x="582" y="687"/>
                  </a:lnTo>
                  <a:lnTo>
                    <a:pt x="565" y="702"/>
                  </a:lnTo>
                  <a:lnTo>
                    <a:pt x="555" y="712"/>
                  </a:lnTo>
                  <a:lnTo>
                    <a:pt x="550" y="717"/>
                  </a:lnTo>
                  <a:lnTo>
                    <a:pt x="546" y="721"/>
                  </a:lnTo>
                  <a:lnTo>
                    <a:pt x="544" y="723"/>
                  </a:lnTo>
                  <a:lnTo>
                    <a:pt x="538" y="731"/>
                  </a:lnTo>
                  <a:lnTo>
                    <a:pt x="532" y="737"/>
                  </a:lnTo>
                  <a:lnTo>
                    <a:pt x="534" y="733"/>
                  </a:lnTo>
                  <a:lnTo>
                    <a:pt x="538" y="727"/>
                  </a:lnTo>
                  <a:lnTo>
                    <a:pt x="544" y="719"/>
                  </a:lnTo>
                  <a:lnTo>
                    <a:pt x="551" y="710"/>
                  </a:lnTo>
                  <a:lnTo>
                    <a:pt x="565" y="696"/>
                  </a:lnTo>
                  <a:lnTo>
                    <a:pt x="574" y="681"/>
                  </a:lnTo>
                  <a:lnTo>
                    <a:pt x="580" y="673"/>
                  </a:lnTo>
                  <a:lnTo>
                    <a:pt x="588" y="664"/>
                  </a:lnTo>
                  <a:lnTo>
                    <a:pt x="601" y="645"/>
                  </a:lnTo>
                  <a:lnTo>
                    <a:pt x="617" y="629"/>
                  </a:lnTo>
                  <a:lnTo>
                    <a:pt x="634" y="606"/>
                  </a:lnTo>
                  <a:lnTo>
                    <a:pt x="655" y="587"/>
                  </a:lnTo>
                  <a:lnTo>
                    <a:pt x="682" y="558"/>
                  </a:lnTo>
                  <a:lnTo>
                    <a:pt x="724" y="512"/>
                  </a:lnTo>
                  <a:lnTo>
                    <a:pt x="724" y="504"/>
                  </a:lnTo>
                  <a:lnTo>
                    <a:pt x="713" y="518"/>
                  </a:lnTo>
                  <a:lnTo>
                    <a:pt x="697" y="531"/>
                  </a:lnTo>
                  <a:lnTo>
                    <a:pt x="676" y="558"/>
                  </a:lnTo>
                  <a:lnTo>
                    <a:pt x="678" y="552"/>
                  </a:lnTo>
                  <a:lnTo>
                    <a:pt x="682" y="545"/>
                  </a:lnTo>
                  <a:lnTo>
                    <a:pt x="699" y="524"/>
                  </a:lnTo>
                  <a:lnTo>
                    <a:pt x="724" y="499"/>
                  </a:lnTo>
                  <a:lnTo>
                    <a:pt x="724" y="460"/>
                  </a:lnTo>
                  <a:lnTo>
                    <a:pt x="718" y="468"/>
                  </a:lnTo>
                  <a:lnTo>
                    <a:pt x="705" y="479"/>
                  </a:lnTo>
                  <a:lnTo>
                    <a:pt x="695" y="489"/>
                  </a:lnTo>
                  <a:lnTo>
                    <a:pt x="690" y="497"/>
                  </a:lnTo>
                  <a:lnTo>
                    <a:pt x="676" y="508"/>
                  </a:lnTo>
                  <a:lnTo>
                    <a:pt x="663" y="518"/>
                  </a:lnTo>
                  <a:lnTo>
                    <a:pt x="659" y="524"/>
                  </a:lnTo>
                  <a:lnTo>
                    <a:pt x="655" y="531"/>
                  </a:lnTo>
                  <a:lnTo>
                    <a:pt x="651" y="537"/>
                  </a:lnTo>
                  <a:lnTo>
                    <a:pt x="646" y="541"/>
                  </a:lnTo>
                  <a:lnTo>
                    <a:pt x="642" y="547"/>
                  </a:lnTo>
                  <a:lnTo>
                    <a:pt x="638" y="552"/>
                  </a:lnTo>
                  <a:lnTo>
                    <a:pt x="624" y="564"/>
                  </a:lnTo>
                  <a:lnTo>
                    <a:pt x="611" y="575"/>
                  </a:lnTo>
                  <a:lnTo>
                    <a:pt x="605" y="579"/>
                  </a:lnTo>
                  <a:lnTo>
                    <a:pt x="599" y="585"/>
                  </a:lnTo>
                  <a:lnTo>
                    <a:pt x="598" y="587"/>
                  </a:lnTo>
                  <a:lnTo>
                    <a:pt x="594" y="583"/>
                  </a:lnTo>
                  <a:lnTo>
                    <a:pt x="594" y="581"/>
                  </a:lnTo>
                  <a:lnTo>
                    <a:pt x="594" y="577"/>
                  </a:lnTo>
                  <a:lnTo>
                    <a:pt x="598" y="574"/>
                  </a:lnTo>
                  <a:lnTo>
                    <a:pt x="598" y="572"/>
                  </a:lnTo>
                  <a:lnTo>
                    <a:pt x="599" y="574"/>
                  </a:lnTo>
                  <a:lnTo>
                    <a:pt x="601" y="574"/>
                  </a:lnTo>
                  <a:lnTo>
                    <a:pt x="605" y="570"/>
                  </a:lnTo>
                  <a:lnTo>
                    <a:pt x="611" y="564"/>
                  </a:lnTo>
                  <a:lnTo>
                    <a:pt x="615" y="558"/>
                  </a:lnTo>
                  <a:lnTo>
                    <a:pt x="617" y="550"/>
                  </a:lnTo>
                  <a:lnTo>
                    <a:pt x="617" y="547"/>
                  </a:lnTo>
                  <a:lnTo>
                    <a:pt x="619" y="549"/>
                  </a:lnTo>
                  <a:lnTo>
                    <a:pt x="617" y="558"/>
                  </a:lnTo>
                  <a:lnTo>
                    <a:pt x="615" y="566"/>
                  </a:lnTo>
                  <a:lnTo>
                    <a:pt x="622" y="554"/>
                  </a:lnTo>
                  <a:lnTo>
                    <a:pt x="626" y="543"/>
                  </a:lnTo>
                  <a:lnTo>
                    <a:pt x="632" y="537"/>
                  </a:lnTo>
                  <a:lnTo>
                    <a:pt x="638" y="531"/>
                  </a:lnTo>
                  <a:lnTo>
                    <a:pt x="646" y="527"/>
                  </a:lnTo>
                  <a:lnTo>
                    <a:pt x="649" y="524"/>
                  </a:lnTo>
                  <a:lnTo>
                    <a:pt x="653" y="516"/>
                  </a:lnTo>
                  <a:lnTo>
                    <a:pt x="676" y="491"/>
                  </a:lnTo>
                  <a:lnTo>
                    <a:pt x="684" y="479"/>
                  </a:lnTo>
                  <a:lnTo>
                    <a:pt x="692" y="470"/>
                  </a:lnTo>
                  <a:lnTo>
                    <a:pt x="697" y="466"/>
                  </a:lnTo>
                  <a:lnTo>
                    <a:pt x="701" y="462"/>
                  </a:lnTo>
                  <a:lnTo>
                    <a:pt x="709" y="451"/>
                  </a:lnTo>
                  <a:lnTo>
                    <a:pt x="717" y="443"/>
                  </a:lnTo>
                  <a:lnTo>
                    <a:pt x="724" y="435"/>
                  </a:lnTo>
                  <a:lnTo>
                    <a:pt x="724" y="426"/>
                  </a:lnTo>
                  <a:lnTo>
                    <a:pt x="722" y="428"/>
                  </a:lnTo>
                  <a:lnTo>
                    <a:pt x="715" y="433"/>
                  </a:lnTo>
                  <a:lnTo>
                    <a:pt x="709" y="441"/>
                  </a:lnTo>
                  <a:lnTo>
                    <a:pt x="703" y="449"/>
                  </a:lnTo>
                  <a:lnTo>
                    <a:pt x="692" y="462"/>
                  </a:lnTo>
                  <a:lnTo>
                    <a:pt x="665" y="491"/>
                  </a:lnTo>
                  <a:lnTo>
                    <a:pt x="653" y="506"/>
                  </a:lnTo>
                  <a:lnTo>
                    <a:pt x="640" y="520"/>
                  </a:lnTo>
                  <a:lnTo>
                    <a:pt x="624" y="537"/>
                  </a:lnTo>
                  <a:lnTo>
                    <a:pt x="599" y="554"/>
                  </a:lnTo>
                  <a:lnTo>
                    <a:pt x="598" y="556"/>
                  </a:lnTo>
                  <a:lnTo>
                    <a:pt x="598" y="558"/>
                  </a:lnTo>
                  <a:lnTo>
                    <a:pt x="598" y="562"/>
                  </a:lnTo>
                  <a:lnTo>
                    <a:pt x="594" y="570"/>
                  </a:lnTo>
                  <a:lnTo>
                    <a:pt x="574" y="589"/>
                  </a:lnTo>
                  <a:lnTo>
                    <a:pt x="571" y="593"/>
                  </a:lnTo>
                  <a:lnTo>
                    <a:pt x="569" y="593"/>
                  </a:lnTo>
                  <a:lnTo>
                    <a:pt x="569" y="591"/>
                  </a:lnTo>
                  <a:lnTo>
                    <a:pt x="573" y="574"/>
                  </a:lnTo>
                  <a:lnTo>
                    <a:pt x="567" y="579"/>
                  </a:lnTo>
                  <a:lnTo>
                    <a:pt x="550" y="598"/>
                  </a:lnTo>
                  <a:lnTo>
                    <a:pt x="548" y="598"/>
                  </a:lnTo>
                  <a:lnTo>
                    <a:pt x="546" y="598"/>
                  </a:lnTo>
                  <a:lnTo>
                    <a:pt x="546" y="597"/>
                  </a:lnTo>
                  <a:lnTo>
                    <a:pt x="555" y="579"/>
                  </a:lnTo>
                  <a:lnTo>
                    <a:pt x="571" y="562"/>
                  </a:lnTo>
                  <a:lnTo>
                    <a:pt x="598" y="537"/>
                  </a:lnTo>
                  <a:lnTo>
                    <a:pt x="622" y="508"/>
                  </a:lnTo>
                  <a:lnTo>
                    <a:pt x="651" y="479"/>
                  </a:lnTo>
                  <a:lnTo>
                    <a:pt x="667" y="466"/>
                  </a:lnTo>
                  <a:lnTo>
                    <a:pt x="682" y="447"/>
                  </a:lnTo>
                  <a:lnTo>
                    <a:pt x="694" y="430"/>
                  </a:lnTo>
                  <a:lnTo>
                    <a:pt x="690" y="433"/>
                  </a:lnTo>
                  <a:lnTo>
                    <a:pt x="684" y="439"/>
                  </a:lnTo>
                  <a:lnTo>
                    <a:pt x="680" y="443"/>
                  </a:lnTo>
                  <a:lnTo>
                    <a:pt x="653" y="472"/>
                  </a:lnTo>
                  <a:lnTo>
                    <a:pt x="655" y="468"/>
                  </a:lnTo>
                  <a:lnTo>
                    <a:pt x="661" y="456"/>
                  </a:lnTo>
                  <a:lnTo>
                    <a:pt x="669" y="443"/>
                  </a:lnTo>
                  <a:lnTo>
                    <a:pt x="684" y="426"/>
                  </a:lnTo>
                  <a:lnTo>
                    <a:pt x="697" y="403"/>
                  </a:lnTo>
                  <a:lnTo>
                    <a:pt x="724" y="374"/>
                  </a:lnTo>
                  <a:lnTo>
                    <a:pt x="724" y="360"/>
                  </a:lnTo>
                  <a:lnTo>
                    <a:pt x="705" y="378"/>
                  </a:lnTo>
                  <a:lnTo>
                    <a:pt x="688" y="395"/>
                  </a:lnTo>
                  <a:lnTo>
                    <a:pt x="670" y="414"/>
                  </a:lnTo>
                  <a:lnTo>
                    <a:pt x="659" y="426"/>
                  </a:lnTo>
                  <a:lnTo>
                    <a:pt x="646" y="435"/>
                  </a:lnTo>
                  <a:lnTo>
                    <a:pt x="638" y="437"/>
                  </a:lnTo>
                  <a:lnTo>
                    <a:pt x="634" y="441"/>
                  </a:lnTo>
                  <a:lnTo>
                    <a:pt x="628" y="445"/>
                  </a:lnTo>
                  <a:lnTo>
                    <a:pt x="622" y="454"/>
                  </a:lnTo>
                  <a:lnTo>
                    <a:pt x="622" y="460"/>
                  </a:lnTo>
                  <a:lnTo>
                    <a:pt x="619" y="464"/>
                  </a:lnTo>
                  <a:lnTo>
                    <a:pt x="615" y="466"/>
                  </a:lnTo>
                  <a:lnTo>
                    <a:pt x="584" y="497"/>
                  </a:lnTo>
                  <a:lnTo>
                    <a:pt x="561" y="520"/>
                  </a:lnTo>
                  <a:lnTo>
                    <a:pt x="550" y="535"/>
                  </a:lnTo>
                  <a:lnTo>
                    <a:pt x="542" y="545"/>
                  </a:lnTo>
                  <a:lnTo>
                    <a:pt x="536" y="554"/>
                  </a:lnTo>
                  <a:lnTo>
                    <a:pt x="525" y="564"/>
                  </a:lnTo>
                  <a:lnTo>
                    <a:pt x="513" y="575"/>
                  </a:lnTo>
                  <a:lnTo>
                    <a:pt x="507" y="581"/>
                  </a:lnTo>
                  <a:lnTo>
                    <a:pt x="505" y="585"/>
                  </a:lnTo>
                  <a:lnTo>
                    <a:pt x="502" y="589"/>
                  </a:lnTo>
                  <a:lnTo>
                    <a:pt x="492" y="593"/>
                  </a:lnTo>
                  <a:lnTo>
                    <a:pt x="488" y="597"/>
                  </a:lnTo>
                  <a:lnTo>
                    <a:pt x="486" y="602"/>
                  </a:lnTo>
                  <a:lnTo>
                    <a:pt x="478" y="610"/>
                  </a:lnTo>
                  <a:lnTo>
                    <a:pt x="471" y="620"/>
                  </a:lnTo>
                  <a:lnTo>
                    <a:pt x="461" y="629"/>
                  </a:lnTo>
                  <a:lnTo>
                    <a:pt x="454" y="641"/>
                  </a:lnTo>
                  <a:lnTo>
                    <a:pt x="450" y="646"/>
                  </a:lnTo>
                  <a:lnTo>
                    <a:pt x="448" y="652"/>
                  </a:lnTo>
                  <a:lnTo>
                    <a:pt x="446" y="654"/>
                  </a:lnTo>
                  <a:lnTo>
                    <a:pt x="442" y="656"/>
                  </a:lnTo>
                  <a:lnTo>
                    <a:pt x="425" y="675"/>
                  </a:lnTo>
                  <a:lnTo>
                    <a:pt x="388" y="716"/>
                  </a:lnTo>
                  <a:lnTo>
                    <a:pt x="392" y="710"/>
                  </a:lnTo>
                  <a:lnTo>
                    <a:pt x="404" y="694"/>
                  </a:lnTo>
                  <a:lnTo>
                    <a:pt x="415" y="679"/>
                  </a:lnTo>
                  <a:lnTo>
                    <a:pt x="427" y="666"/>
                  </a:lnTo>
                  <a:lnTo>
                    <a:pt x="444" y="646"/>
                  </a:lnTo>
                  <a:lnTo>
                    <a:pt x="455" y="627"/>
                  </a:lnTo>
                  <a:lnTo>
                    <a:pt x="465" y="616"/>
                  </a:lnTo>
                  <a:lnTo>
                    <a:pt x="475" y="604"/>
                  </a:lnTo>
                  <a:lnTo>
                    <a:pt x="480" y="600"/>
                  </a:lnTo>
                  <a:lnTo>
                    <a:pt x="480" y="598"/>
                  </a:lnTo>
                  <a:lnTo>
                    <a:pt x="480" y="597"/>
                  </a:lnTo>
                  <a:lnTo>
                    <a:pt x="480" y="593"/>
                  </a:lnTo>
                  <a:lnTo>
                    <a:pt x="484" y="587"/>
                  </a:lnTo>
                  <a:lnTo>
                    <a:pt x="492" y="579"/>
                  </a:lnTo>
                  <a:lnTo>
                    <a:pt x="500" y="572"/>
                  </a:lnTo>
                  <a:lnTo>
                    <a:pt x="519" y="552"/>
                  </a:lnTo>
                  <a:lnTo>
                    <a:pt x="538" y="531"/>
                  </a:lnTo>
                  <a:lnTo>
                    <a:pt x="550" y="520"/>
                  </a:lnTo>
                  <a:lnTo>
                    <a:pt x="559" y="508"/>
                  </a:lnTo>
                  <a:lnTo>
                    <a:pt x="565" y="501"/>
                  </a:lnTo>
                  <a:lnTo>
                    <a:pt x="573" y="489"/>
                  </a:lnTo>
                  <a:lnTo>
                    <a:pt x="576" y="483"/>
                  </a:lnTo>
                  <a:lnTo>
                    <a:pt x="580" y="479"/>
                  </a:lnTo>
                  <a:lnTo>
                    <a:pt x="584" y="476"/>
                  </a:lnTo>
                  <a:lnTo>
                    <a:pt x="586" y="474"/>
                  </a:lnTo>
                  <a:lnTo>
                    <a:pt x="590" y="470"/>
                  </a:lnTo>
                  <a:lnTo>
                    <a:pt x="596" y="466"/>
                  </a:lnTo>
                  <a:lnTo>
                    <a:pt x="601" y="462"/>
                  </a:lnTo>
                  <a:lnTo>
                    <a:pt x="605" y="460"/>
                  </a:lnTo>
                  <a:lnTo>
                    <a:pt x="611" y="451"/>
                  </a:lnTo>
                  <a:lnTo>
                    <a:pt x="617" y="443"/>
                  </a:lnTo>
                  <a:lnTo>
                    <a:pt x="622" y="439"/>
                  </a:lnTo>
                  <a:lnTo>
                    <a:pt x="624" y="437"/>
                  </a:lnTo>
                  <a:lnTo>
                    <a:pt x="632" y="431"/>
                  </a:lnTo>
                  <a:lnTo>
                    <a:pt x="636" y="426"/>
                  </a:lnTo>
                  <a:lnTo>
                    <a:pt x="640" y="418"/>
                  </a:lnTo>
                  <a:lnTo>
                    <a:pt x="649" y="410"/>
                  </a:lnTo>
                  <a:lnTo>
                    <a:pt x="657" y="403"/>
                  </a:lnTo>
                  <a:lnTo>
                    <a:pt x="663" y="397"/>
                  </a:lnTo>
                  <a:lnTo>
                    <a:pt x="669" y="385"/>
                  </a:lnTo>
                  <a:lnTo>
                    <a:pt x="676" y="370"/>
                  </a:lnTo>
                  <a:lnTo>
                    <a:pt x="672" y="380"/>
                  </a:lnTo>
                  <a:lnTo>
                    <a:pt x="669" y="383"/>
                  </a:lnTo>
                  <a:lnTo>
                    <a:pt x="665" y="387"/>
                  </a:lnTo>
                  <a:lnTo>
                    <a:pt x="657" y="393"/>
                  </a:lnTo>
                  <a:lnTo>
                    <a:pt x="634" y="416"/>
                  </a:lnTo>
                  <a:lnTo>
                    <a:pt x="626" y="426"/>
                  </a:lnTo>
                  <a:lnTo>
                    <a:pt x="621" y="437"/>
                  </a:lnTo>
                  <a:lnTo>
                    <a:pt x="607" y="445"/>
                  </a:lnTo>
                  <a:lnTo>
                    <a:pt x="596" y="458"/>
                  </a:lnTo>
                  <a:lnTo>
                    <a:pt x="590" y="460"/>
                  </a:lnTo>
                  <a:lnTo>
                    <a:pt x="588" y="460"/>
                  </a:lnTo>
                  <a:lnTo>
                    <a:pt x="571" y="481"/>
                  </a:lnTo>
                  <a:lnTo>
                    <a:pt x="551" y="504"/>
                  </a:lnTo>
                  <a:lnTo>
                    <a:pt x="534" y="526"/>
                  </a:lnTo>
                  <a:lnTo>
                    <a:pt x="515" y="547"/>
                  </a:lnTo>
                  <a:lnTo>
                    <a:pt x="500" y="564"/>
                  </a:lnTo>
                  <a:lnTo>
                    <a:pt x="484" y="581"/>
                  </a:lnTo>
                  <a:lnTo>
                    <a:pt x="457" y="610"/>
                  </a:lnTo>
                  <a:lnTo>
                    <a:pt x="450" y="618"/>
                  </a:lnTo>
                  <a:lnTo>
                    <a:pt x="440" y="623"/>
                  </a:lnTo>
                  <a:lnTo>
                    <a:pt x="448" y="618"/>
                  </a:lnTo>
                  <a:lnTo>
                    <a:pt x="469" y="591"/>
                  </a:lnTo>
                  <a:lnTo>
                    <a:pt x="503" y="554"/>
                  </a:lnTo>
                  <a:lnTo>
                    <a:pt x="544" y="504"/>
                  </a:lnTo>
                  <a:lnTo>
                    <a:pt x="561" y="485"/>
                  </a:lnTo>
                  <a:lnTo>
                    <a:pt x="567" y="479"/>
                  </a:lnTo>
                  <a:lnTo>
                    <a:pt x="574" y="462"/>
                  </a:lnTo>
                  <a:lnTo>
                    <a:pt x="561" y="470"/>
                  </a:lnTo>
                  <a:lnTo>
                    <a:pt x="563" y="468"/>
                  </a:lnTo>
                  <a:lnTo>
                    <a:pt x="567" y="462"/>
                  </a:lnTo>
                  <a:lnTo>
                    <a:pt x="582" y="445"/>
                  </a:lnTo>
                  <a:lnTo>
                    <a:pt x="607" y="420"/>
                  </a:lnTo>
                  <a:lnTo>
                    <a:pt x="611" y="418"/>
                  </a:lnTo>
                  <a:lnTo>
                    <a:pt x="617" y="416"/>
                  </a:lnTo>
                  <a:lnTo>
                    <a:pt x="621" y="412"/>
                  </a:lnTo>
                  <a:lnTo>
                    <a:pt x="621" y="410"/>
                  </a:lnTo>
                  <a:lnTo>
                    <a:pt x="624" y="406"/>
                  </a:lnTo>
                  <a:lnTo>
                    <a:pt x="628" y="405"/>
                  </a:lnTo>
                  <a:lnTo>
                    <a:pt x="632" y="403"/>
                  </a:lnTo>
                  <a:lnTo>
                    <a:pt x="634" y="397"/>
                  </a:lnTo>
                  <a:lnTo>
                    <a:pt x="640" y="389"/>
                  </a:lnTo>
                  <a:lnTo>
                    <a:pt x="646" y="382"/>
                  </a:lnTo>
                  <a:lnTo>
                    <a:pt x="647" y="378"/>
                  </a:lnTo>
                  <a:lnTo>
                    <a:pt x="649" y="376"/>
                  </a:lnTo>
                  <a:lnTo>
                    <a:pt x="655" y="372"/>
                  </a:lnTo>
                  <a:lnTo>
                    <a:pt x="659" y="368"/>
                  </a:lnTo>
                  <a:lnTo>
                    <a:pt x="661" y="366"/>
                  </a:lnTo>
                  <a:lnTo>
                    <a:pt x="665" y="359"/>
                  </a:lnTo>
                  <a:lnTo>
                    <a:pt x="674" y="351"/>
                  </a:lnTo>
                  <a:lnTo>
                    <a:pt x="676" y="347"/>
                  </a:lnTo>
                  <a:lnTo>
                    <a:pt x="682" y="345"/>
                  </a:lnTo>
                  <a:lnTo>
                    <a:pt x="692" y="335"/>
                  </a:lnTo>
                  <a:lnTo>
                    <a:pt x="697" y="326"/>
                  </a:lnTo>
                  <a:lnTo>
                    <a:pt x="699" y="322"/>
                  </a:lnTo>
                  <a:lnTo>
                    <a:pt x="703" y="318"/>
                  </a:lnTo>
                  <a:lnTo>
                    <a:pt x="707" y="316"/>
                  </a:lnTo>
                  <a:lnTo>
                    <a:pt x="711" y="312"/>
                  </a:lnTo>
                  <a:lnTo>
                    <a:pt x="724" y="297"/>
                  </a:lnTo>
                  <a:lnTo>
                    <a:pt x="724" y="289"/>
                  </a:lnTo>
                  <a:lnTo>
                    <a:pt x="718" y="293"/>
                  </a:lnTo>
                  <a:lnTo>
                    <a:pt x="711" y="303"/>
                  </a:lnTo>
                  <a:lnTo>
                    <a:pt x="701" y="312"/>
                  </a:lnTo>
                  <a:lnTo>
                    <a:pt x="682" y="330"/>
                  </a:lnTo>
                  <a:lnTo>
                    <a:pt x="672" y="339"/>
                  </a:lnTo>
                  <a:lnTo>
                    <a:pt x="669" y="347"/>
                  </a:lnTo>
                  <a:lnTo>
                    <a:pt x="663" y="353"/>
                  </a:lnTo>
                  <a:lnTo>
                    <a:pt x="655" y="362"/>
                  </a:lnTo>
                  <a:lnTo>
                    <a:pt x="642" y="374"/>
                  </a:lnTo>
                  <a:lnTo>
                    <a:pt x="632" y="385"/>
                  </a:lnTo>
                  <a:lnTo>
                    <a:pt x="619" y="397"/>
                  </a:lnTo>
                  <a:lnTo>
                    <a:pt x="603" y="408"/>
                  </a:lnTo>
                  <a:lnTo>
                    <a:pt x="582" y="431"/>
                  </a:lnTo>
                  <a:lnTo>
                    <a:pt x="548" y="470"/>
                  </a:lnTo>
                  <a:lnTo>
                    <a:pt x="526" y="495"/>
                  </a:lnTo>
                  <a:lnTo>
                    <a:pt x="513" y="510"/>
                  </a:lnTo>
                  <a:lnTo>
                    <a:pt x="503" y="518"/>
                  </a:lnTo>
                  <a:lnTo>
                    <a:pt x="496" y="526"/>
                  </a:lnTo>
                  <a:lnTo>
                    <a:pt x="486" y="537"/>
                  </a:lnTo>
                  <a:lnTo>
                    <a:pt x="469" y="556"/>
                  </a:lnTo>
                  <a:lnTo>
                    <a:pt x="425" y="608"/>
                  </a:lnTo>
                  <a:lnTo>
                    <a:pt x="402" y="637"/>
                  </a:lnTo>
                  <a:lnTo>
                    <a:pt x="375" y="664"/>
                  </a:lnTo>
                  <a:lnTo>
                    <a:pt x="313" y="737"/>
                  </a:lnTo>
                  <a:lnTo>
                    <a:pt x="294" y="762"/>
                  </a:lnTo>
                  <a:lnTo>
                    <a:pt x="273" y="783"/>
                  </a:lnTo>
                  <a:lnTo>
                    <a:pt x="248" y="813"/>
                  </a:lnTo>
                  <a:lnTo>
                    <a:pt x="225" y="846"/>
                  </a:lnTo>
                  <a:lnTo>
                    <a:pt x="194" y="883"/>
                  </a:lnTo>
                  <a:lnTo>
                    <a:pt x="164" y="913"/>
                  </a:lnTo>
                  <a:lnTo>
                    <a:pt x="171" y="902"/>
                  </a:lnTo>
                  <a:lnTo>
                    <a:pt x="194" y="875"/>
                  </a:lnTo>
                  <a:lnTo>
                    <a:pt x="214" y="848"/>
                  </a:lnTo>
                  <a:lnTo>
                    <a:pt x="246" y="806"/>
                  </a:lnTo>
                  <a:lnTo>
                    <a:pt x="286" y="758"/>
                  </a:lnTo>
                  <a:lnTo>
                    <a:pt x="308" y="733"/>
                  </a:lnTo>
                  <a:lnTo>
                    <a:pt x="321" y="714"/>
                  </a:lnTo>
                  <a:lnTo>
                    <a:pt x="334" y="698"/>
                  </a:lnTo>
                  <a:lnTo>
                    <a:pt x="354" y="675"/>
                  </a:lnTo>
                  <a:lnTo>
                    <a:pt x="379" y="648"/>
                  </a:lnTo>
                  <a:lnTo>
                    <a:pt x="396" y="629"/>
                  </a:lnTo>
                  <a:lnTo>
                    <a:pt x="423" y="597"/>
                  </a:lnTo>
                  <a:lnTo>
                    <a:pt x="446" y="572"/>
                  </a:lnTo>
                  <a:lnTo>
                    <a:pt x="477" y="531"/>
                  </a:lnTo>
                  <a:lnTo>
                    <a:pt x="423" y="593"/>
                  </a:lnTo>
                  <a:lnTo>
                    <a:pt x="333" y="694"/>
                  </a:lnTo>
                  <a:lnTo>
                    <a:pt x="296" y="735"/>
                  </a:lnTo>
                  <a:lnTo>
                    <a:pt x="262" y="779"/>
                  </a:lnTo>
                  <a:lnTo>
                    <a:pt x="192" y="865"/>
                  </a:lnTo>
                  <a:lnTo>
                    <a:pt x="169" y="896"/>
                  </a:lnTo>
                  <a:lnTo>
                    <a:pt x="146" y="925"/>
                  </a:lnTo>
                  <a:lnTo>
                    <a:pt x="87" y="996"/>
                  </a:lnTo>
                  <a:lnTo>
                    <a:pt x="39" y="1053"/>
                  </a:lnTo>
                  <a:lnTo>
                    <a:pt x="39" y="1044"/>
                  </a:lnTo>
                  <a:lnTo>
                    <a:pt x="39" y="1038"/>
                  </a:lnTo>
                  <a:lnTo>
                    <a:pt x="35" y="1032"/>
                  </a:lnTo>
                  <a:lnTo>
                    <a:pt x="31" y="1027"/>
                  </a:lnTo>
                  <a:lnTo>
                    <a:pt x="35" y="1021"/>
                  </a:lnTo>
                  <a:lnTo>
                    <a:pt x="37" y="1015"/>
                  </a:lnTo>
                  <a:lnTo>
                    <a:pt x="37" y="1009"/>
                  </a:lnTo>
                  <a:lnTo>
                    <a:pt x="43" y="979"/>
                  </a:lnTo>
                  <a:lnTo>
                    <a:pt x="43" y="952"/>
                  </a:lnTo>
                  <a:lnTo>
                    <a:pt x="48" y="931"/>
                  </a:lnTo>
                  <a:lnTo>
                    <a:pt x="50" y="929"/>
                  </a:lnTo>
                  <a:lnTo>
                    <a:pt x="52" y="929"/>
                  </a:lnTo>
                  <a:lnTo>
                    <a:pt x="54" y="925"/>
                  </a:lnTo>
                  <a:lnTo>
                    <a:pt x="56" y="919"/>
                  </a:lnTo>
                  <a:lnTo>
                    <a:pt x="56" y="915"/>
                  </a:lnTo>
                  <a:lnTo>
                    <a:pt x="54" y="908"/>
                  </a:lnTo>
                  <a:lnTo>
                    <a:pt x="54" y="898"/>
                  </a:lnTo>
                  <a:lnTo>
                    <a:pt x="56" y="890"/>
                  </a:lnTo>
                  <a:lnTo>
                    <a:pt x="56" y="869"/>
                  </a:lnTo>
                  <a:lnTo>
                    <a:pt x="60" y="863"/>
                  </a:lnTo>
                  <a:lnTo>
                    <a:pt x="62" y="858"/>
                  </a:lnTo>
                  <a:lnTo>
                    <a:pt x="64" y="848"/>
                  </a:lnTo>
                  <a:lnTo>
                    <a:pt x="62" y="844"/>
                  </a:lnTo>
                  <a:lnTo>
                    <a:pt x="62" y="842"/>
                  </a:lnTo>
                  <a:lnTo>
                    <a:pt x="60" y="850"/>
                  </a:lnTo>
                  <a:lnTo>
                    <a:pt x="54" y="861"/>
                  </a:lnTo>
                  <a:lnTo>
                    <a:pt x="52" y="861"/>
                  </a:lnTo>
                  <a:lnTo>
                    <a:pt x="52" y="860"/>
                  </a:lnTo>
                  <a:lnTo>
                    <a:pt x="52" y="854"/>
                  </a:lnTo>
                  <a:lnTo>
                    <a:pt x="52" y="850"/>
                  </a:lnTo>
                  <a:lnTo>
                    <a:pt x="54" y="844"/>
                  </a:lnTo>
                  <a:lnTo>
                    <a:pt x="58" y="821"/>
                  </a:lnTo>
                  <a:lnTo>
                    <a:pt x="60" y="800"/>
                  </a:lnTo>
                  <a:lnTo>
                    <a:pt x="62" y="794"/>
                  </a:lnTo>
                  <a:lnTo>
                    <a:pt x="62" y="787"/>
                  </a:lnTo>
                  <a:lnTo>
                    <a:pt x="60" y="790"/>
                  </a:lnTo>
                  <a:lnTo>
                    <a:pt x="56" y="798"/>
                  </a:lnTo>
                  <a:lnTo>
                    <a:pt x="56" y="810"/>
                  </a:lnTo>
                  <a:lnTo>
                    <a:pt x="56" y="819"/>
                  </a:lnTo>
                  <a:lnTo>
                    <a:pt x="54" y="829"/>
                  </a:lnTo>
                  <a:lnTo>
                    <a:pt x="50" y="837"/>
                  </a:lnTo>
                  <a:lnTo>
                    <a:pt x="45" y="850"/>
                  </a:lnTo>
                  <a:lnTo>
                    <a:pt x="43" y="850"/>
                  </a:lnTo>
                  <a:lnTo>
                    <a:pt x="43" y="846"/>
                  </a:lnTo>
                  <a:lnTo>
                    <a:pt x="43" y="838"/>
                  </a:lnTo>
                  <a:lnTo>
                    <a:pt x="41" y="837"/>
                  </a:lnTo>
                  <a:lnTo>
                    <a:pt x="41" y="840"/>
                  </a:lnTo>
                  <a:lnTo>
                    <a:pt x="41" y="846"/>
                  </a:lnTo>
                  <a:lnTo>
                    <a:pt x="39" y="852"/>
                  </a:lnTo>
                  <a:lnTo>
                    <a:pt x="37" y="854"/>
                  </a:lnTo>
                  <a:lnTo>
                    <a:pt x="35" y="858"/>
                  </a:lnTo>
                  <a:lnTo>
                    <a:pt x="35" y="863"/>
                  </a:lnTo>
                  <a:lnTo>
                    <a:pt x="35" y="865"/>
                  </a:lnTo>
                  <a:lnTo>
                    <a:pt x="31" y="883"/>
                  </a:lnTo>
                  <a:lnTo>
                    <a:pt x="23" y="915"/>
                  </a:lnTo>
                  <a:lnTo>
                    <a:pt x="22" y="934"/>
                  </a:lnTo>
                  <a:lnTo>
                    <a:pt x="22" y="944"/>
                  </a:lnTo>
                  <a:lnTo>
                    <a:pt x="20" y="952"/>
                  </a:lnTo>
                  <a:lnTo>
                    <a:pt x="14" y="975"/>
                  </a:lnTo>
                  <a:lnTo>
                    <a:pt x="10" y="996"/>
                  </a:lnTo>
                  <a:lnTo>
                    <a:pt x="8" y="1019"/>
                  </a:lnTo>
                  <a:lnTo>
                    <a:pt x="4" y="1040"/>
                  </a:lnTo>
                  <a:lnTo>
                    <a:pt x="2" y="1057"/>
                  </a:lnTo>
                  <a:lnTo>
                    <a:pt x="0" y="1086"/>
                  </a:lnTo>
                  <a:lnTo>
                    <a:pt x="448" y="1086"/>
                  </a:lnTo>
                  <a:lnTo>
                    <a:pt x="469" y="1057"/>
                  </a:lnTo>
                  <a:lnTo>
                    <a:pt x="505" y="1013"/>
                  </a:lnTo>
                  <a:lnTo>
                    <a:pt x="519" y="992"/>
                  </a:lnTo>
                  <a:lnTo>
                    <a:pt x="530" y="977"/>
                  </a:lnTo>
                  <a:lnTo>
                    <a:pt x="544" y="959"/>
                  </a:lnTo>
                  <a:lnTo>
                    <a:pt x="557" y="946"/>
                  </a:lnTo>
                  <a:lnTo>
                    <a:pt x="563" y="934"/>
                  </a:lnTo>
                  <a:lnTo>
                    <a:pt x="567" y="925"/>
                  </a:lnTo>
                  <a:lnTo>
                    <a:pt x="571" y="921"/>
                  </a:lnTo>
                  <a:lnTo>
                    <a:pt x="576" y="915"/>
                  </a:lnTo>
                  <a:lnTo>
                    <a:pt x="578" y="911"/>
                  </a:lnTo>
                  <a:lnTo>
                    <a:pt x="582" y="909"/>
                  </a:lnTo>
                  <a:lnTo>
                    <a:pt x="586" y="909"/>
                  </a:lnTo>
                  <a:lnTo>
                    <a:pt x="588" y="906"/>
                  </a:lnTo>
                  <a:lnTo>
                    <a:pt x="592" y="902"/>
                  </a:lnTo>
                  <a:lnTo>
                    <a:pt x="599" y="894"/>
                  </a:lnTo>
                  <a:lnTo>
                    <a:pt x="617" y="879"/>
                  </a:lnTo>
                  <a:lnTo>
                    <a:pt x="624" y="869"/>
                  </a:lnTo>
                  <a:lnTo>
                    <a:pt x="624" y="865"/>
                  </a:lnTo>
                  <a:lnTo>
                    <a:pt x="622" y="865"/>
                  </a:lnTo>
                  <a:lnTo>
                    <a:pt x="617" y="869"/>
                  </a:lnTo>
                  <a:lnTo>
                    <a:pt x="615" y="869"/>
                  </a:lnTo>
                  <a:lnTo>
                    <a:pt x="615" y="865"/>
                  </a:lnTo>
                  <a:lnTo>
                    <a:pt x="617" y="861"/>
                  </a:lnTo>
                  <a:lnTo>
                    <a:pt x="621" y="860"/>
                  </a:lnTo>
                  <a:lnTo>
                    <a:pt x="632" y="850"/>
                  </a:lnTo>
                  <a:lnTo>
                    <a:pt x="640" y="842"/>
                  </a:lnTo>
                  <a:lnTo>
                    <a:pt x="659" y="819"/>
                  </a:lnTo>
                  <a:lnTo>
                    <a:pt x="663" y="817"/>
                  </a:lnTo>
                  <a:lnTo>
                    <a:pt x="669" y="815"/>
                  </a:lnTo>
                  <a:lnTo>
                    <a:pt x="670" y="813"/>
                  </a:lnTo>
                  <a:lnTo>
                    <a:pt x="670" y="812"/>
                  </a:lnTo>
                  <a:lnTo>
                    <a:pt x="670" y="806"/>
                  </a:lnTo>
                  <a:lnTo>
                    <a:pt x="674" y="798"/>
                  </a:lnTo>
                  <a:lnTo>
                    <a:pt x="686" y="787"/>
                  </a:lnTo>
                  <a:lnTo>
                    <a:pt x="695" y="777"/>
                  </a:lnTo>
                  <a:lnTo>
                    <a:pt x="701" y="769"/>
                  </a:lnTo>
                  <a:lnTo>
                    <a:pt x="724" y="742"/>
                  </a:lnTo>
                  <a:lnTo>
                    <a:pt x="724" y="714"/>
                  </a:lnTo>
                  <a:lnTo>
                    <a:pt x="709" y="733"/>
                  </a:lnTo>
                  <a:lnTo>
                    <a:pt x="697" y="746"/>
                  </a:lnTo>
                  <a:lnTo>
                    <a:pt x="686" y="756"/>
                  </a:lnTo>
                  <a:lnTo>
                    <a:pt x="676" y="767"/>
                  </a:lnTo>
                  <a:lnTo>
                    <a:pt x="661" y="785"/>
                  </a:lnTo>
                  <a:lnTo>
                    <a:pt x="655" y="789"/>
                  </a:lnTo>
                  <a:lnTo>
                    <a:pt x="653" y="789"/>
                  </a:lnTo>
                  <a:lnTo>
                    <a:pt x="653" y="785"/>
                  </a:lnTo>
                  <a:lnTo>
                    <a:pt x="655" y="781"/>
                  </a:lnTo>
                  <a:lnTo>
                    <a:pt x="659" y="777"/>
                  </a:lnTo>
                  <a:lnTo>
                    <a:pt x="665" y="771"/>
                  </a:lnTo>
                  <a:lnTo>
                    <a:pt x="678" y="756"/>
                  </a:lnTo>
                  <a:lnTo>
                    <a:pt x="695" y="737"/>
                  </a:lnTo>
                  <a:lnTo>
                    <a:pt x="724" y="706"/>
                  </a:lnTo>
                  <a:lnTo>
                    <a:pt x="724" y="693"/>
                  </a:lnTo>
                  <a:lnTo>
                    <a:pt x="717" y="700"/>
                  </a:lnTo>
                  <a:lnTo>
                    <a:pt x="699" y="719"/>
                  </a:lnTo>
                  <a:lnTo>
                    <a:pt x="688" y="737"/>
                  </a:lnTo>
                  <a:lnTo>
                    <a:pt x="680" y="742"/>
                  </a:lnTo>
                  <a:lnTo>
                    <a:pt x="667" y="756"/>
                  </a:lnTo>
                  <a:lnTo>
                    <a:pt x="653" y="769"/>
                  </a:lnTo>
                  <a:lnTo>
                    <a:pt x="638" y="789"/>
                  </a:lnTo>
                  <a:lnTo>
                    <a:pt x="615" y="813"/>
                  </a:lnTo>
                  <a:lnTo>
                    <a:pt x="592" y="838"/>
                  </a:lnTo>
                  <a:lnTo>
                    <a:pt x="569" y="863"/>
                  </a:lnTo>
                  <a:lnTo>
                    <a:pt x="544" y="892"/>
                  </a:lnTo>
                  <a:lnTo>
                    <a:pt x="534" y="900"/>
                  </a:lnTo>
                  <a:lnTo>
                    <a:pt x="523" y="906"/>
                  </a:lnTo>
                  <a:lnTo>
                    <a:pt x="519" y="908"/>
                  </a:lnTo>
                  <a:lnTo>
                    <a:pt x="515" y="911"/>
                  </a:lnTo>
                  <a:lnTo>
                    <a:pt x="511" y="913"/>
                  </a:lnTo>
                  <a:lnTo>
                    <a:pt x="507" y="915"/>
                  </a:lnTo>
                  <a:lnTo>
                    <a:pt x="496" y="921"/>
                  </a:lnTo>
                  <a:lnTo>
                    <a:pt x="488" y="931"/>
                  </a:lnTo>
                  <a:lnTo>
                    <a:pt x="480" y="942"/>
                  </a:lnTo>
                  <a:lnTo>
                    <a:pt x="477" y="946"/>
                  </a:lnTo>
                  <a:lnTo>
                    <a:pt x="469" y="952"/>
                  </a:lnTo>
                  <a:lnTo>
                    <a:pt x="465" y="954"/>
                  </a:lnTo>
                  <a:lnTo>
                    <a:pt x="463" y="954"/>
                  </a:lnTo>
                  <a:lnTo>
                    <a:pt x="463" y="952"/>
                  </a:lnTo>
                  <a:lnTo>
                    <a:pt x="477" y="936"/>
                  </a:lnTo>
                  <a:lnTo>
                    <a:pt x="484" y="925"/>
                  </a:lnTo>
                  <a:lnTo>
                    <a:pt x="473" y="938"/>
                  </a:lnTo>
                  <a:lnTo>
                    <a:pt x="457" y="952"/>
                  </a:lnTo>
                  <a:lnTo>
                    <a:pt x="450" y="959"/>
                  </a:lnTo>
                  <a:lnTo>
                    <a:pt x="425" y="988"/>
                  </a:lnTo>
                  <a:lnTo>
                    <a:pt x="425" y="980"/>
                  </a:lnTo>
                  <a:lnTo>
                    <a:pt x="421" y="975"/>
                  </a:lnTo>
                  <a:lnTo>
                    <a:pt x="406" y="990"/>
                  </a:lnTo>
                  <a:lnTo>
                    <a:pt x="417" y="975"/>
                  </a:lnTo>
                  <a:lnTo>
                    <a:pt x="407" y="980"/>
                  </a:lnTo>
                  <a:lnTo>
                    <a:pt x="396" y="988"/>
                  </a:lnTo>
                  <a:lnTo>
                    <a:pt x="402" y="979"/>
                  </a:lnTo>
                  <a:lnTo>
                    <a:pt x="413" y="965"/>
                  </a:lnTo>
                  <a:lnTo>
                    <a:pt x="419" y="961"/>
                  </a:lnTo>
                  <a:lnTo>
                    <a:pt x="425" y="952"/>
                  </a:lnTo>
                  <a:lnTo>
                    <a:pt x="444" y="927"/>
                  </a:lnTo>
                  <a:lnTo>
                    <a:pt x="463" y="898"/>
                  </a:lnTo>
                  <a:lnTo>
                    <a:pt x="473" y="883"/>
                  </a:lnTo>
                  <a:lnTo>
                    <a:pt x="475" y="879"/>
                  </a:lnTo>
                  <a:lnTo>
                    <a:pt x="478" y="875"/>
                  </a:lnTo>
                  <a:lnTo>
                    <a:pt x="488" y="871"/>
                  </a:lnTo>
                  <a:lnTo>
                    <a:pt x="500" y="858"/>
                  </a:lnTo>
                  <a:lnTo>
                    <a:pt x="509" y="846"/>
                  </a:lnTo>
                  <a:lnTo>
                    <a:pt x="515" y="833"/>
                  </a:lnTo>
                  <a:lnTo>
                    <a:pt x="523" y="823"/>
                  </a:lnTo>
                  <a:lnTo>
                    <a:pt x="530" y="815"/>
                  </a:lnTo>
                  <a:lnTo>
                    <a:pt x="542" y="806"/>
                  </a:lnTo>
                  <a:lnTo>
                    <a:pt x="550" y="798"/>
                  </a:lnTo>
                  <a:lnTo>
                    <a:pt x="557" y="790"/>
                  </a:lnTo>
                  <a:lnTo>
                    <a:pt x="563" y="779"/>
                  </a:lnTo>
                  <a:lnTo>
                    <a:pt x="582" y="758"/>
                  </a:lnTo>
                  <a:lnTo>
                    <a:pt x="605" y="731"/>
                  </a:lnTo>
                  <a:lnTo>
                    <a:pt x="622" y="716"/>
                  </a:lnTo>
                  <a:lnTo>
                    <a:pt x="628" y="708"/>
                  </a:lnTo>
                  <a:lnTo>
                    <a:pt x="634" y="700"/>
                  </a:lnTo>
                  <a:lnTo>
                    <a:pt x="640" y="694"/>
                  </a:lnTo>
                  <a:lnTo>
                    <a:pt x="642" y="685"/>
                  </a:lnTo>
                  <a:lnTo>
                    <a:pt x="644" y="683"/>
                  </a:lnTo>
                  <a:lnTo>
                    <a:pt x="642" y="685"/>
                  </a:lnTo>
                  <a:lnTo>
                    <a:pt x="634" y="693"/>
                  </a:lnTo>
                  <a:lnTo>
                    <a:pt x="621" y="708"/>
                  </a:lnTo>
                  <a:lnTo>
                    <a:pt x="613" y="717"/>
                  </a:lnTo>
                  <a:lnTo>
                    <a:pt x="594" y="737"/>
                  </a:lnTo>
                  <a:lnTo>
                    <a:pt x="580" y="754"/>
                  </a:lnTo>
                  <a:lnTo>
                    <a:pt x="573" y="762"/>
                  </a:lnTo>
                  <a:lnTo>
                    <a:pt x="565" y="771"/>
                  </a:lnTo>
                  <a:lnTo>
                    <a:pt x="557" y="779"/>
                  </a:lnTo>
                  <a:lnTo>
                    <a:pt x="550" y="789"/>
                  </a:lnTo>
                  <a:lnTo>
                    <a:pt x="542" y="798"/>
                  </a:lnTo>
                  <a:lnTo>
                    <a:pt x="530" y="808"/>
                  </a:lnTo>
                  <a:lnTo>
                    <a:pt x="525" y="813"/>
                  </a:lnTo>
                  <a:lnTo>
                    <a:pt x="521" y="815"/>
                  </a:lnTo>
                  <a:lnTo>
                    <a:pt x="523" y="812"/>
                  </a:lnTo>
                  <a:lnTo>
                    <a:pt x="523" y="810"/>
                  </a:lnTo>
                  <a:lnTo>
                    <a:pt x="521" y="812"/>
                  </a:lnTo>
                  <a:lnTo>
                    <a:pt x="509" y="825"/>
                  </a:lnTo>
                  <a:lnTo>
                    <a:pt x="490" y="842"/>
                  </a:lnTo>
                  <a:lnTo>
                    <a:pt x="498" y="835"/>
                  </a:lnTo>
                  <a:lnTo>
                    <a:pt x="505" y="823"/>
                  </a:lnTo>
                  <a:lnTo>
                    <a:pt x="519" y="808"/>
                  </a:lnTo>
                  <a:lnTo>
                    <a:pt x="538" y="787"/>
                  </a:lnTo>
                  <a:lnTo>
                    <a:pt x="546" y="775"/>
                  </a:lnTo>
                  <a:lnTo>
                    <a:pt x="555" y="760"/>
                  </a:lnTo>
                  <a:lnTo>
                    <a:pt x="565" y="750"/>
                  </a:lnTo>
                  <a:lnTo>
                    <a:pt x="571" y="746"/>
                  </a:lnTo>
                  <a:lnTo>
                    <a:pt x="580" y="731"/>
                  </a:lnTo>
                  <a:lnTo>
                    <a:pt x="594" y="716"/>
                  </a:lnTo>
                  <a:lnTo>
                    <a:pt x="605" y="706"/>
                  </a:lnTo>
                  <a:lnTo>
                    <a:pt x="617" y="693"/>
                  </a:lnTo>
                  <a:lnTo>
                    <a:pt x="644" y="664"/>
                  </a:lnTo>
                  <a:lnTo>
                    <a:pt x="670" y="629"/>
                  </a:lnTo>
                  <a:lnTo>
                    <a:pt x="682" y="616"/>
                  </a:lnTo>
                  <a:lnTo>
                    <a:pt x="694" y="604"/>
                  </a:lnTo>
                  <a:lnTo>
                    <a:pt x="713" y="581"/>
                  </a:lnTo>
                  <a:lnTo>
                    <a:pt x="701" y="587"/>
                  </a:lnTo>
                  <a:lnTo>
                    <a:pt x="694" y="593"/>
                  </a:lnTo>
                  <a:lnTo>
                    <a:pt x="688" y="598"/>
                  </a:lnTo>
                  <a:lnTo>
                    <a:pt x="682" y="606"/>
                  </a:lnTo>
                  <a:lnTo>
                    <a:pt x="670" y="618"/>
                  </a:lnTo>
                  <a:lnTo>
                    <a:pt x="649" y="641"/>
                  </a:lnTo>
                  <a:lnTo>
                    <a:pt x="632" y="664"/>
                  </a:lnTo>
                  <a:lnTo>
                    <a:pt x="622" y="675"/>
                  </a:lnTo>
                  <a:lnTo>
                    <a:pt x="615" y="683"/>
                  </a:lnTo>
                  <a:lnTo>
                    <a:pt x="603" y="696"/>
                  </a:lnTo>
                  <a:lnTo>
                    <a:pt x="594" y="708"/>
                  </a:lnTo>
                  <a:lnTo>
                    <a:pt x="584" y="717"/>
                  </a:lnTo>
                  <a:lnTo>
                    <a:pt x="574" y="727"/>
                  </a:lnTo>
                  <a:lnTo>
                    <a:pt x="565" y="737"/>
                  </a:lnTo>
                  <a:lnTo>
                    <a:pt x="532" y="775"/>
                  </a:lnTo>
                  <a:lnTo>
                    <a:pt x="536" y="769"/>
                  </a:lnTo>
                  <a:lnTo>
                    <a:pt x="544" y="756"/>
                  </a:lnTo>
                  <a:lnTo>
                    <a:pt x="559" y="735"/>
                  </a:lnTo>
                  <a:lnTo>
                    <a:pt x="576" y="714"/>
                  </a:lnTo>
                  <a:lnTo>
                    <a:pt x="596" y="693"/>
                  </a:lnTo>
                  <a:lnTo>
                    <a:pt x="621" y="666"/>
                  </a:lnTo>
                  <a:lnTo>
                    <a:pt x="613" y="673"/>
                  </a:lnTo>
                  <a:lnTo>
                    <a:pt x="586" y="698"/>
                  </a:lnTo>
                  <a:lnTo>
                    <a:pt x="563" y="725"/>
                  </a:lnTo>
                  <a:lnTo>
                    <a:pt x="550" y="737"/>
                  </a:lnTo>
                  <a:lnTo>
                    <a:pt x="546" y="742"/>
                  </a:lnTo>
                  <a:lnTo>
                    <a:pt x="540" y="748"/>
                  </a:lnTo>
                  <a:lnTo>
                    <a:pt x="542" y="742"/>
                  </a:lnTo>
                  <a:lnTo>
                    <a:pt x="546" y="737"/>
                  </a:lnTo>
                  <a:lnTo>
                    <a:pt x="551" y="729"/>
                  </a:lnTo>
                  <a:lnTo>
                    <a:pt x="561" y="719"/>
                  </a:lnTo>
                  <a:lnTo>
                    <a:pt x="619" y="794"/>
                  </a:lnTo>
                  <a:lnTo>
                    <a:pt x="559" y="618"/>
                  </a:lnTo>
                  <a:lnTo>
                    <a:pt x="571" y="602"/>
                  </a:lnTo>
                  <a:lnTo>
                    <a:pt x="588" y="585"/>
                  </a:lnTo>
                  <a:lnTo>
                    <a:pt x="590" y="587"/>
                  </a:lnTo>
                  <a:lnTo>
                    <a:pt x="590" y="591"/>
                  </a:lnTo>
                  <a:lnTo>
                    <a:pt x="586" y="598"/>
                  </a:lnTo>
                  <a:lnTo>
                    <a:pt x="580" y="614"/>
                  </a:lnTo>
                  <a:lnTo>
                    <a:pt x="580" y="616"/>
                  </a:lnTo>
                  <a:lnTo>
                    <a:pt x="578" y="612"/>
                  </a:lnTo>
                  <a:lnTo>
                    <a:pt x="578" y="604"/>
                  </a:lnTo>
                  <a:lnTo>
                    <a:pt x="569" y="614"/>
                  </a:lnTo>
                  <a:lnTo>
                    <a:pt x="563" y="622"/>
                  </a:lnTo>
                  <a:lnTo>
                    <a:pt x="555" y="629"/>
                  </a:lnTo>
                  <a:lnTo>
                    <a:pt x="551" y="635"/>
                  </a:lnTo>
                  <a:lnTo>
                    <a:pt x="548" y="637"/>
                  </a:lnTo>
                  <a:lnTo>
                    <a:pt x="548" y="635"/>
                  </a:lnTo>
                  <a:lnTo>
                    <a:pt x="550" y="629"/>
                  </a:lnTo>
                  <a:lnTo>
                    <a:pt x="559" y="618"/>
                  </a:lnTo>
                  <a:lnTo>
                    <a:pt x="619" y="794"/>
                  </a:lnTo>
                  <a:lnTo>
                    <a:pt x="382" y="683"/>
                  </a:lnTo>
                  <a:lnTo>
                    <a:pt x="386" y="671"/>
                  </a:lnTo>
                  <a:lnTo>
                    <a:pt x="388" y="668"/>
                  </a:lnTo>
                  <a:lnTo>
                    <a:pt x="386" y="668"/>
                  </a:lnTo>
                  <a:lnTo>
                    <a:pt x="384" y="669"/>
                  </a:lnTo>
                  <a:lnTo>
                    <a:pt x="382" y="675"/>
                  </a:lnTo>
                  <a:lnTo>
                    <a:pt x="379" y="679"/>
                  </a:lnTo>
                  <a:lnTo>
                    <a:pt x="375" y="683"/>
                  </a:lnTo>
                  <a:lnTo>
                    <a:pt x="375" y="687"/>
                  </a:lnTo>
                  <a:lnTo>
                    <a:pt x="373" y="691"/>
                  </a:lnTo>
                  <a:lnTo>
                    <a:pt x="373" y="693"/>
                  </a:lnTo>
                  <a:lnTo>
                    <a:pt x="365" y="700"/>
                  </a:lnTo>
                  <a:lnTo>
                    <a:pt x="356" y="708"/>
                  </a:lnTo>
                  <a:lnTo>
                    <a:pt x="352" y="712"/>
                  </a:lnTo>
                  <a:lnTo>
                    <a:pt x="346" y="717"/>
                  </a:lnTo>
                  <a:lnTo>
                    <a:pt x="340" y="729"/>
                  </a:lnTo>
                  <a:lnTo>
                    <a:pt x="336" y="739"/>
                  </a:lnTo>
                  <a:lnTo>
                    <a:pt x="334" y="742"/>
                  </a:lnTo>
                  <a:lnTo>
                    <a:pt x="331" y="748"/>
                  </a:lnTo>
                  <a:lnTo>
                    <a:pt x="323" y="756"/>
                  </a:lnTo>
                  <a:lnTo>
                    <a:pt x="317" y="762"/>
                  </a:lnTo>
                  <a:lnTo>
                    <a:pt x="306" y="777"/>
                  </a:lnTo>
                  <a:lnTo>
                    <a:pt x="286" y="798"/>
                  </a:lnTo>
                  <a:lnTo>
                    <a:pt x="262" y="823"/>
                  </a:lnTo>
                  <a:lnTo>
                    <a:pt x="246" y="840"/>
                  </a:lnTo>
                  <a:lnTo>
                    <a:pt x="212" y="885"/>
                  </a:lnTo>
                  <a:lnTo>
                    <a:pt x="185" y="915"/>
                  </a:lnTo>
                  <a:lnTo>
                    <a:pt x="164" y="944"/>
                  </a:lnTo>
                  <a:lnTo>
                    <a:pt x="141" y="969"/>
                  </a:lnTo>
                  <a:lnTo>
                    <a:pt x="148" y="957"/>
                  </a:lnTo>
                  <a:lnTo>
                    <a:pt x="156" y="946"/>
                  </a:lnTo>
                  <a:lnTo>
                    <a:pt x="171" y="925"/>
                  </a:lnTo>
                  <a:lnTo>
                    <a:pt x="192" y="900"/>
                  </a:lnTo>
                  <a:lnTo>
                    <a:pt x="210" y="879"/>
                  </a:lnTo>
                  <a:lnTo>
                    <a:pt x="225" y="856"/>
                  </a:lnTo>
                  <a:lnTo>
                    <a:pt x="260" y="815"/>
                  </a:lnTo>
                  <a:lnTo>
                    <a:pt x="313" y="746"/>
                  </a:lnTo>
                  <a:lnTo>
                    <a:pt x="321" y="735"/>
                  </a:lnTo>
                  <a:lnTo>
                    <a:pt x="329" y="725"/>
                  </a:lnTo>
                  <a:lnTo>
                    <a:pt x="344" y="708"/>
                  </a:lnTo>
                  <a:lnTo>
                    <a:pt x="363" y="687"/>
                  </a:lnTo>
                  <a:lnTo>
                    <a:pt x="392" y="652"/>
                  </a:lnTo>
                  <a:lnTo>
                    <a:pt x="406" y="635"/>
                  </a:lnTo>
                  <a:lnTo>
                    <a:pt x="415" y="625"/>
                  </a:lnTo>
                  <a:lnTo>
                    <a:pt x="425" y="618"/>
                  </a:lnTo>
                  <a:lnTo>
                    <a:pt x="432" y="612"/>
                  </a:lnTo>
                  <a:lnTo>
                    <a:pt x="442" y="600"/>
                  </a:lnTo>
                  <a:lnTo>
                    <a:pt x="455" y="583"/>
                  </a:lnTo>
                  <a:lnTo>
                    <a:pt x="488" y="545"/>
                  </a:lnTo>
                  <a:lnTo>
                    <a:pt x="503" y="527"/>
                  </a:lnTo>
                  <a:lnTo>
                    <a:pt x="521" y="510"/>
                  </a:lnTo>
                  <a:lnTo>
                    <a:pt x="515" y="522"/>
                  </a:lnTo>
                  <a:lnTo>
                    <a:pt x="503" y="533"/>
                  </a:lnTo>
                  <a:lnTo>
                    <a:pt x="494" y="543"/>
                  </a:lnTo>
                  <a:lnTo>
                    <a:pt x="484" y="556"/>
                  </a:lnTo>
                  <a:lnTo>
                    <a:pt x="471" y="572"/>
                  </a:lnTo>
                  <a:lnTo>
                    <a:pt x="448" y="600"/>
                  </a:lnTo>
                  <a:lnTo>
                    <a:pt x="425" y="627"/>
                  </a:lnTo>
                  <a:lnTo>
                    <a:pt x="411" y="645"/>
                  </a:lnTo>
                  <a:lnTo>
                    <a:pt x="398" y="660"/>
                  </a:lnTo>
                  <a:lnTo>
                    <a:pt x="388" y="675"/>
                  </a:lnTo>
                  <a:lnTo>
                    <a:pt x="384" y="681"/>
                  </a:lnTo>
                  <a:lnTo>
                    <a:pt x="382" y="683"/>
                  </a:lnTo>
                  <a:lnTo>
                    <a:pt x="619" y="794"/>
                  </a:lnTo>
                  <a:lnTo>
                    <a:pt x="496" y="842"/>
                  </a:lnTo>
                  <a:lnTo>
                    <a:pt x="496" y="844"/>
                  </a:lnTo>
                  <a:lnTo>
                    <a:pt x="494" y="848"/>
                  </a:lnTo>
                  <a:lnTo>
                    <a:pt x="511" y="829"/>
                  </a:lnTo>
                  <a:lnTo>
                    <a:pt x="511" y="827"/>
                  </a:lnTo>
                  <a:lnTo>
                    <a:pt x="513" y="827"/>
                  </a:lnTo>
                  <a:lnTo>
                    <a:pt x="513" y="829"/>
                  </a:lnTo>
                  <a:lnTo>
                    <a:pt x="511" y="833"/>
                  </a:lnTo>
                  <a:lnTo>
                    <a:pt x="509" y="837"/>
                  </a:lnTo>
                  <a:lnTo>
                    <a:pt x="503" y="842"/>
                  </a:lnTo>
                  <a:lnTo>
                    <a:pt x="496" y="852"/>
                  </a:lnTo>
                  <a:lnTo>
                    <a:pt x="488" y="861"/>
                  </a:lnTo>
                  <a:lnTo>
                    <a:pt x="482" y="869"/>
                  </a:lnTo>
                  <a:lnTo>
                    <a:pt x="478" y="873"/>
                  </a:lnTo>
                  <a:lnTo>
                    <a:pt x="473" y="877"/>
                  </a:lnTo>
                  <a:lnTo>
                    <a:pt x="471" y="879"/>
                  </a:lnTo>
                  <a:lnTo>
                    <a:pt x="469" y="881"/>
                  </a:lnTo>
                  <a:lnTo>
                    <a:pt x="463" y="890"/>
                  </a:lnTo>
                  <a:lnTo>
                    <a:pt x="459" y="894"/>
                  </a:lnTo>
                  <a:lnTo>
                    <a:pt x="457" y="890"/>
                  </a:lnTo>
                  <a:lnTo>
                    <a:pt x="457" y="886"/>
                  </a:lnTo>
                  <a:lnTo>
                    <a:pt x="459" y="881"/>
                  </a:lnTo>
                  <a:lnTo>
                    <a:pt x="461" y="879"/>
                  </a:lnTo>
                  <a:lnTo>
                    <a:pt x="465" y="877"/>
                  </a:lnTo>
                  <a:lnTo>
                    <a:pt x="475" y="871"/>
                  </a:lnTo>
                  <a:lnTo>
                    <a:pt x="478" y="867"/>
                  </a:lnTo>
                  <a:lnTo>
                    <a:pt x="482" y="863"/>
                  </a:lnTo>
                  <a:lnTo>
                    <a:pt x="484" y="858"/>
                  </a:lnTo>
                  <a:lnTo>
                    <a:pt x="488" y="852"/>
                  </a:lnTo>
                  <a:lnTo>
                    <a:pt x="496" y="842"/>
                  </a:lnTo>
                  <a:lnTo>
                    <a:pt x="619" y="794"/>
                  </a:lnTo>
                  <a:lnTo>
                    <a:pt x="724" y="564"/>
                  </a:lnTo>
                  <a:lnTo>
                    <a:pt x="713" y="581"/>
                  </a:lnTo>
                  <a:lnTo>
                    <a:pt x="720" y="570"/>
                  </a:lnTo>
                  <a:lnTo>
                    <a:pt x="724" y="564"/>
                  </a:lnTo>
                  <a:lnTo>
                    <a:pt x="619" y="794"/>
                  </a:lnTo>
                  <a:lnTo>
                    <a:pt x="102" y="614"/>
                  </a:lnTo>
                  <a:lnTo>
                    <a:pt x="106" y="610"/>
                  </a:lnTo>
                  <a:lnTo>
                    <a:pt x="106" y="612"/>
                  </a:lnTo>
                  <a:lnTo>
                    <a:pt x="108" y="614"/>
                  </a:lnTo>
                  <a:lnTo>
                    <a:pt x="112" y="618"/>
                  </a:lnTo>
                  <a:lnTo>
                    <a:pt x="114" y="618"/>
                  </a:lnTo>
                  <a:lnTo>
                    <a:pt x="112" y="614"/>
                  </a:lnTo>
                  <a:lnTo>
                    <a:pt x="112" y="604"/>
                  </a:lnTo>
                  <a:lnTo>
                    <a:pt x="112" y="595"/>
                  </a:lnTo>
                  <a:lnTo>
                    <a:pt x="114" y="587"/>
                  </a:lnTo>
                  <a:lnTo>
                    <a:pt x="118" y="577"/>
                  </a:lnTo>
                  <a:lnTo>
                    <a:pt x="121" y="568"/>
                  </a:lnTo>
                  <a:lnTo>
                    <a:pt x="127" y="558"/>
                  </a:lnTo>
                  <a:lnTo>
                    <a:pt x="131" y="547"/>
                  </a:lnTo>
                  <a:lnTo>
                    <a:pt x="137" y="541"/>
                  </a:lnTo>
                  <a:lnTo>
                    <a:pt x="139" y="537"/>
                  </a:lnTo>
                  <a:lnTo>
                    <a:pt x="141" y="533"/>
                  </a:lnTo>
                  <a:lnTo>
                    <a:pt x="141" y="531"/>
                  </a:lnTo>
                  <a:lnTo>
                    <a:pt x="139" y="529"/>
                  </a:lnTo>
                  <a:lnTo>
                    <a:pt x="139" y="527"/>
                  </a:lnTo>
                  <a:lnTo>
                    <a:pt x="141" y="524"/>
                  </a:lnTo>
                  <a:lnTo>
                    <a:pt x="154" y="502"/>
                  </a:lnTo>
                  <a:lnTo>
                    <a:pt x="167" y="483"/>
                  </a:lnTo>
                  <a:lnTo>
                    <a:pt x="181" y="466"/>
                  </a:lnTo>
                  <a:lnTo>
                    <a:pt x="192" y="447"/>
                  </a:lnTo>
                  <a:lnTo>
                    <a:pt x="198" y="441"/>
                  </a:lnTo>
                  <a:lnTo>
                    <a:pt x="204" y="433"/>
                  </a:lnTo>
                  <a:lnTo>
                    <a:pt x="208" y="428"/>
                  </a:lnTo>
                  <a:lnTo>
                    <a:pt x="214" y="422"/>
                  </a:lnTo>
                  <a:lnTo>
                    <a:pt x="221" y="408"/>
                  </a:lnTo>
                  <a:lnTo>
                    <a:pt x="229" y="403"/>
                  </a:lnTo>
                  <a:lnTo>
                    <a:pt x="237" y="395"/>
                  </a:lnTo>
                  <a:lnTo>
                    <a:pt x="237" y="389"/>
                  </a:lnTo>
                  <a:lnTo>
                    <a:pt x="237" y="382"/>
                  </a:lnTo>
                  <a:lnTo>
                    <a:pt x="238" y="376"/>
                  </a:lnTo>
                  <a:lnTo>
                    <a:pt x="242" y="370"/>
                  </a:lnTo>
                  <a:lnTo>
                    <a:pt x="246" y="359"/>
                  </a:lnTo>
                  <a:lnTo>
                    <a:pt x="248" y="355"/>
                  </a:lnTo>
                  <a:lnTo>
                    <a:pt x="248" y="353"/>
                  </a:lnTo>
                  <a:lnTo>
                    <a:pt x="248" y="355"/>
                  </a:lnTo>
                  <a:lnTo>
                    <a:pt x="231" y="378"/>
                  </a:lnTo>
                  <a:lnTo>
                    <a:pt x="221" y="393"/>
                  </a:lnTo>
                  <a:lnTo>
                    <a:pt x="214" y="406"/>
                  </a:lnTo>
                  <a:lnTo>
                    <a:pt x="208" y="422"/>
                  </a:lnTo>
                  <a:lnTo>
                    <a:pt x="204" y="430"/>
                  </a:lnTo>
                  <a:lnTo>
                    <a:pt x="194" y="441"/>
                  </a:lnTo>
                  <a:lnTo>
                    <a:pt x="181" y="456"/>
                  </a:lnTo>
                  <a:lnTo>
                    <a:pt x="169" y="472"/>
                  </a:lnTo>
                  <a:lnTo>
                    <a:pt x="162" y="483"/>
                  </a:lnTo>
                  <a:lnTo>
                    <a:pt x="152" y="495"/>
                  </a:lnTo>
                  <a:lnTo>
                    <a:pt x="137" y="510"/>
                  </a:lnTo>
                  <a:lnTo>
                    <a:pt x="135" y="516"/>
                  </a:lnTo>
                  <a:lnTo>
                    <a:pt x="123" y="537"/>
                  </a:lnTo>
                  <a:lnTo>
                    <a:pt x="110" y="566"/>
                  </a:lnTo>
                  <a:lnTo>
                    <a:pt x="108" y="568"/>
                  </a:lnTo>
                  <a:lnTo>
                    <a:pt x="106" y="568"/>
                  </a:lnTo>
                  <a:lnTo>
                    <a:pt x="104" y="568"/>
                  </a:lnTo>
                  <a:lnTo>
                    <a:pt x="104" y="570"/>
                  </a:lnTo>
                  <a:lnTo>
                    <a:pt x="102" y="575"/>
                  </a:lnTo>
                  <a:lnTo>
                    <a:pt x="100" y="591"/>
                  </a:lnTo>
                  <a:lnTo>
                    <a:pt x="98" y="600"/>
                  </a:lnTo>
                  <a:lnTo>
                    <a:pt x="96" y="602"/>
                  </a:lnTo>
                  <a:lnTo>
                    <a:pt x="96" y="604"/>
                  </a:lnTo>
                  <a:lnTo>
                    <a:pt x="96" y="608"/>
                  </a:lnTo>
                  <a:lnTo>
                    <a:pt x="96" y="612"/>
                  </a:lnTo>
                  <a:lnTo>
                    <a:pt x="94" y="616"/>
                  </a:lnTo>
                  <a:lnTo>
                    <a:pt x="96" y="618"/>
                  </a:lnTo>
                  <a:lnTo>
                    <a:pt x="98" y="616"/>
                  </a:lnTo>
                  <a:lnTo>
                    <a:pt x="102" y="614"/>
                  </a:lnTo>
                  <a:lnTo>
                    <a:pt x="619" y="794"/>
                  </a:lnTo>
                  <a:close/>
                </a:path>
              </a:pathLst>
            </a:custGeom>
            <a:gradFill>
              <a:gsLst>
                <a:gs pos="0">
                  <a:schemeClr val="bg1">
                    <a:alpha val="15000"/>
                  </a:schemeClr>
                </a:gs>
                <a:gs pos="60000">
                  <a:schemeClr val="bg1">
                    <a:alpha val="5000"/>
                  </a:schemeClr>
                </a:gs>
              </a:gsLst>
              <a:lin ang="162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6" name="正方形/長方形 15"/>
          <p:cNvSpPr/>
          <p:nvPr/>
        </p:nvSpPr>
        <p:spPr bwMode="auto">
          <a:xfrm>
            <a:off x="0" y="1071546"/>
            <a:ext cx="9144000" cy="5786454"/>
          </a:xfrm>
          <a:prstGeom prst="rect">
            <a:avLst/>
          </a:prstGeom>
          <a:gradFill>
            <a:gsLst>
              <a:gs pos="0">
                <a:srgbClr val="FFFFFF">
                  <a:alpha val="0"/>
                </a:srgbClr>
              </a:gs>
              <a:gs pos="7000">
                <a:srgbClr val="FFFFFF"/>
              </a:gs>
            </a:gsLst>
            <a:lin ang="5400000" scaled="1"/>
          </a:gradFill>
          <a:ln w="9525" cap="flat" cmpd="sng" algn="ctr">
            <a:noFill/>
            <a:prstDash val="solid"/>
            <a:round/>
            <a:headEnd type="none" w="med" len="med"/>
            <a:tailEnd type="none" w="med" len="med"/>
          </a:ln>
          <a:effectLst/>
        </p:spPr>
        <p:txBody>
          <a:bodyPr vert="horz" wrap="square" lIns="91440" tIns="45720" rIns="91440" bIns="45720" rtlCol="0" anchor="t" compatLnSpc="1"/>
          <a:lstStyle/>
          <a:p>
            <a:pPr algn="ctr" eaLnBrk="1" latinLnBrk="0" hangingPunct="1"/>
            <a:endParaRPr kumimoji="0" lang="ja-JP" altLang="en-US"/>
          </a:p>
        </p:txBody>
      </p:sp>
      <p:sp>
        <p:nvSpPr>
          <p:cNvPr id="22" name="タイトル プレースホルダー 21"/>
          <p:cNvSpPr>
            <a:spLocks noGrp="1"/>
          </p:cNvSpPr>
          <p:nvPr>
            <p:ph type="title"/>
          </p:nvPr>
        </p:nvSpPr>
        <p:spPr>
          <a:xfrm>
            <a:off x="428596" y="214290"/>
            <a:ext cx="8229600" cy="785818"/>
          </a:xfrm>
          <a:prstGeom prst="rect">
            <a:avLst/>
          </a:prstGeom>
        </p:spPr>
        <p:txBody>
          <a:bodyPr vert="horz" rtlCol="0" anchor="ctr">
            <a:normAutofit/>
          </a:bodyPr>
          <a:lstStyle/>
          <a:p>
            <a:r>
              <a:rPr kumimoji="0" lang="ja-JP" altLang="en-US" smtClean="0"/>
              <a:t>マスター タイトルの書式設定</a:t>
            </a:r>
            <a:endParaRPr kumimoji="0" lang="en-US"/>
          </a:p>
        </p:txBody>
      </p:sp>
      <p:sp>
        <p:nvSpPr>
          <p:cNvPr id="18" name="テキスト プレースホルダー 17"/>
          <p:cNvSpPr>
            <a:spLocks noGrp="1"/>
          </p:cNvSpPr>
          <p:nvPr>
            <p:ph type="body" idx="1"/>
          </p:nvPr>
        </p:nvSpPr>
        <p:spPr>
          <a:xfrm>
            <a:off x="457200" y="1500175"/>
            <a:ext cx="8229600" cy="4625991"/>
          </a:xfrm>
          <a:prstGeom prst="rect">
            <a:avLst/>
          </a:prstGeom>
        </p:spPr>
        <p:txBody>
          <a:bodyPr vert="horz" rtlCol="0">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9" name="日付プレースホルダー 28"/>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rgbClr val="080808"/>
                </a:solidFill>
              </a:defRPr>
            </a:lvl1pPr>
          </a:lstStyle>
          <a:p>
            <a:pPr>
              <a:defRPr/>
            </a:pPr>
            <a:endParaRPr lang="en-US" altLang="ja-JP"/>
          </a:p>
        </p:txBody>
      </p:sp>
      <p:sp>
        <p:nvSpPr>
          <p:cNvPr id="4" name="フッター プレースホルダー 3"/>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rgbClr val="080808"/>
                </a:solidFill>
              </a:defRPr>
            </a:lvl1pPr>
          </a:lstStyle>
          <a:p>
            <a:pPr>
              <a:defRPr/>
            </a:pPr>
            <a:endParaRPr lang="en-US" altLang="ja-JP"/>
          </a:p>
        </p:txBody>
      </p:sp>
      <p:sp>
        <p:nvSpPr>
          <p:cNvPr id="10" name="スライド番号プレースホルダー 9"/>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rgbClr val="080808"/>
                </a:solidFill>
              </a:defRPr>
            </a:lvl1pPr>
          </a:lstStyle>
          <a:p>
            <a:pPr>
              <a:defRPr/>
            </a:pPr>
            <a:fld id="{38CF3A92-F81E-4816-961B-1166EF45EB4E}" type="slidenum">
              <a:rPr lang="en-US" altLang="ja-JP" smtClean="0"/>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 id="2147484417" r:id="rId13"/>
    <p:sldLayoutId id="2147484418" r:id="rId14"/>
  </p:sldLayoutIdLst>
  <p:txStyles>
    <p:titleStyle>
      <a:lvl1pPr algn="l" rtl="0" eaLnBrk="1" latinLnBrk="0" hangingPunct="1">
        <a:spcBef>
          <a:spcPct val="0"/>
        </a:spcBef>
        <a:buNone/>
        <a:defRPr kumimoji="1" sz="4400" baseline="0">
          <a:ln w="3175">
            <a:noFill/>
            <a:prstDash val="solid"/>
          </a:ln>
          <a:gradFill>
            <a:gsLst>
              <a:gs pos="0">
                <a:schemeClr val="accent3">
                  <a:lumMod val="40000"/>
                  <a:lumOff val="60000"/>
                </a:schemeClr>
              </a:gs>
              <a:gs pos="100000">
                <a:schemeClr val="accent3">
                  <a:lumMod val="60000"/>
                  <a:lumOff val="40000"/>
                </a:schemeClr>
              </a:gs>
            </a:gsLst>
            <a:lin ang="5400000" scaled="1"/>
          </a:gradFill>
          <a:effectLst>
            <a:outerShdw blurRad="127000" algn="tl" rotWithShape="0">
              <a:schemeClr val="tx1">
                <a:alpha val="70000"/>
              </a:schemeClr>
            </a:outerShdw>
          </a:effectLst>
          <a:latin typeface="+mj-lt"/>
          <a:ea typeface="+mj-ea"/>
          <a:cs typeface="+mj-cs"/>
        </a:defRPr>
      </a:lvl1pPr>
    </p:titleStyle>
    <p:bodyStyle>
      <a:lvl1pPr marL="342900" indent="-342900" algn="l" rtl="0" eaLnBrk="1" latinLnBrk="0" hangingPunct="1">
        <a:spcBef>
          <a:spcPct val="20000"/>
        </a:spcBef>
        <a:buClr>
          <a:schemeClr val="accent1"/>
        </a:buClr>
        <a:buSzPct val="75000"/>
        <a:buFont typeface="Wingdings"/>
        <a:buChar char="p"/>
        <a:defRPr kumimoji="1" sz="3200" baseline="0">
          <a:solidFill>
            <a:schemeClr val="tx2"/>
          </a:solidFill>
          <a:latin typeface="+mn-lt"/>
          <a:ea typeface="+mn-ea"/>
          <a:cs typeface="+mn-cs"/>
        </a:defRPr>
      </a:lvl1pPr>
      <a:lvl2pPr marL="742950" indent="-285750" algn="l" rtl="0" eaLnBrk="1" latinLnBrk="0" hangingPunct="1">
        <a:spcBef>
          <a:spcPct val="20000"/>
        </a:spcBef>
        <a:buClr>
          <a:schemeClr val="accent3"/>
        </a:buClr>
        <a:buSzPct val="65000"/>
        <a:buFont typeface="Wingdings"/>
        <a:buChar char="p"/>
        <a:defRPr kumimoji="1" sz="2800" baseline="0">
          <a:solidFill>
            <a:schemeClr val="tx2"/>
          </a:solidFill>
          <a:latin typeface="+mn-lt"/>
          <a:ea typeface="+mn-ea"/>
          <a:cs typeface="+mn-cs"/>
        </a:defRPr>
      </a:lvl2pPr>
      <a:lvl3pPr marL="1143000" indent="-228600" algn="l" rtl="0" eaLnBrk="1" latinLnBrk="0" hangingPunct="1">
        <a:spcBef>
          <a:spcPct val="20000"/>
        </a:spcBef>
        <a:buClr>
          <a:schemeClr val="accent4"/>
        </a:buClr>
        <a:buSzPct val="65000"/>
        <a:buFont typeface="Wingdings"/>
        <a:buChar char="p"/>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5"/>
        </a:buClr>
        <a:buSzPct val="65000"/>
        <a:buFont typeface="Wingdings"/>
        <a:buChar char="p"/>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2"/>
        </a:buClr>
        <a:buSzPct val="65000"/>
        <a:buFont typeface="Wingdings"/>
        <a:buChar char="p"/>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bg2"/>
        </a:buClr>
        <a:buSzPct val="55000"/>
        <a:buFont typeface="Wingdings"/>
        <a:buChar char="p"/>
        <a:defRPr kumimoji="1" sz="2000">
          <a:solidFill>
            <a:schemeClr val="tx1"/>
          </a:solidFill>
          <a:latin typeface="+mn-lt"/>
          <a:ea typeface="+mn-ea"/>
          <a:cs typeface="+mn-cs"/>
        </a:defRPr>
      </a:lvl6pPr>
      <a:lvl7pPr marL="2971800" indent="-228600" algn="l" rtl="0" eaLnBrk="1" latinLnBrk="0" hangingPunct="1">
        <a:spcBef>
          <a:spcPct val="20000"/>
        </a:spcBef>
        <a:buClr>
          <a:schemeClr val="accent6"/>
        </a:buClr>
        <a:buSzPct val="55000"/>
        <a:buFont typeface="Wingdings"/>
        <a:buChar char="p"/>
        <a:defRPr kumimoji="1" sz="2000">
          <a:solidFill>
            <a:schemeClr val="tx1"/>
          </a:solidFill>
          <a:latin typeface="+mn-lt"/>
          <a:ea typeface="+mn-ea"/>
          <a:cs typeface="+mn-cs"/>
        </a:defRPr>
      </a:lvl7pPr>
      <a:lvl8pPr marL="3429000" indent="-228600" algn="l" rtl="0" eaLnBrk="1" latinLnBrk="0" hangingPunct="1">
        <a:spcBef>
          <a:spcPct val="20000"/>
        </a:spcBef>
        <a:buClr>
          <a:schemeClr val="accent1">
            <a:tint val="60000"/>
          </a:schemeClr>
        </a:buClr>
        <a:buSzPct val="55000"/>
        <a:buFont typeface="Wingdings"/>
        <a:buChar char="p"/>
        <a:defRPr kumimoji="1" sz="2000">
          <a:solidFill>
            <a:schemeClr val="tx1"/>
          </a:solidFill>
          <a:latin typeface="+mn-lt"/>
          <a:ea typeface="+mn-ea"/>
          <a:cs typeface="+mn-cs"/>
        </a:defRPr>
      </a:lvl8pPr>
      <a:lvl9pPr marL="3886200" indent="-228600" algn="l" rtl="0" eaLnBrk="1" latinLnBrk="0" hangingPunct="1">
        <a:spcBef>
          <a:spcPct val="20000"/>
        </a:spcBef>
        <a:buClr>
          <a:schemeClr val="bg2">
            <a:tint val="60000"/>
          </a:schemeClr>
        </a:buClr>
        <a:buSzPct val="55000"/>
        <a:buFont typeface="Wingdings"/>
        <a:buChar char="p"/>
        <a:defRPr kumimoji="1" sz="2000">
          <a:solidFill>
            <a:schemeClr val="tx1"/>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3.xml"/><Relationship Id="rId1" Type="http://schemas.openxmlformats.org/officeDocument/2006/relationships/vmlDrawing" Target="../drawings/vmlDrawing6.v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17.wmf"/><Relationship Id="rId5" Type="http://schemas.openxmlformats.org/officeDocument/2006/relationships/oleObject" Target="../embeddings/oleObject13.bin"/><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21.wmf"/><Relationship Id="rId5" Type="http://schemas.openxmlformats.org/officeDocument/2006/relationships/oleObject" Target="../embeddings/oleObject17.bin"/><Relationship Id="rId4" Type="http://schemas.openxmlformats.org/officeDocument/2006/relationships/image" Target="../media/image20.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23.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3.xml"/><Relationship Id="rId1" Type="http://schemas.openxmlformats.org/officeDocument/2006/relationships/vmlDrawing" Target="../drawings/vmlDrawing13.vml"/><Relationship Id="rId4" Type="http://schemas.openxmlformats.org/officeDocument/2006/relationships/image" Target="../media/image24.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image" Target="../media/image2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3.xml"/><Relationship Id="rId1" Type="http://schemas.openxmlformats.org/officeDocument/2006/relationships/vmlDrawing" Target="../drawings/vmlDrawing15.vml"/><Relationship Id="rId4" Type="http://schemas.openxmlformats.org/officeDocument/2006/relationships/image" Target="../media/image2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27.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3.xml"/><Relationship Id="rId1" Type="http://schemas.openxmlformats.org/officeDocument/2006/relationships/vmlDrawing" Target="../drawings/vmlDrawing17.vml"/><Relationship Id="rId4" Type="http://schemas.openxmlformats.org/officeDocument/2006/relationships/image" Target="../media/image28.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3.xml"/><Relationship Id="rId1" Type="http://schemas.openxmlformats.org/officeDocument/2006/relationships/vmlDrawing" Target="../drawings/vmlDrawing18.vml"/><Relationship Id="rId4" Type="http://schemas.openxmlformats.org/officeDocument/2006/relationships/image" Target="../media/image2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19.vml"/><Relationship Id="rId4" Type="http://schemas.openxmlformats.org/officeDocument/2006/relationships/image" Target="../media/image30.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3.xml"/><Relationship Id="rId1" Type="http://schemas.openxmlformats.org/officeDocument/2006/relationships/vmlDrawing" Target="../drawings/vmlDrawing20.vml"/><Relationship Id="rId4" Type="http://schemas.openxmlformats.org/officeDocument/2006/relationships/image" Target="../media/image31.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3.xml"/><Relationship Id="rId1" Type="http://schemas.openxmlformats.org/officeDocument/2006/relationships/vmlDrawing" Target="../drawings/vmlDrawing21.vml"/><Relationship Id="rId4" Type="http://schemas.openxmlformats.org/officeDocument/2006/relationships/image" Target="../media/image32.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3.xml"/><Relationship Id="rId1" Type="http://schemas.openxmlformats.org/officeDocument/2006/relationships/vmlDrawing" Target="../drawings/vmlDrawing22.vml"/><Relationship Id="rId4" Type="http://schemas.openxmlformats.org/officeDocument/2006/relationships/image" Target="../media/image33.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3.xml"/><Relationship Id="rId1" Type="http://schemas.openxmlformats.org/officeDocument/2006/relationships/vmlDrawing" Target="../drawings/vmlDrawing23.vml"/><Relationship Id="rId4" Type="http://schemas.openxmlformats.org/officeDocument/2006/relationships/image" Target="../media/image34.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image" Target="../media/image35.wmf"/><Relationship Id="rId5" Type="http://schemas.openxmlformats.org/officeDocument/2006/relationships/oleObject" Target="../embeddings/oleObject32.bin"/><Relationship Id="rId4" Type="http://schemas.openxmlformats.org/officeDocument/2006/relationships/image" Target="../media/image34.w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1.xml"/><Relationship Id="rId7" Type="http://schemas.openxmlformats.org/officeDocument/2006/relationships/image" Target="../media/image37.wmf"/><Relationship Id="rId2" Type="http://schemas.openxmlformats.org/officeDocument/2006/relationships/slideLayout" Target="../slideLayouts/slideLayout25.xml"/><Relationship Id="rId1" Type="http://schemas.openxmlformats.org/officeDocument/2006/relationships/vmlDrawing" Target="../drawings/vmlDrawing25.vml"/><Relationship Id="rId6" Type="http://schemas.openxmlformats.org/officeDocument/2006/relationships/oleObject" Target="../embeddings/oleObject34.bin"/><Relationship Id="rId5" Type="http://schemas.openxmlformats.org/officeDocument/2006/relationships/image" Target="../media/image36.wmf"/><Relationship Id="rId4" Type="http://schemas.openxmlformats.org/officeDocument/2006/relationships/oleObject" Target="../embeddings/oleObject33.bin"/><Relationship Id="rId9" Type="http://schemas.openxmlformats.org/officeDocument/2006/relationships/image" Target="../media/image38.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3.xml"/><Relationship Id="rId1" Type="http://schemas.openxmlformats.org/officeDocument/2006/relationships/vmlDrawing" Target="../drawings/vmlDrawing26.vml"/><Relationship Id="rId4" Type="http://schemas.openxmlformats.org/officeDocument/2006/relationships/image" Target="../media/image39.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3.xml"/><Relationship Id="rId1" Type="http://schemas.openxmlformats.org/officeDocument/2006/relationships/vmlDrawing" Target="../drawings/vmlDrawing27.vml"/><Relationship Id="rId4" Type="http://schemas.openxmlformats.org/officeDocument/2006/relationships/image" Target="../media/image40.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3.xml"/><Relationship Id="rId1" Type="http://schemas.openxmlformats.org/officeDocument/2006/relationships/vmlDrawing" Target="../drawings/vmlDrawing28.vml"/><Relationship Id="rId4" Type="http://schemas.openxmlformats.org/officeDocument/2006/relationships/image" Target="../media/image41.wmf"/></Relationships>
</file>

<file path=ppt/slides/_rels/slide5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oleObject" Target="../embeddings/oleObject39.bin"/><Relationship Id="rId7" Type="http://schemas.openxmlformats.org/officeDocument/2006/relationships/image" Target="../media/image45.png"/><Relationship Id="rId2" Type="http://schemas.openxmlformats.org/officeDocument/2006/relationships/slideLayout" Target="../slideLayouts/slideLayout13.xml"/><Relationship Id="rId1" Type="http://schemas.openxmlformats.org/officeDocument/2006/relationships/vmlDrawing" Target="../drawings/vmlDrawing29.v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wmf"/></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13.xml"/><Relationship Id="rId1" Type="http://schemas.openxmlformats.org/officeDocument/2006/relationships/vmlDrawing" Target="../drawings/vmlDrawing30.vml"/><Relationship Id="rId6" Type="http://schemas.openxmlformats.org/officeDocument/2006/relationships/image" Target="../media/image49.wmf"/><Relationship Id="rId5" Type="http://schemas.openxmlformats.org/officeDocument/2006/relationships/oleObject" Target="../embeddings/oleObject41.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3.bin"/></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7.xml"/><Relationship Id="rId1" Type="http://schemas.openxmlformats.org/officeDocument/2006/relationships/vmlDrawing" Target="../drawings/vmlDrawing31.vml"/><Relationship Id="rId6" Type="http://schemas.openxmlformats.org/officeDocument/2006/relationships/image" Target="../media/image53.wmf"/><Relationship Id="rId5" Type="http://schemas.openxmlformats.org/officeDocument/2006/relationships/oleObject" Target="../embeddings/oleObject45.bin"/><Relationship Id="rId4" Type="http://schemas.openxmlformats.org/officeDocument/2006/relationships/image" Target="../media/image52.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3.xml"/><Relationship Id="rId1" Type="http://schemas.openxmlformats.org/officeDocument/2006/relationships/vmlDrawing" Target="../drawings/vmlDrawing32.vml"/><Relationship Id="rId4" Type="http://schemas.openxmlformats.org/officeDocument/2006/relationships/image" Target="../media/image54.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7.bin"/><Relationship Id="rId7" Type="http://schemas.openxmlformats.org/officeDocument/2006/relationships/image" Target="../media/image58.png"/><Relationship Id="rId2" Type="http://schemas.openxmlformats.org/officeDocument/2006/relationships/slideLayout" Target="../slideLayouts/slideLayout13.xml"/><Relationship Id="rId1" Type="http://schemas.openxmlformats.org/officeDocument/2006/relationships/vmlDrawing" Target="../drawings/vmlDrawing33.vml"/><Relationship Id="rId6" Type="http://schemas.openxmlformats.org/officeDocument/2006/relationships/image" Target="../media/image57.wmf"/><Relationship Id="rId5" Type="http://schemas.openxmlformats.org/officeDocument/2006/relationships/image" Target="../media/image56.png"/><Relationship Id="rId4" Type="http://schemas.openxmlformats.org/officeDocument/2006/relationships/image" Target="../media/image55.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3.xml"/><Relationship Id="rId1" Type="http://schemas.openxmlformats.org/officeDocument/2006/relationships/vmlDrawing" Target="../drawings/vmlDrawing34.vml"/><Relationship Id="rId4" Type="http://schemas.openxmlformats.org/officeDocument/2006/relationships/image" Target="../media/image59.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3.xml"/><Relationship Id="rId1" Type="http://schemas.openxmlformats.org/officeDocument/2006/relationships/vmlDrawing" Target="../drawings/vmlDrawing35.vml"/><Relationship Id="rId4" Type="http://schemas.openxmlformats.org/officeDocument/2006/relationships/image" Target="../media/image60.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3.xml"/><Relationship Id="rId1" Type="http://schemas.openxmlformats.org/officeDocument/2006/relationships/vmlDrawing" Target="../drawings/vmlDrawing36.vml"/><Relationship Id="rId4" Type="http://schemas.openxmlformats.org/officeDocument/2006/relationships/image" Target="../media/image61.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6.xml"/><Relationship Id="rId1" Type="http://schemas.openxmlformats.org/officeDocument/2006/relationships/vmlDrawing" Target="../drawings/vmlDrawing37.vml"/><Relationship Id="rId4" Type="http://schemas.openxmlformats.org/officeDocument/2006/relationships/image" Target="../media/image62.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4.xml"/><Relationship Id="rId1" Type="http://schemas.openxmlformats.org/officeDocument/2006/relationships/vmlDrawing" Target="../drawings/vmlDrawing38.vml"/><Relationship Id="rId5" Type="http://schemas.openxmlformats.org/officeDocument/2006/relationships/image" Target="../media/image63.wmf"/><Relationship Id="rId4" Type="http://schemas.openxmlformats.org/officeDocument/2006/relationships/oleObject" Target="../embeddings/oleObject53.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ctrTitle"/>
          </p:nvPr>
        </p:nvSpPr>
        <p:spPr/>
        <p:txBody>
          <a:bodyPr/>
          <a:lstStyle/>
          <a:p>
            <a:pPr eaLnBrk="1" hangingPunct="1"/>
            <a:r>
              <a:rPr lang="ja-JP" altLang="en-US" smtClean="0"/>
              <a:t>物価指数と実質化</a:t>
            </a:r>
          </a:p>
        </p:txBody>
      </p:sp>
      <p:sp>
        <p:nvSpPr>
          <p:cNvPr id="4099" name="Rectangle 3"/>
          <p:cNvSpPr>
            <a:spLocks noGrp="1" noChangeArrowheads="1"/>
          </p:cNvSpPr>
          <p:nvPr>
            <p:ph type="subTitle" idx="1"/>
          </p:nvPr>
        </p:nvSpPr>
        <p:spPr/>
        <p:txBody>
          <a:bodyPr/>
          <a:lstStyle/>
          <a:p>
            <a:pPr eaLnBrk="1" hangingPunct="1"/>
            <a:r>
              <a:rPr lang="ja-JP" altLang="en-US" dirty="0" smtClean="0"/>
              <a:t>経済統計学・現代の経済</a:t>
            </a:r>
            <a:r>
              <a:rPr lang="en-US" altLang="ja-JP" dirty="0" smtClean="0"/>
              <a:t>/</a:t>
            </a:r>
            <a:r>
              <a:rPr lang="ja-JP" altLang="en-US" dirty="0" smtClean="0"/>
              <a:t>経済の世界</a:t>
            </a:r>
          </a:p>
          <a:p>
            <a:pPr eaLnBrk="1" hangingPunct="1"/>
            <a:r>
              <a:rPr lang="ja-JP" altLang="en-US" dirty="0" smtClean="0"/>
              <a:t>作間逸雄</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2"/>
          <p:cNvSpPr>
            <a:spLocks noGrp="1" noChangeArrowheads="1"/>
          </p:cNvSpPr>
          <p:nvPr>
            <p:ph type="title"/>
          </p:nvPr>
        </p:nvSpPr>
        <p:spPr/>
        <p:txBody>
          <a:bodyPr/>
          <a:lstStyle/>
          <a:p>
            <a:pPr eaLnBrk="1" hangingPunct="1"/>
            <a:r>
              <a:rPr lang="ja-JP" altLang="en-US" smtClean="0"/>
              <a:t>調和平均</a:t>
            </a:r>
          </a:p>
        </p:txBody>
      </p:sp>
      <p:sp>
        <p:nvSpPr>
          <p:cNvPr id="13315" name="Rectangle 3"/>
          <p:cNvSpPr>
            <a:spLocks noGrp="1" noChangeArrowheads="1"/>
          </p:cNvSpPr>
          <p:nvPr>
            <p:ph idx="1"/>
          </p:nvPr>
        </p:nvSpPr>
        <p:spPr/>
        <p:txBody>
          <a:bodyPr/>
          <a:lstStyle/>
          <a:p>
            <a:pPr eaLnBrk="1" hangingPunct="1">
              <a:lnSpc>
                <a:spcPct val="80000"/>
              </a:lnSpc>
            </a:pPr>
            <a:r>
              <a:rPr lang="ja-JP" altLang="en-US" sz="2400" smtClean="0"/>
              <a:t>単純調和平均</a:t>
            </a:r>
          </a:p>
          <a:p>
            <a:pPr eaLnBrk="1" hangingPunct="1">
              <a:lnSpc>
                <a:spcPct val="80000"/>
              </a:lnSpc>
            </a:pPr>
            <a:endParaRPr lang="ja-JP" altLang="en-US" sz="1200" smtClean="0"/>
          </a:p>
          <a:p>
            <a:pPr eaLnBrk="1" hangingPunct="1">
              <a:lnSpc>
                <a:spcPct val="80000"/>
              </a:lnSpc>
            </a:pPr>
            <a:endParaRPr lang="ja-JP" altLang="en-US" sz="1200" smtClean="0"/>
          </a:p>
          <a:p>
            <a:pPr eaLnBrk="1" hangingPunct="1">
              <a:lnSpc>
                <a:spcPct val="80000"/>
              </a:lnSpc>
            </a:pPr>
            <a:endParaRPr lang="ja-JP" altLang="en-US" sz="1200" smtClean="0"/>
          </a:p>
          <a:p>
            <a:pPr eaLnBrk="1" hangingPunct="1">
              <a:lnSpc>
                <a:spcPct val="80000"/>
              </a:lnSpc>
            </a:pPr>
            <a:endParaRPr lang="ja-JP" altLang="en-US" sz="1200" smtClean="0"/>
          </a:p>
          <a:p>
            <a:pPr eaLnBrk="1" hangingPunct="1">
              <a:lnSpc>
                <a:spcPct val="80000"/>
              </a:lnSpc>
            </a:pPr>
            <a:endParaRPr lang="ja-JP" altLang="en-US" sz="1200" smtClean="0"/>
          </a:p>
          <a:p>
            <a:pPr eaLnBrk="1" hangingPunct="1">
              <a:lnSpc>
                <a:spcPct val="80000"/>
              </a:lnSpc>
            </a:pPr>
            <a:endParaRPr lang="ja-JP" altLang="en-US" sz="1200" smtClean="0"/>
          </a:p>
          <a:p>
            <a:pPr eaLnBrk="1" hangingPunct="1">
              <a:lnSpc>
                <a:spcPct val="80000"/>
              </a:lnSpc>
            </a:pPr>
            <a:endParaRPr lang="ja-JP" altLang="en-US" sz="1200" smtClean="0"/>
          </a:p>
          <a:p>
            <a:pPr eaLnBrk="1" hangingPunct="1">
              <a:lnSpc>
                <a:spcPct val="80000"/>
              </a:lnSpc>
            </a:pPr>
            <a:r>
              <a:rPr lang="ja-JP" altLang="en-US" sz="2400" smtClean="0"/>
              <a:t>加重調和平均</a:t>
            </a:r>
          </a:p>
          <a:p>
            <a:pPr eaLnBrk="1" hangingPunct="1">
              <a:lnSpc>
                <a:spcPct val="80000"/>
              </a:lnSpc>
            </a:pPr>
            <a:endParaRPr lang="ja-JP" altLang="en-US" sz="2400" smtClean="0"/>
          </a:p>
          <a:p>
            <a:pPr eaLnBrk="1" hangingPunct="1">
              <a:lnSpc>
                <a:spcPct val="80000"/>
              </a:lnSpc>
            </a:pPr>
            <a:endParaRPr lang="ja-JP" altLang="en-US" sz="2400" smtClean="0"/>
          </a:p>
          <a:p>
            <a:pPr eaLnBrk="1" hangingPunct="1">
              <a:lnSpc>
                <a:spcPct val="80000"/>
              </a:lnSpc>
            </a:pPr>
            <a:endParaRPr lang="ja-JP" altLang="en-US" sz="800" smtClean="0"/>
          </a:p>
          <a:p>
            <a:pPr eaLnBrk="1" hangingPunct="1">
              <a:lnSpc>
                <a:spcPct val="80000"/>
              </a:lnSpc>
            </a:pPr>
            <a:endParaRPr lang="ja-JP" altLang="en-US" sz="800" smtClean="0"/>
          </a:p>
          <a:p>
            <a:pPr eaLnBrk="1" hangingPunct="1">
              <a:lnSpc>
                <a:spcPct val="80000"/>
              </a:lnSpc>
            </a:pPr>
            <a:endParaRPr lang="ja-JP" altLang="en-US" sz="800" smtClean="0"/>
          </a:p>
          <a:p>
            <a:pPr eaLnBrk="1" hangingPunct="1">
              <a:lnSpc>
                <a:spcPct val="80000"/>
              </a:lnSpc>
            </a:pPr>
            <a:endParaRPr lang="ja-JP" altLang="en-US" sz="800" smtClean="0"/>
          </a:p>
          <a:p>
            <a:pPr eaLnBrk="1" hangingPunct="1">
              <a:lnSpc>
                <a:spcPct val="80000"/>
              </a:lnSpc>
            </a:pPr>
            <a:endParaRPr lang="ja-JP" altLang="en-US" sz="800" smtClean="0"/>
          </a:p>
          <a:p>
            <a:pPr eaLnBrk="1" hangingPunct="1">
              <a:lnSpc>
                <a:spcPct val="80000"/>
              </a:lnSpc>
              <a:buFont typeface="Wingdings" pitchFamily="2" charset="2"/>
              <a:buNone/>
            </a:pPr>
            <a:endParaRPr lang="ja-JP" altLang="en-US" sz="800" smtClean="0"/>
          </a:p>
          <a:p>
            <a:pPr eaLnBrk="1" hangingPunct="1">
              <a:lnSpc>
                <a:spcPct val="80000"/>
              </a:lnSpc>
            </a:pPr>
            <a:endParaRPr lang="ja-JP" altLang="en-US" sz="800" smtClean="0"/>
          </a:p>
          <a:p>
            <a:pPr eaLnBrk="1" hangingPunct="1">
              <a:lnSpc>
                <a:spcPct val="80000"/>
              </a:lnSpc>
              <a:buFont typeface="Wingdings" pitchFamily="2" charset="2"/>
              <a:buNone/>
            </a:pPr>
            <a:r>
              <a:rPr lang="ja-JP" altLang="en-US" sz="800" smtClean="0"/>
              <a:t>　　　　　　　　　　　　　　　</a:t>
            </a:r>
          </a:p>
          <a:p>
            <a:pPr eaLnBrk="1" hangingPunct="1">
              <a:lnSpc>
                <a:spcPct val="80000"/>
              </a:lnSpc>
              <a:buFont typeface="Wingdings" pitchFamily="2" charset="2"/>
              <a:buNone/>
            </a:pPr>
            <a:endParaRPr lang="ja-JP" altLang="en-US" sz="800" smtClean="0"/>
          </a:p>
          <a:p>
            <a:pPr eaLnBrk="1" hangingPunct="1">
              <a:lnSpc>
                <a:spcPct val="80000"/>
              </a:lnSpc>
            </a:pPr>
            <a:endParaRPr lang="ja-JP" altLang="en-US" sz="800" smtClean="0"/>
          </a:p>
          <a:p>
            <a:pPr eaLnBrk="1" hangingPunct="1">
              <a:lnSpc>
                <a:spcPct val="80000"/>
              </a:lnSpc>
              <a:buFont typeface="Wingdings" pitchFamily="2" charset="2"/>
              <a:buNone/>
            </a:pPr>
            <a:r>
              <a:rPr lang="ja-JP" altLang="en-US" sz="800" smtClean="0"/>
              <a:t>　　　　　　　　　　　</a:t>
            </a:r>
          </a:p>
          <a:p>
            <a:pPr eaLnBrk="1" hangingPunct="1">
              <a:lnSpc>
                <a:spcPct val="80000"/>
              </a:lnSpc>
              <a:buFont typeface="Wingdings" pitchFamily="2" charset="2"/>
              <a:buNone/>
            </a:pPr>
            <a:r>
              <a:rPr lang="ja-JP" altLang="en-US" sz="800" smtClean="0"/>
              <a:t>　　　　　　　　　　　　　　　</a:t>
            </a:r>
          </a:p>
        </p:txBody>
      </p:sp>
      <p:graphicFrame>
        <p:nvGraphicFramePr>
          <p:cNvPr id="3074" name="Object 4"/>
          <p:cNvGraphicFramePr>
            <a:graphicFrameLocks noChangeAspect="1"/>
          </p:cNvGraphicFramePr>
          <p:nvPr/>
        </p:nvGraphicFramePr>
        <p:xfrm>
          <a:off x="3563888" y="1412776"/>
          <a:ext cx="1944688" cy="1566863"/>
        </p:xfrm>
        <a:graphic>
          <a:graphicData uri="http://schemas.openxmlformats.org/presentationml/2006/ole">
            <mc:AlternateContent xmlns:mc="http://schemas.openxmlformats.org/markup-compatibility/2006">
              <mc:Choice xmlns:v="urn:schemas-microsoft-com:vml" Requires="v">
                <p:oleObj spid="_x0000_s98332" name="Equation" r:id="rId3" imgW="368300" imgH="419100" progId="Equation.DSMT4">
                  <p:embed/>
                </p:oleObj>
              </mc:Choice>
              <mc:Fallback>
                <p:oleObj name="Equation" r:id="rId3" imgW="368300" imgH="419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1412776"/>
                        <a:ext cx="1944688" cy="156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7" name="Object 5"/>
          <p:cNvGraphicFramePr>
            <a:graphicFrameLocks noChangeAspect="1"/>
          </p:cNvGraphicFramePr>
          <p:nvPr/>
        </p:nvGraphicFramePr>
        <p:xfrm>
          <a:off x="3275856" y="3140968"/>
          <a:ext cx="3024188" cy="1387475"/>
        </p:xfrm>
        <a:graphic>
          <a:graphicData uri="http://schemas.openxmlformats.org/presentationml/2006/ole">
            <mc:AlternateContent xmlns:mc="http://schemas.openxmlformats.org/markup-compatibility/2006">
              <mc:Choice xmlns:v="urn:schemas-microsoft-com:vml" Requires="v">
                <p:oleObj spid="_x0000_s98333" name="Equation" r:id="rId5" imgW="647700" imgH="419100" progId="Equation.DSMT4">
                  <p:embed/>
                </p:oleObj>
              </mc:Choice>
              <mc:Fallback>
                <p:oleObj name="Equation" r:id="rId5" imgW="6477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3140968"/>
                        <a:ext cx="3024188" cy="1387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250547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315">
                                            <p:txEl>
                                              <p:pRg st="8" end="8"/>
                                            </p:txEl>
                                          </p:spTgt>
                                        </p:tgtEl>
                                        <p:attrNameLst>
                                          <p:attrName>style.visibility</p:attrName>
                                        </p:attrNameLst>
                                      </p:cBhvr>
                                      <p:to>
                                        <p:strVal val="visible"/>
                                      </p:to>
                                    </p:set>
                                    <p:animEffect transition="in" filter="box(in)">
                                      <p:cBhvr>
                                        <p:cTn id="7" dur="500"/>
                                        <p:tgtEl>
                                          <p:spTgt spid="13315">
                                            <p:txEl>
                                              <p:pRg st="8" end="8"/>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box(in)">
                                      <p:cBhvr>
                                        <p:cTn id="12"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2"/>
          <p:cNvSpPr>
            <a:spLocks noGrp="1" noChangeArrowheads="1"/>
          </p:cNvSpPr>
          <p:nvPr>
            <p:ph type="title"/>
          </p:nvPr>
        </p:nvSpPr>
        <p:spPr/>
        <p:txBody>
          <a:bodyPr/>
          <a:lstStyle/>
          <a:p>
            <a:pPr eaLnBrk="1" hangingPunct="1"/>
            <a:r>
              <a:rPr lang="ja-JP" altLang="en-US" smtClean="0"/>
              <a:t>調和平均の事例</a:t>
            </a:r>
          </a:p>
        </p:txBody>
      </p:sp>
      <p:sp>
        <p:nvSpPr>
          <p:cNvPr id="4100" name="Rectangle 3"/>
          <p:cNvSpPr>
            <a:spLocks noGrp="1" noChangeArrowheads="1"/>
          </p:cNvSpPr>
          <p:nvPr>
            <p:ph idx="1"/>
          </p:nvPr>
        </p:nvSpPr>
        <p:spPr/>
        <p:txBody>
          <a:bodyPr/>
          <a:lstStyle/>
          <a:p>
            <a:pPr eaLnBrk="1" hangingPunct="1"/>
            <a:r>
              <a:rPr lang="en-US" altLang="ja-JP" dirty="0" smtClean="0"/>
              <a:t>A</a:t>
            </a:r>
            <a:r>
              <a:rPr lang="ja-JP" altLang="en-US" dirty="0" smtClean="0"/>
              <a:t>市と</a:t>
            </a:r>
            <a:r>
              <a:rPr lang="en-US" altLang="ja-JP" dirty="0" smtClean="0"/>
              <a:t>B</a:t>
            </a:r>
            <a:r>
              <a:rPr lang="ja-JP" altLang="en-US" dirty="0" smtClean="0"/>
              <a:t>市の距離が</a:t>
            </a:r>
            <a:r>
              <a:rPr lang="en-US" altLang="ja-JP" dirty="0" smtClean="0"/>
              <a:t>20km</a:t>
            </a:r>
            <a:r>
              <a:rPr lang="ja-JP" altLang="en-US" dirty="0" smtClean="0"/>
              <a:t>で前半</a:t>
            </a:r>
            <a:r>
              <a:rPr lang="en-US" altLang="ja-JP" dirty="0" smtClean="0"/>
              <a:t>10km</a:t>
            </a:r>
            <a:r>
              <a:rPr lang="ja-JP" altLang="en-US" dirty="0" smtClean="0"/>
              <a:t>を時速</a:t>
            </a:r>
            <a:r>
              <a:rPr lang="en-US" altLang="ja-JP" dirty="0" smtClean="0"/>
              <a:t>50km/h</a:t>
            </a:r>
            <a:r>
              <a:rPr lang="ja-JP" altLang="en-US" dirty="0" smtClean="0"/>
              <a:t>で後半</a:t>
            </a:r>
            <a:r>
              <a:rPr lang="en-US" altLang="ja-JP" dirty="0" smtClean="0"/>
              <a:t>10km</a:t>
            </a:r>
            <a:r>
              <a:rPr lang="ja-JP" altLang="en-US" dirty="0" smtClean="0"/>
              <a:t>を時速</a:t>
            </a:r>
            <a:r>
              <a:rPr lang="en-US" altLang="ja-JP" dirty="0" smtClean="0"/>
              <a:t>30km/h</a:t>
            </a:r>
            <a:r>
              <a:rPr lang="ja-JP" altLang="en-US" dirty="0" smtClean="0"/>
              <a:t>で走行すると平均時速は何</a:t>
            </a:r>
            <a:r>
              <a:rPr lang="en-US" altLang="ja-JP" dirty="0" smtClean="0"/>
              <a:t>km/h</a:t>
            </a:r>
            <a:r>
              <a:rPr lang="ja-JP" altLang="en-US" dirty="0" smtClean="0"/>
              <a:t>か</a:t>
            </a:r>
            <a:r>
              <a:rPr lang="en-US" altLang="ja-JP" dirty="0" smtClean="0"/>
              <a:t>?</a:t>
            </a:r>
          </a:p>
          <a:p>
            <a:pPr eaLnBrk="1" hangingPunct="1">
              <a:buFont typeface="Wingdings" pitchFamily="2" charset="2"/>
              <a:buNone/>
            </a:pPr>
            <a:endParaRPr lang="en-US" altLang="ja-JP" dirty="0" smtClean="0"/>
          </a:p>
          <a:p>
            <a:pPr eaLnBrk="1" hangingPunct="1"/>
            <a:endParaRPr lang="en-US" altLang="ja-JP" dirty="0" smtClean="0"/>
          </a:p>
        </p:txBody>
      </p:sp>
      <p:graphicFrame>
        <p:nvGraphicFramePr>
          <p:cNvPr id="14340" name="Object 4"/>
          <p:cNvGraphicFramePr>
            <a:graphicFrameLocks noChangeAspect="1"/>
          </p:cNvGraphicFramePr>
          <p:nvPr>
            <p:extLst>
              <p:ext uri="{D42A27DB-BD31-4B8C-83A1-F6EECF244321}">
                <p14:modId xmlns:p14="http://schemas.microsoft.com/office/powerpoint/2010/main" val="621668369"/>
              </p:ext>
            </p:extLst>
          </p:nvPr>
        </p:nvGraphicFramePr>
        <p:xfrm>
          <a:off x="2185988" y="3573463"/>
          <a:ext cx="4489450" cy="2438400"/>
        </p:xfrm>
        <a:graphic>
          <a:graphicData uri="http://schemas.openxmlformats.org/presentationml/2006/ole">
            <mc:AlternateContent xmlns:mc="http://schemas.openxmlformats.org/markup-compatibility/2006">
              <mc:Choice xmlns:v="urn:schemas-microsoft-com:vml" Requires="v">
                <p:oleObj spid="_x0000_s99343" name="Equation" r:id="rId3" imgW="685800" imgH="419040" progId="Equation.DSMT4">
                  <p:embed/>
                </p:oleObj>
              </mc:Choice>
              <mc:Fallback>
                <p:oleObj name="Equation" r:id="rId3" imgW="685800" imgH="419040" progId="Equation.DSMT4">
                  <p:embed/>
                  <p:pic>
                    <p:nvPicPr>
                      <p:cNvPr id="0" name=""/>
                      <p:cNvPicPr>
                        <a:picLocks noChangeAspect="1" noChangeArrowheads="1"/>
                      </p:cNvPicPr>
                      <p:nvPr/>
                    </p:nvPicPr>
                    <p:blipFill>
                      <a:blip r:embed="rId4"/>
                      <a:srcRect/>
                      <a:stretch>
                        <a:fillRect/>
                      </a:stretch>
                    </p:blipFill>
                    <p:spPr bwMode="auto">
                      <a:xfrm>
                        <a:off x="2185988" y="3573463"/>
                        <a:ext cx="4489450"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319179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ox(in)">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練習問題</a:t>
            </a:r>
            <a:endParaRPr kumimoji="1" lang="ja-JP" altLang="en-US" dirty="0"/>
          </a:p>
        </p:txBody>
      </p:sp>
      <p:sp>
        <p:nvSpPr>
          <p:cNvPr id="3" name="コンテンツ プレースホルダー 2"/>
          <p:cNvSpPr>
            <a:spLocks noGrp="1"/>
          </p:cNvSpPr>
          <p:nvPr>
            <p:ph idx="1"/>
          </p:nvPr>
        </p:nvSpPr>
        <p:spPr/>
        <p:txBody>
          <a:bodyPr/>
          <a:lstStyle/>
          <a:p>
            <a:r>
              <a:rPr lang="en-US" altLang="ja-JP" dirty="0"/>
              <a:t>A</a:t>
            </a:r>
            <a:r>
              <a:rPr lang="ja-JP" altLang="en-US" dirty="0"/>
              <a:t>市と</a:t>
            </a:r>
            <a:r>
              <a:rPr lang="en-US" altLang="ja-JP" dirty="0"/>
              <a:t>B</a:t>
            </a:r>
            <a:r>
              <a:rPr lang="ja-JP" altLang="en-US" dirty="0"/>
              <a:t>市の距離が</a:t>
            </a:r>
            <a:r>
              <a:rPr lang="en-US" altLang="ja-JP" dirty="0"/>
              <a:t>20km</a:t>
            </a:r>
            <a:r>
              <a:rPr lang="ja-JP" altLang="en-US" dirty="0"/>
              <a:t>で前半</a:t>
            </a:r>
            <a:r>
              <a:rPr lang="en-US" altLang="ja-JP" dirty="0" smtClean="0"/>
              <a:t>15km</a:t>
            </a:r>
            <a:r>
              <a:rPr lang="ja-JP" altLang="en-US" dirty="0"/>
              <a:t>を</a:t>
            </a:r>
            <a:r>
              <a:rPr lang="ja-JP" altLang="en-US" dirty="0" smtClean="0"/>
              <a:t>時速</a:t>
            </a:r>
            <a:r>
              <a:rPr lang="en-US" altLang="ja-JP" dirty="0" smtClean="0"/>
              <a:t>45km/h</a:t>
            </a:r>
            <a:r>
              <a:rPr lang="ja-JP" altLang="en-US" dirty="0"/>
              <a:t>で</a:t>
            </a:r>
            <a:r>
              <a:rPr lang="ja-JP" altLang="en-US" dirty="0" smtClean="0"/>
              <a:t>後半</a:t>
            </a:r>
            <a:r>
              <a:rPr lang="en-US" altLang="ja-JP" dirty="0" smtClean="0"/>
              <a:t>5km</a:t>
            </a:r>
            <a:r>
              <a:rPr lang="ja-JP" altLang="en-US" dirty="0"/>
              <a:t>を</a:t>
            </a:r>
            <a:r>
              <a:rPr lang="ja-JP" altLang="en-US" dirty="0" smtClean="0"/>
              <a:t>時速</a:t>
            </a:r>
            <a:r>
              <a:rPr lang="en-US" altLang="ja-JP" dirty="0" smtClean="0"/>
              <a:t>80km/h</a:t>
            </a:r>
            <a:r>
              <a:rPr lang="ja-JP" altLang="en-US" dirty="0"/>
              <a:t>で走行すると平均時速は何</a:t>
            </a:r>
            <a:r>
              <a:rPr lang="en-US" altLang="ja-JP" dirty="0"/>
              <a:t>km/h</a:t>
            </a:r>
            <a:r>
              <a:rPr lang="ja-JP" altLang="en-US" dirty="0"/>
              <a:t>か</a:t>
            </a:r>
            <a:r>
              <a:rPr lang="en-US" altLang="ja-JP" dirty="0"/>
              <a:t>?</a:t>
            </a:r>
          </a:p>
          <a:p>
            <a:pPr>
              <a:buNone/>
            </a:pPr>
            <a:endParaRPr lang="en-US" altLang="ja-JP" dirty="0"/>
          </a:p>
          <a:p>
            <a:endParaRPr kumimoji="1" lang="ja-JP" altLang="en-US" dirty="0"/>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615828581"/>
              </p:ext>
            </p:extLst>
          </p:nvPr>
        </p:nvGraphicFramePr>
        <p:xfrm>
          <a:off x="3131840" y="3429000"/>
          <a:ext cx="2743200" cy="2438400"/>
        </p:xfrm>
        <a:graphic>
          <a:graphicData uri="http://schemas.openxmlformats.org/presentationml/2006/ole">
            <mc:AlternateContent xmlns:mc="http://schemas.openxmlformats.org/markup-compatibility/2006">
              <mc:Choice xmlns:v="urn:schemas-microsoft-com:vml" Requires="v">
                <p:oleObj spid="_x0000_s100367" name="Equation" r:id="rId3" imgW="419040" imgH="419040" progId="Equation.DSMT4">
                  <p:embed/>
                </p:oleObj>
              </mc:Choice>
              <mc:Fallback>
                <p:oleObj name="Equation" r:id="rId3" imgW="419040" imgH="419040" progId="Equation.DSMT4">
                  <p:embed/>
                  <p:pic>
                    <p:nvPicPr>
                      <p:cNvPr id="0" name=""/>
                      <p:cNvPicPr>
                        <a:picLocks noChangeAspect="1" noChangeArrowheads="1"/>
                      </p:cNvPicPr>
                      <p:nvPr/>
                    </p:nvPicPr>
                    <p:blipFill>
                      <a:blip r:embed="rId4"/>
                      <a:srcRect/>
                      <a:stretch>
                        <a:fillRect/>
                      </a:stretch>
                    </p:blipFill>
                    <p:spPr bwMode="auto">
                      <a:xfrm>
                        <a:off x="3131840" y="3429000"/>
                        <a:ext cx="274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224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2"/>
          <p:cNvSpPr>
            <a:spLocks noGrp="1" noChangeArrowheads="1"/>
          </p:cNvSpPr>
          <p:nvPr>
            <p:ph type="title"/>
          </p:nvPr>
        </p:nvSpPr>
        <p:spPr>
          <a:xfrm>
            <a:off x="827584" y="332656"/>
            <a:ext cx="7924800" cy="1143000"/>
          </a:xfrm>
        </p:spPr>
        <p:txBody>
          <a:bodyPr/>
          <a:lstStyle/>
          <a:p>
            <a:pPr eaLnBrk="1" hangingPunct="1"/>
            <a:r>
              <a:rPr lang="ja-JP" altLang="en-US" dirty="0" smtClean="0"/>
              <a:t>３つの平均の大小関係</a:t>
            </a:r>
          </a:p>
        </p:txBody>
      </p:sp>
      <p:graphicFrame>
        <p:nvGraphicFramePr>
          <p:cNvPr id="7170" name="Object 4"/>
          <p:cNvGraphicFramePr>
            <a:graphicFrameLocks noGrp="1" noChangeAspect="1"/>
          </p:cNvGraphicFramePr>
          <p:nvPr>
            <p:ph sz="half" idx="2"/>
          </p:nvPr>
        </p:nvGraphicFramePr>
        <p:xfrm>
          <a:off x="2051050" y="3038475"/>
          <a:ext cx="5040313" cy="1503363"/>
        </p:xfrm>
        <a:graphic>
          <a:graphicData uri="http://schemas.openxmlformats.org/presentationml/2006/ole">
            <mc:AlternateContent xmlns:mc="http://schemas.openxmlformats.org/markup-compatibility/2006">
              <mc:Choice xmlns:v="urn:schemas-microsoft-com:vml" Requires="v">
                <p:oleObj spid="_x0000_s101391" name="Equation" r:id="rId3" imgW="723586" imgH="215806" progId="Equation.DSMT4">
                  <p:embed/>
                </p:oleObj>
              </mc:Choice>
              <mc:Fallback>
                <p:oleObj name="Equation" r:id="rId3" imgW="723586" imgH="215806"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038475"/>
                        <a:ext cx="5040313" cy="150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60" name="AutoShape 8"/>
          <p:cNvSpPr>
            <a:spLocks noChangeArrowheads="1"/>
          </p:cNvSpPr>
          <p:nvPr/>
        </p:nvSpPr>
        <p:spPr bwMode="auto">
          <a:xfrm>
            <a:off x="2627313" y="2349500"/>
            <a:ext cx="1439862" cy="719138"/>
          </a:xfrm>
          <a:prstGeom prst="wedgeRectCallout">
            <a:avLst>
              <a:gd name="adj1" fmla="val -43750"/>
              <a:gd name="adj2" fmla="val 70000"/>
            </a:avLst>
          </a:prstGeom>
          <a:solidFill>
            <a:srgbClr val="00FF00">
              <a:alpha val="50980"/>
            </a:srgbClr>
          </a:solidFill>
          <a:ln w="9525">
            <a:solidFill>
              <a:schemeClr val="tx1"/>
            </a:solidFill>
            <a:miter lim="800000"/>
            <a:headEnd/>
            <a:tailEnd/>
          </a:ln>
        </p:spPr>
        <p:txBody>
          <a:bodyPr/>
          <a:lstStyle/>
          <a:p>
            <a:pPr algn="ctr"/>
            <a:r>
              <a:rPr lang="ja-JP" altLang="en-US"/>
              <a:t>算術平均</a:t>
            </a:r>
          </a:p>
        </p:txBody>
      </p:sp>
      <p:sp>
        <p:nvSpPr>
          <p:cNvPr id="23561" name="AutoShape 9"/>
          <p:cNvSpPr>
            <a:spLocks noChangeArrowheads="1"/>
          </p:cNvSpPr>
          <p:nvPr/>
        </p:nvSpPr>
        <p:spPr bwMode="auto">
          <a:xfrm>
            <a:off x="3059113" y="4724400"/>
            <a:ext cx="1439862" cy="719138"/>
          </a:xfrm>
          <a:prstGeom prst="wedgeRectCallout">
            <a:avLst>
              <a:gd name="adj1" fmla="val 45699"/>
              <a:gd name="adj2" fmla="val -102981"/>
            </a:avLst>
          </a:prstGeom>
          <a:solidFill>
            <a:srgbClr val="00FF00">
              <a:alpha val="50980"/>
            </a:srgbClr>
          </a:solidFill>
          <a:ln w="9525">
            <a:solidFill>
              <a:schemeClr val="tx1"/>
            </a:solidFill>
            <a:miter lim="800000"/>
            <a:headEnd/>
            <a:tailEnd/>
          </a:ln>
        </p:spPr>
        <p:txBody>
          <a:bodyPr/>
          <a:lstStyle/>
          <a:p>
            <a:pPr algn="ctr"/>
            <a:r>
              <a:rPr lang="ja-JP" altLang="en-US"/>
              <a:t>幾何平均</a:t>
            </a:r>
          </a:p>
        </p:txBody>
      </p:sp>
      <p:sp>
        <p:nvSpPr>
          <p:cNvPr id="23562" name="AutoShape 10"/>
          <p:cNvSpPr>
            <a:spLocks noChangeArrowheads="1"/>
          </p:cNvSpPr>
          <p:nvPr/>
        </p:nvSpPr>
        <p:spPr bwMode="auto">
          <a:xfrm>
            <a:off x="5292725" y="4724400"/>
            <a:ext cx="1439863" cy="719138"/>
          </a:xfrm>
          <a:prstGeom prst="wedgeRectCallout">
            <a:avLst>
              <a:gd name="adj1" fmla="val 40630"/>
              <a:gd name="adj2" fmla="val -112912"/>
            </a:avLst>
          </a:prstGeom>
          <a:solidFill>
            <a:srgbClr val="00FF00">
              <a:alpha val="50980"/>
            </a:srgbClr>
          </a:solidFill>
          <a:ln w="9525">
            <a:solidFill>
              <a:schemeClr val="tx1"/>
            </a:solidFill>
            <a:miter lim="800000"/>
            <a:headEnd/>
            <a:tailEnd/>
          </a:ln>
        </p:spPr>
        <p:txBody>
          <a:bodyPr/>
          <a:lstStyle/>
          <a:p>
            <a:pPr algn="ctr"/>
            <a:r>
              <a:rPr lang="ja-JP" altLang="en-US"/>
              <a:t>調和平均</a:t>
            </a:r>
          </a:p>
        </p:txBody>
      </p:sp>
    </p:spTree>
    <p:extLst>
      <p:ext uri="{BB962C8B-B14F-4D97-AF65-F5344CB8AC3E}">
        <p14:creationId xmlns:p14="http://schemas.microsoft.com/office/powerpoint/2010/main" val="20666938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box(in)">
                                      <p:cBhvr>
                                        <p:cTn id="7" dur="500"/>
                                        <p:tgtEl>
                                          <p:spTgt spid="2356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3561"/>
                                        </p:tgtEl>
                                        <p:attrNameLst>
                                          <p:attrName>style.visibility</p:attrName>
                                        </p:attrNameLst>
                                      </p:cBhvr>
                                      <p:to>
                                        <p:strVal val="visible"/>
                                      </p:to>
                                    </p:set>
                                    <p:animEffect transition="in" filter="box(in)">
                                      <p:cBhvr>
                                        <p:cTn id="10" dur="500"/>
                                        <p:tgtEl>
                                          <p:spTgt spid="2356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3562"/>
                                        </p:tgtEl>
                                        <p:attrNameLst>
                                          <p:attrName>style.visibility</p:attrName>
                                        </p:attrNameLst>
                                      </p:cBhvr>
                                      <p:to>
                                        <p:strVal val="visible"/>
                                      </p:to>
                                    </p:set>
                                    <p:animEffect transition="in" filter="box(in)">
                                      <p:cBhvr>
                                        <p:cTn id="13" dur="500"/>
                                        <p:tgtEl>
                                          <p:spTgt spid="23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P spid="23561" grpId="0" animBg="1"/>
      <p:bldP spid="235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2"/>
          <p:cNvSpPr>
            <a:spLocks noGrp="1" noChangeArrowheads="1"/>
          </p:cNvSpPr>
          <p:nvPr>
            <p:ph type="title"/>
          </p:nvPr>
        </p:nvSpPr>
        <p:spPr/>
        <p:txBody>
          <a:bodyPr/>
          <a:lstStyle/>
          <a:p>
            <a:pPr eaLnBrk="1" hangingPunct="1"/>
            <a:r>
              <a:rPr lang="ja-JP" altLang="en-US" smtClean="0"/>
              <a:t>Ｇ≧Ｈの証明</a:t>
            </a:r>
          </a:p>
        </p:txBody>
      </p:sp>
      <p:graphicFrame>
        <p:nvGraphicFramePr>
          <p:cNvPr id="8194" name="Object 4"/>
          <p:cNvGraphicFramePr>
            <a:graphicFrameLocks noGrp="1" noChangeAspect="1"/>
          </p:cNvGraphicFramePr>
          <p:nvPr>
            <p:ph sz="half" idx="1"/>
          </p:nvPr>
        </p:nvGraphicFramePr>
        <p:xfrm>
          <a:off x="971550" y="2349500"/>
          <a:ext cx="2592388" cy="1131888"/>
        </p:xfrm>
        <a:graphic>
          <a:graphicData uri="http://schemas.openxmlformats.org/presentationml/2006/ole">
            <mc:AlternateContent xmlns:mc="http://schemas.openxmlformats.org/markup-compatibility/2006">
              <mc:Choice xmlns:v="urn:schemas-microsoft-com:vml" Requires="v">
                <p:oleObj spid="_x0000_s102428" name="Equation" r:id="rId3" imgW="901309" imgH="393529" progId="Equation.DSMT4">
                  <p:embed/>
                </p:oleObj>
              </mc:Choice>
              <mc:Fallback>
                <p:oleObj name="Equation" r:id="rId3" imgW="901309"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349500"/>
                        <a:ext cx="2592388" cy="1131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7"/>
          <p:cNvGraphicFramePr>
            <a:graphicFrameLocks noGrp="1" noChangeAspect="1"/>
          </p:cNvGraphicFramePr>
          <p:nvPr>
            <p:ph sz="half" idx="2"/>
          </p:nvPr>
        </p:nvGraphicFramePr>
        <p:xfrm>
          <a:off x="971550" y="3933825"/>
          <a:ext cx="2520950" cy="1223963"/>
        </p:xfrm>
        <a:graphic>
          <a:graphicData uri="http://schemas.openxmlformats.org/presentationml/2006/ole">
            <mc:AlternateContent xmlns:mc="http://schemas.openxmlformats.org/markup-compatibility/2006">
              <mc:Choice xmlns:v="urn:schemas-microsoft-com:vml" Requires="v">
                <p:oleObj spid="_x0000_s102429" name="Equation" r:id="rId5" imgW="863225" imgH="418918" progId="Equation.DSMT4">
                  <p:embed/>
                </p:oleObj>
              </mc:Choice>
              <mc:Fallback>
                <p:oleObj name="Equation" r:id="rId5" imgW="863225" imgH="418918"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3933825"/>
                        <a:ext cx="2520950" cy="122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7" name="Text Box 6"/>
          <p:cNvSpPr txBox="1">
            <a:spLocks noChangeArrowheads="1"/>
          </p:cNvSpPr>
          <p:nvPr/>
        </p:nvSpPr>
        <p:spPr bwMode="auto">
          <a:xfrm>
            <a:off x="827088" y="3429000"/>
            <a:ext cx="3744912" cy="457200"/>
          </a:xfrm>
          <a:prstGeom prst="rect">
            <a:avLst/>
          </a:prstGeom>
          <a:noFill/>
          <a:ln w="9525">
            <a:noFill/>
            <a:miter lim="800000"/>
            <a:headEnd/>
            <a:tailEnd/>
          </a:ln>
        </p:spPr>
        <p:txBody>
          <a:bodyPr>
            <a:spAutoFit/>
          </a:bodyPr>
          <a:lstStyle/>
          <a:p>
            <a:pPr>
              <a:spcBef>
                <a:spcPct val="50000"/>
              </a:spcBef>
            </a:pPr>
            <a:r>
              <a:rPr lang="ja-JP" altLang="en-US"/>
              <a:t>において</a:t>
            </a:r>
          </a:p>
        </p:txBody>
      </p:sp>
      <p:sp>
        <p:nvSpPr>
          <p:cNvPr id="8198" name="Text Box 9"/>
          <p:cNvSpPr txBox="1">
            <a:spLocks noChangeArrowheads="1"/>
          </p:cNvSpPr>
          <p:nvPr/>
        </p:nvSpPr>
        <p:spPr bwMode="auto">
          <a:xfrm>
            <a:off x="1042988" y="5445125"/>
            <a:ext cx="4176712" cy="457200"/>
          </a:xfrm>
          <a:prstGeom prst="rect">
            <a:avLst/>
          </a:prstGeom>
          <a:noFill/>
          <a:ln w="9525">
            <a:noFill/>
            <a:miter lim="800000"/>
            <a:headEnd/>
            <a:tailEnd/>
          </a:ln>
        </p:spPr>
        <p:txBody>
          <a:bodyPr>
            <a:spAutoFit/>
          </a:bodyPr>
          <a:lstStyle/>
          <a:p>
            <a:pPr>
              <a:spcBef>
                <a:spcPct val="50000"/>
              </a:spcBef>
            </a:pPr>
            <a:r>
              <a:rPr lang="ja-JP" altLang="en-US"/>
              <a:t>と置いてみよう！</a:t>
            </a:r>
          </a:p>
        </p:txBody>
      </p:sp>
    </p:spTree>
    <p:extLst>
      <p:ext uri="{BB962C8B-B14F-4D97-AF65-F5344CB8AC3E}">
        <p14:creationId xmlns:p14="http://schemas.microsoft.com/office/powerpoint/2010/main" val="34624939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物価を計算するのに使われる平均は？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物価、すなわち、財・サービスの価格の総合的なうごきを示す数字は、価格比（比較年</a:t>
            </a:r>
            <a:r>
              <a:rPr kumimoji="1" lang="en-US" altLang="ja-JP" dirty="0" smtClean="0"/>
              <a:t>/</a:t>
            </a:r>
            <a:r>
              <a:rPr kumimoji="1" lang="ja-JP" altLang="en-US" dirty="0" smtClean="0"/>
              <a:t>基準年）の平均として計算できるかもしれない。</a:t>
            </a:r>
            <a:endParaRPr kumimoji="1" lang="en-US" altLang="ja-JP" dirty="0" smtClean="0"/>
          </a:p>
          <a:p>
            <a:r>
              <a:rPr lang="ja-JP" altLang="en-US" dirty="0" smtClean="0"/>
              <a:t>平均といってもいろいろあることがわかった。</a:t>
            </a:r>
            <a:endParaRPr lang="en-US" altLang="ja-JP" dirty="0" smtClean="0"/>
          </a:p>
          <a:p>
            <a:r>
              <a:rPr lang="ja-JP" altLang="en-US" dirty="0" smtClean="0"/>
              <a:t>どの平均が適切か？</a:t>
            </a:r>
            <a:endParaRPr lang="en-US" altLang="ja-JP" dirty="0" smtClean="0"/>
          </a:p>
          <a:p>
            <a:endParaRPr kumimoji="1" lang="ja-JP" altLang="en-US" dirty="0"/>
          </a:p>
        </p:txBody>
      </p:sp>
    </p:spTree>
    <p:extLst>
      <p:ext uri="{BB962C8B-B14F-4D97-AF65-F5344CB8AC3E}">
        <p14:creationId xmlns:p14="http://schemas.microsoft.com/office/powerpoint/2010/main" val="2976012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Grp="1" noChangeArrowheads="1"/>
          </p:cNvSpPr>
          <p:nvPr>
            <p:ph type="title"/>
          </p:nvPr>
        </p:nvSpPr>
        <p:spPr/>
        <p:txBody>
          <a:bodyPr/>
          <a:lstStyle/>
          <a:p>
            <a:pPr eaLnBrk="1" hangingPunct="1"/>
            <a:r>
              <a:rPr lang="ja-JP" altLang="en-US" smtClean="0"/>
              <a:t>平均論争</a:t>
            </a:r>
          </a:p>
        </p:txBody>
      </p:sp>
      <p:sp>
        <p:nvSpPr>
          <p:cNvPr id="46083" name="Rectangle 3"/>
          <p:cNvSpPr>
            <a:spLocks noGrp="1" noChangeArrowheads="1"/>
          </p:cNvSpPr>
          <p:nvPr>
            <p:ph idx="1"/>
          </p:nvPr>
        </p:nvSpPr>
        <p:spPr/>
        <p:txBody>
          <a:bodyPr/>
          <a:lstStyle/>
          <a:p>
            <a:pPr eaLnBrk="1" hangingPunct="1"/>
            <a:r>
              <a:rPr lang="ja-JP" altLang="en-US" smtClean="0"/>
              <a:t>ジェボンズとラスパイレスとの間で行なわれた論争である。</a:t>
            </a:r>
          </a:p>
          <a:p>
            <a:pPr eaLnBrk="1" hangingPunct="1"/>
            <a:endParaRPr lang="ja-JP" altLang="en-US" smtClean="0"/>
          </a:p>
          <a:p>
            <a:pPr eaLnBrk="1" hangingPunct="1"/>
            <a:r>
              <a:rPr lang="ja-JP" altLang="en-US" smtClean="0"/>
              <a:t>カカオの価格が　</a:t>
            </a:r>
            <a:r>
              <a:rPr lang="en-US" altLang="ja-JP" smtClean="0"/>
              <a:t>2</a:t>
            </a:r>
            <a:r>
              <a:rPr lang="ja-JP" altLang="en-US" smtClean="0"/>
              <a:t>倍　に</a:t>
            </a:r>
          </a:p>
          <a:p>
            <a:pPr eaLnBrk="1" hangingPunct="1"/>
            <a:r>
              <a:rPr lang="ja-JP" altLang="en-US" smtClean="0"/>
              <a:t>カーネーションの価格が</a:t>
            </a:r>
            <a:r>
              <a:rPr lang="en-US" altLang="ja-JP" smtClean="0"/>
              <a:t>1/2</a:t>
            </a:r>
            <a:r>
              <a:rPr lang="ja-JP" altLang="en-US" smtClean="0"/>
              <a:t>に　</a:t>
            </a:r>
          </a:p>
          <a:p>
            <a:pPr eaLnBrk="1" hangingPunct="1"/>
            <a:endParaRPr lang="ja-JP" altLang="en-US" smtClean="0"/>
          </a:p>
          <a:p>
            <a:pPr eaLnBrk="1" hangingPunct="1">
              <a:buFont typeface="Wingdings" pitchFamily="2" charset="2"/>
              <a:buNone/>
            </a:pPr>
            <a:r>
              <a:rPr lang="ja-JP" altLang="en-US" smtClean="0"/>
              <a:t>　　となったとき、物価は？</a:t>
            </a:r>
          </a:p>
          <a:p>
            <a:pPr eaLnBrk="1" hangingPunct="1"/>
            <a:endParaRPr lang="en-US" altLang="ja-JP" smtClean="0"/>
          </a:p>
        </p:txBody>
      </p:sp>
    </p:spTree>
    <p:extLst>
      <p:ext uri="{BB962C8B-B14F-4D97-AF65-F5344CB8AC3E}">
        <p14:creationId xmlns:p14="http://schemas.microsoft.com/office/powerpoint/2010/main" val="18881188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AutoShape 5"/>
          <p:cNvSpPr>
            <a:spLocks noGrp="1" noChangeArrowheads="1"/>
          </p:cNvSpPr>
          <p:nvPr>
            <p:ph type="title"/>
          </p:nvPr>
        </p:nvSpPr>
        <p:spPr>
          <a:noFill/>
        </p:spPr>
        <p:txBody>
          <a:bodyPr/>
          <a:lstStyle/>
          <a:p>
            <a:pPr eaLnBrk="1" hangingPunct="1"/>
            <a:r>
              <a:rPr lang="ja-JP" altLang="en-US" smtClean="0"/>
              <a:t>平均論争（２）</a:t>
            </a:r>
          </a:p>
        </p:txBody>
      </p:sp>
      <p:sp>
        <p:nvSpPr>
          <p:cNvPr id="5124" name="Rectangle 2"/>
          <p:cNvSpPr>
            <a:spLocks noGrp="1" noChangeArrowheads="1"/>
          </p:cNvSpPr>
          <p:nvPr>
            <p:ph idx="1"/>
          </p:nvPr>
        </p:nvSpPr>
        <p:spPr>
          <a:xfrm>
            <a:off x="684213" y="2420938"/>
            <a:ext cx="8064500" cy="3675062"/>
          </a:xfrm>
        </p:spPr>
        <p:txBody>
          <a:bodyPr/>
          <a:lstStyle/>
          <a:p>
            <a:pPr eaLnBrk="1" hangingPunct="1">
              <a:lnSpc>
                <a:spcPct val="80000"/>
              </a:lnSpc>
            </a:pPr>
            <a:r>
              <a:rPr lang="ja-JP" altLang="en-US" sz="2000" dirty="0" smtClean="0"/>
              <a:t>ジェボンズの主張＝物価の変化はなかった。</a:t>
            </a:r>
          </a:p>
          <a:p>
            <a:pPr eaLnBrk="1" hangingPunct="1">
              <a:lnSpc>
                <a:spcPct val="80000"/>
              </a:lnSpc>
            </a:pPr>
            <a:endParaRPr lang="ja-JP" altLang="en-US" sz="2000" dirty="0" smtClean="0"/>
          </a:p>
          <a:p>
            <a:pPr eaLnBrk="1" hangingPunct="1">
              <a:lnSpc>
                <a:spcPct val="80000"/>
              </a:lnSpc>
            </a:pPr>
            <a:endParaRPr lang="ja-JP" altLang="en-US" sz="2000" dirty="0" smtClean="0"/>
          </a:p>
          <a:p>
            <a:pPr eaLnBrk="1" hangingPunct="1">
              <a:lnSpc>
                <a:spcPct val="80000"/>
              </a:lnSpc>
            </a:pPr>
            <a:r>
              <a:rPr lang="ja-JP" altLang="en-US" sz="2000" dirty="0" smtClean="0"/>
              <a:t>ラスパイレスの主張＝</a:t>
            </a:r>
            <a:r>
              <a:rPr lang="en-US" altLang="ja-JP" sz="2000" dirty="0" smtClean="0"/>
              <a:t>25</a:t>
            </a:r>
            <a:r>
              <a:rPr lang="ja-JP" altLang="en-US" sz="2000" dirty="0" smtClean="0"/>
              <a:t>％の物価上昇があった。</a:t>
            </a:r>
          </a:p>
          <a:p>
            <a:pPr eaLnBrk="1" hangingPunct="1">
              <a:lnSpc>
                <a:spcPct val="80000"/>
              </a:lnSpc>
              <a:buFont typeface="Wingdings" pitchFamily="2" charset="2"/>
              <a:buNone/>
            </a:pPr>
            <a:r>
              <a:rPr lang="ja-JP" altLang="en-US" sz="2000" dirty="0" smtClean="0"/>
              <a:t>　　カカオ１単位の値段、カーネーション１単位の値段がともに</a:t>
            </a:r>
            <a:r>
              <a:rPr lang="en-US" altLang="ja-JP" sz="2000" dirty="0" smtClean="0"/>
              <a:t>100</a:t>
            </a:r>
            <a:r>
              <a:rPr lang="ja-JP" altLang="en-US" sz="2000" dirty="0" smtClean="0"/>
              <a:t>とすると、最初の年にカカオ１単位、カーネーション１単位を購入するためには</a:t>
            </a:r>
            <a:r>
              <a:rPr lang="en-US" altLang="ja-JP" sz="2000" dirty="0" smtClean="0"/>
              <a:t>200</a:t>
            </a:r>
            <a:r>
              <a:rPr lang="ja-JP" altLang="en-US" sz="2000" dirty="0" err="1" smtClean="0"/>
              <a:t>、</a:t>
            </a:r>
            <a:r>
              <a:rPr lang="ja-JP" altLang="en-US" sz="2000" dirty="0" smtClean="0"/>
              <a:t>価格変化後には、</a:t>
            </a:r>
            <a:r>
              <a:rPr lang="en-US" altLang="ja-JP" sz="2000" dirty="0" smtClean="0"/>
              <a:t>250</a:t>
            </a:r>
            <a:r>
              <a:rPr lang="ja-JP" altLang="en-US" sz="2000" dirty="0" smtClean="0"/>
              <a:t>のコストがかかる。</a:t>
            </a:r>
          </a:p>
          <a:p>
            <a:pPr eaLnBrk="1" hangingPunct="1">
              <a:lnSpc>
                <a:spcPct val="80000"/>
              </a:lnSpc>
              <a:buFont typeface="Wingdings" pitchFamily="2" charset="2"/>
              <a:buNone/>
            </a:pPr>
            <a:r>
              <a:rPr lang="ja-JP" altLang="en-US" sz="2000" dirty="0" smtClean="0"/>
              <a:t>　　</a:t>
            </a:r>
          </a:p>
          <a:p>
            <a:pPr eaLnBrk="1" hangingPunct="1">
              <a:lnSpc>
                <a:spcPct val="80000"/>
              </a:lnSpc>
              <a:buFont typeface="Wingdings" pitchFamily="2" charset="2"/>
              <a:buNone/>
            </a:pPr>
            <a:r>
              <a:rPr lang="ja-JP" altLang="en-US" sz="900" dirty="0" smtClean="0"/>
              <a:t>　    </a:t>
            </a:r>
            <a:r>
              <a:rPr lang="ja-JP" altLang="en-US" sz="1600" dirty="0" smtClean="0"/>
              <a:t>カカオ　　　　　  </a:t>
            </a:r>
            <a:r>
              <a:rPr lang="en-US" altLang="ja-JP" sz="1600" dirty="0" smtClean="0"/>
              <a:t>100</a:t>
            </a:r>
            <a:r>
              <a:rPr lang="ja-JP" altLang="en-US" sz="1600" dirty="0" smtClean="0"/>
              <a:t>　　</a:t>
            </a:r>
            <a:r>
              <a:rPr lang="en-US" altLang="ja-JP" sz="1600" dirty="0" smtClean="0"/>
              <a:t>200</a:t>
            </a:r>
          </a:p>
          <a:p>
            <a:pPr eaLnBrk="1" hangingPunct="1">
              <a:lnSpc>
                <a:spcPct val="80000"/>
              </a:lnSpc>
              <a:buFont typeface="Wingdings" pitchFamily="2" charset="2"/>
              <a:buNone/>
            </a:pPr>
            <a:r>
              <a:rPr lang="ja-JP" altLang="en-US" sz="1600" dirty="0" smtClean="0"/>
              <a:t>　カーネーション　　　</a:t>
            </a:r>
            <a:r>
              <a:rPr lang="en-US" altLang="ja-JP" sz="1600" dirty="0" smtClean="0"/>
              <a:t>100 </a:t>
            </a:r>
            <a:r>
              <a:rPr lang="ja-JP" altLang="en-US" sz="1600" dirty="0" smtClean="0"/>
              <a:t>　　</a:t>
            </a:r>
            <a:r>
              <a:rPr lang="en-US" altLang="ja-JP" sz="1600" dirty="0" smtClean="0"/>
              <a:t>50</a:t>
            </a:r>
          </a:p>
          <a:p>
            <a:pPr eaLnBrk="1" hangingPunct="1">
              <a:lnSpc>
                <a:spcPct val="80000"/>
              </a:lnSpc>
              <a:buFont typeface="Wingdings" pitchFamily="2" charset="2"/>
              <a:buNone/>
            </a:pPr>
            <a:r>
              <a:rPr lang="ja-JP" altLang="en-US" sz="1600" dirty="0" smtClean="0"/>
              <a:t>　　　　　　　　　　　</a:t>
            </a:r>
            <a:r>
              <a:rPr lang="en-US" altLang="ja-JP" sz="1600" dirty="0" smtClean="0"/>
              <a:t>200</a:t>
            </a:r>
            <a:r>
              <a:rPr lang="ja-JP" altLang="en-US" sz="1600" dirty="0" smtClean="0"/>
              <a:t>　　</a:t>
            </a:r>
            <a:r>
              <a:rPr lang="en-US" altLang="ja-JP" sz="1600" dirty="0" smtClean="0"/>
              <a:t>250</a:t>
            </a:r>
            <a:r>
              <a:rPr lang="ja-JP" altLang="en-US" sz="1600" dirty="0" smtClean="0"/>
              <a:t>　　　</a:t>
            </a:r>
          </a:p>
          <a:p>
            <a:pPr eaLnBrk="1" hangingPunct="1">
              <a:lnSpc>
                <a:spcPct val="80000"/>
              </a:lnSpc>
              <a:buFont typeface="Wingdings" pitchFamily="2" charset="2"/>
              <a:buNone/>
            </a:pPr>
            <a:r>
              <a:rPr lang="ja-JP" altLang="en-US" sz="1600" dirty="0" smtClean="0"/>
              <a:t>　　　　　</a:t>
            </a:r>
          </a:p>
          <a:p>
            <a:pPr eaLnBrk="1" hangingPunct="1">
              <a:lnSpc>
                <a:spcPct val="80000"/>
              </a:lnSpc>
              <a:buFont typeface="Wingdings" pitchFamily="2" charset="2"/>
              <a:buNone/>
            </a:pPr>
            <a:endParaRPr lang="en-US" altLang="ja-JP" sz="1600" dirty="0" smtClean="0"/>
          </a:p>
        </p:txBody>
      </p:sp>
      <p:graphicFrame>
        <p:nvGraphicFramePr>
          <p:cNvPr id="16387" name="Object 3"/>
          <p:cNvGraphicFramePr>
            <a:graphicFrameLocks noChangeAspect="1"/>
          </p:cNvGraphicFramePr>
          <p:nvPr/>
        </p:nvGraphicFramePr>
        <p:xfrm>
          <a:off x="6660232" y="2132856"/>
          <a:ext cx="1800225" cy="1038225"/>
        </p:xfrm>
        <a:graphic>
          <a:graphicData uri="http://schemas.openxmlformats.org/presentationml/2006/ole">
            <mc:AlternateContent xmlns:mc="http://schemas.openxmlformats.org/markup-compatibility/2006">
              <mc:Choice xmlns:v="urn:schemas-microsoft-com:vml" Requires="v">
                <p:oleObj spid="_x0000_s103452" name="Equation" r:id="rId3" imgW="266353" imgH="317087" progId="Equation.DSMT4">
                  <p:embed/>
                </p:oleObj>
              </mc:Choice>
              <mc:Fallback>
                <p:oleObj name="Equation" r:id="rId3" imgW="266353" imgH="31708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2132856"/>
                        <a:ext cx="1800225"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8" name="Object 4"/>
          <p:cNvGraphicFramePr>
            <a:graphicFrameLocks noChangeAspect="1"/>
          </p:cNvGraphicFramePr>
          <p:nvPr/>
        </p:nvGraphicFramePr>
        <p:xfrm>
          <a:off x="7019925" y="4868863"/>
          <a:ext cx="1600200" cy="1143000"/>
        </p:xfrm>
        <a:graphic>
          <a:graphicData uri="http://schemas.openxmlformats.org/presentationml/2006/ole">
            <mc:AlternateContent xmlns:mc="http://schemas.openxmlformats.org/markup-compatibility/2006">
              <mc:Choice xmlns:v="urn:schemas-microsoft-com:vml" Requires="v">
                <p:oleObj spid="_x0000_s103453" name="Equation" r:id="rId5" imgW="228501" imgH="291973" progId="Equation.DSMT4">
                  <p:embed/>
                </p:oleObj>
              </mc:Choice>
              <mc:Fallback>
                <p:oleObj name="Equation" r:id="rId5" imgW="228501" imgH="29197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4868863"/>
                        <a:ext cx="16002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6" name="Line 6"/>
          <p:cNvSpPr>
            <a:spLocks noChangeShapeType="1"/>
          </p:cNvSpPr>
          <p:nvPr/>
        </p:nvSpPr>
        <p:spPr bwMode="auto">
          <a:xfrm>
            <a:off x="2338388" y="5253325"/>
            <a:ext cx="1728787" cy="0"/>
          </a:xfrm>
          <a:prstGeom prst="line">
            <a:avLst/>
          </a:prstGeom>
          <a:noFill/>
          <a:ln w="9525">
            <a:solidFill>
              <a:schemeClr val="tx1"/>
            </a:solidFill>
            <a:round/>
            <a:headEnd/>
            <a:tailEnd/>
          </a:ln>
        </p:spPr>
        <p:txBody>
          <a:bodyPr/>
          <a:lstStyle/>
          <a:p>
            <a:endParaRPr lang="ja-JP" altLang="en-US"/>
          </a:p>
        </p:txBody>
      </p:sp>
      <p:sp>
        <p:nvSpPr>
          <p:cNvPr id="16391" name="AutoShape 7"/>
          <p:cNvSpPr>
            <a:spLocks noChangeArrowheads="1"/>
          </p:cNvSpPr>
          <p:nvPr/>
        </p:nvSpPr>
        <p:spPr bwMode="auto">
          <a:xfrm>
            <a:off x="4067175" y="4868863"/>
            <a:ext cx="2305050" cy="431800"/>
          </a:xfrm>
          <a:prstGeom prst="wedgeRectCallout">
            <a:avLst>
              <a:gd name="adj1" fmla="val 78375"/>
              <a:gd name="adj2" fmla="val -349634"/>
            </a:avLst>
          </a:prstGeom>
          <a:solidFill>
            <a:srgbClr val="FFFF00">
              <a:alpha val="47058"/>
            </a:srgbClr>
          </a:solidFill>
          <a:ln w="9525">
            <a:solidFill>
              <a:schemeClr val="tx1"/>
            </a:solidFill>
            <a:miter lim="800000"/>
            <a:headEnd/>
            <a:tailEnd/>
          </a:ln>
        </p:spPr>
        <p:txBody>
          <a:bodyPr/>
          <a:lstStyle/>
          <a:p>
            <a:pPr algn="ctr"/>
            <a:r>
              <a:rPr lang="ja-JP" altLang="en-US" sz="1800"/>
              <a:t>幾何平均である！</a:t>
            </a:r>
          </a:p>
        </p:txBody>
      </p:sp>
    </p:spTree>
    <p:extLst>
      <p:ext uri="{BB962C8B-B14F-4D97-AF65-F5344CB8AC3E}">
        <p14:creationId xmlns:p14="http://schemas.microsoft.com/office/powerpoint/2010/main" val="35620517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box(in)">
                                      <p:cBhvr>
                                        <p:cTn id="12" dur="500"/>
                                        <p:tgtEl>
                                          <p:spTgt spid="163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91"/>
                                        </p:tgtEl>
                                        <p:attrNameLst>
                                          <p:attrName>style.visibility</p:attrName>
                                        </p:attrNameLst>
                                      </p:cBhvr>
                                      <p:to>
                                        <p:strVal val="visible"/>
                                      </p:to>
                                    </p:set>
                                    <p:animEffect transition="in" filter="box(in)">
                                      <p:cBhvr>
                                        <p:cTn id="17"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2"/>
          <p:cNvSpPr>
            <a:spLocks noGrp="1" noChangeArrowheads="1"/>
          </p:cNvSpPr>
          <p:nvPr>
            <p:ph type="title"/>
          </p:nvPr>
        </p:nvSpPr>
        <p:spPr/>
        <p:txBody>
          <a:bodyPr/>
          <a:lstStyle/>
          <a:p>
            <a:pPr eaLnBrk="1" hangingPunct="1"/>
            <a:r>
              <a:rPr lang="ja-JP" altLang="en-US" sz="3200" smtClean="0"/>
              <a:t>ラスパイレスの提案した指数は算術平均</a:t>
            </a:r>
          </a:p>
        </p:txBody>
      </p:sp>
      <p:graphicFrame>
        <p:nvGraphicFramePr>
          <p:cNvPr id="6146" name="Object 4"/>
          <p:cNvGraphicFramePr>
            <a:graphicFrameLocks noGrp="1" noChangeAspect="1"/>
          </p:cNvGraphicFramePr>
          <p:nvPr>
            <p:ph idx="1"/>
          </p:nvPr>
        </p:nvGraphicFramePr>
        <p:xfrm>
          <a:off x="612775" y="2636838"/>
          <a:ext cx="7627938" cy="1120775"/>
        </p:xfrm>
        <a:graphic>
          <a:graphicData uri="http://schemas.openxmlformats.org/presentationml/2006/ole">
            <mc:AlternateContent xmlns:mc="http://schemas.openxmlformats.org/markup-compatibility/2006">
              <mc:Choice xmlns:v="urn:schemas-microsoft-com:vml" Requires="v">
                <p:oleObj spid="_x0000_s104463" name="Equation" r:id="rId3" imgW="2679700" imgH="393700" progId="Equation.DSMT4">
                  <p:embed/>
                </p:oleObj>
              </mc:Choice>
              <mc:Fallback>
                <p:oleObj name="Equation" r:id="rId3" imgW="26797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2636838"/>
                        <a:ext cx="7627938"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8" name="Oval 6"/>
          <p:cNvSpPr>
            <a:spLocks noChangeArrowheads="1"/>
          </p:cNvSpPr>
          <p:nvPr/>
        </p:nvSpPr>
        <p:spPr bwMode="auto">
          <a:xfrm>
            <a:off x="4572000" y="2492375"/>
            <a:ext cx="720725" cy="1512888"/>
          </a:xfrm>
          <a:prstGeom prst="ellipse">
            <a:avLst/>
          </a:prstGeom>
          <a:solidFill>
            <a:schemeClr val="accent1">
              <a:alpha val="30196"/>
            </a:schemeClr>
          </a:solidFill>
          <a:ln w="9525">
            <a:solidFill>
              <a:schemeClr val="tx1"/>
            </a:solidFill>
            <a:round/>
            <a:headEnd/>
            <a:tailEnd/>
          </a:ln>
        </p:spPr>
        <p:txBody>
          <a:bodyPr wrap="none" anchor="ctr"/>
          <a:lstStyle/>
          <a:p>
            <a:endParaRPr lang="ja-JP" altLang="en-US"/>
          </a:p>
        </p:txBody>
      </p:sp>
      <p:sp>
        <p:nvSpPr>
          <p:cNvPr id="18439" name="Oval 7"/>
          <p:cNvSpPr>
            <a:spLocks noChangeArrowheads="1"/>
          </p:cNvSpPr>
          <p:nvPr/>
        </p:nvSpPr>
        <p:spPr bwMode="auto">
          <a:xfrm>
            <a:off x="7524750" y="2492375"/>
            <a:ext cx="720725" cy="1512888"/>
          </a:xfrm>
          <a:prstGeom prst="ellipse">
            <a:avLst/>
          </a:prstGeom>
          <a:solidFill>
            <a:schemeClr val="accent1">
              <a:alpha val="30196"/>
            </a:schemeClr>
          </a:solidFill>
          <a:ln w="9525">
            <a:solidFill>
              <a:schemeClr val="tx1"/>
            </a:solidFill>
            <a:round/>
            <a:headEnd/>
            <a:tailEnd/>
          </a:ln>
        </p:spPr>
        <p:txBody>
          <a:bodyPr wrap="none" anchor="ctr"/>
          <a:lstStyle/>
          <a:p>
            <a:endParaRPr lang="ja-JP" altLang="en-US"/>
          </a:p>
        </p:txBody>
      </p:sp>
      <p:sp>
        <p:nvSpPr>
          <p:cNvPr id="18440" name="Line 8"/>
          <p:cNvSpPr>
            <a:spLocks noChangeShapeType="1"/>
          </p:cNvSpPr>
          <p:nvPr/>
        </p:nvSpPr>
        <p:spPr bwMode="auto">
          <a:xfrm flipV="1">
            <a:off x="4211638" y="3860800"/>
            <a:ext cx="504825" cy="1223963"/>
          </a:xfrm>
          <a:prstGeom prst="line">
            <a:avLst/>
          </a:prstGeom>
          <a:noFill/>
          <a:ln w="9525">
            <a:solidFill>
              <a:schemeClr val="tx1"/>
            </a:solidFill>
            <a:round/>
            <a:headEnd/>
            <a:tailEnd type="triangle" w="med" len="med"/>
          </a:ln>
        </p:spPr>
        <p:txBody>
          <a:bodyPr/>
          <a:lstStyle/>
          <a:p>
            <a:endParaRPr lang="ja-JP" altLang="en-US"/>
          </a:p>
        </p:txBody>
      </p:sp>
      <p:sp>
        <p:nvSpPr>
          <p:cNvPr id="18441" name="Text Box 9"/>
          <p:cNvSpPr txBox="1">
            <a:spLocks noChangeArrowheads="1"/>
          </p:cNvSpPr>
          <p:nvPr/>
        </p:nvSpPr>
        <p:spPr bwMode="auto">
          <a:xfrm>
            <a:off x="3132138" y="5084763"/>
            <a:ext cx="1800225" cy="366712"/>
          </a:xfrm>
          <a:prstGeom prst="rect">
            <a:avLst/>
          </a:prstGeom>
          <a:noFill/>
          <a:ln w="9525">
            <a:noFill/>
            <a:miter lim="800000"/>
            <a:headEnd/>
            <a:tailEnd/>
          </a:ln>
        </p:spPr>
        <p:txBody>
          <a:bodyPr>
            <a:spAutoFit/>
          </a:bodyPr>
          <a:lstStyle/>
          <a:p>
            <a:pPr>
              <a:spcBef>
                <a:spcPct val="50000"/>
              </a:spcBef>
            </a:pPr>
            <a:r>
              <a:rPr lang="ja-JP" altLang="en-US" sz="1800"/>
              <a:t>カカオの価格比</a:t>
            </a:r>
          </a:p>
        </p:txBody>
      </p:sp>
      <p:sp>
        <p:nvSpPr>
          <p:cNvPr id="18442" name="Text Box 10"/>
          <p:cNvSpPr txBox="1">
            <a:spLocks noChangeArrowheads="1"/>
          </p:cNvSpPr>
          <p:nvPr/>
        </p:nvSpPr>
        <p:spPr bwMode="auto">
          <a:xfrm>
            <a:off x="6732588" y="5084763"/>
            <a:ext cx="1800225" cy="641350"/>
          </a:xfrm>
          <a:prstGeom prst="rect">
            <a:avLst/>
          </a:prstGeom>
          <a:noFill/>
          <a:ln w="9525">
            <a:noFill/>
            <a:miter lim="800000"/>
            <a:headEnd/>
            <a:tailEnd/>
          </a:ln>
        </p:spPr>
        <p:txBody>
          <a:bodyPr>
            <a:spAutoFit/>
          </a:bodyPr>
          <a:lstStyle/>
          <a:p>
            <a:pPr>
              <a:spcBef>
                <a:spcPct val="50000"/>
              </a:spcBef>
            </a:pPr>
            <a:r>
              <a:rPr lang="ja-JP" altLang="en-US" sz="1800"/>
              <a:t>カーネーションの価格比</a:t>
            </a:r>
          </a:p>
        </p:txBody>
      </p:sp>
      <p:sp>
        <p:nvSpPr>
          <p:cNvPr id="18443" name="Line 11"/>
          <p:cNvSpPr>
            <a:spLocks noChangeShapeType="1"/>
          </p:cNvSpPr>
          <p:nvPr/>
        </p:nvSpPr>
        <p:spPr bwMode="auto">
          <a:xfrm flipV="1">
            <a:off x="7019925" y="3933825"/>
            <a:ext cx="504825" cy="1008063"/>
          </a:xfrm>
          <a:prstGeom prst="line">
            <a:avLst/>
          </a:prstGeom>
          <a:noFill/>
          <a:ln w="9525">
            <a:solidFill>
              <a:schemeClr val="tx1"/>
            </a:solidFill>
            <a:round/>
            <a:headEnd/>
            <a:tailEnd type="triangle" w="med" len="med"/>
          </a:ln>
        </p:spPr>
        <p:txBody>
          <a:bodyPr/>
          <a:lstStyle/>
          <a:p>
            <a:endParaRPr lang="ja-JP" altLang="en-US"/>
          </a:p>
        </p:txBody>
      </p:sp>
      <p:sp>
        <p:nvSpPr>
          <p:cNvPr id="18444" name="Oval 12"/>
          <p:cNvSpPr>
            <a:spLocks noChangeArrowheads="1"/>
          </p:cNvSpPr>
          <p:nvPr/>
        </p:nvSpPr>
        <p:spPr bwMode="auto">
          <a:xfrm>
            <a:off x="2700338" y="2492375"/>
            <a:ext cx="1655762" cy="1512888"/>
          </a:xfrm>
          <a:prstGeom prst="ellipse">
            <a:avLst/>
          </a:prstGeom>
          <a:solidFill>
            <a:srgbClr val="FFCC00">
              <a:alpha val="25098"/>
            </a:srgbClr>
          </a:solidFill>
          <a:ln w="9525">
            <a:solidFill>
              <a:schemeClr val="tx1"/>
            </a:solidFill>
            <a:round/>
            <a:headEnd/>
            <a:tailEnd/>
          </a:ln>
        </p:spPr>
        <p:txBody>
          <a:bodyPr wrap="none" anchor="ctr"/>
          <a:lstStyle/>
          <a:p>
            <a:endParaRPr lang="ja-JP" altLang="en-US"/>
          </a:p>
        </p:txBody>
      </p:sp>
      <p:sp>
        <p:nvSpPr>
          <p:cNvPr id="18445" name="Oval 13"/>
          <p:cNvSpPr>
            <a:spLocks noChangeArrowheads="1"/>
          </p:cNvSpPr>
          <p:nvPr/>
        </p:nvSpPr>
        <p:spPr bwMode="auto">
          <a:xfrm>
            <a:off x="5724525" y="2636838"/>
            <a:ext cx="1655763" cy="1512887"/>
          </a:xfrm>
          <a:prstGeom prst="ellipse">
            <a:avLst/>
          </a:prstGeom>
          <a:solidFill>
            <a:srgbClr val="FFCC00">
              <a:alpha val="25098"/>
            </a:srgbClr>
          </a:solidFill>
          <a:ln w="9525">
            <a:solidFill>
              <a:schemeClr val="tx1"/>
            </a:solidFill>
            <a:round/>
            <a:headEnd/>
            <a:tailEnd/>
          </a:ln>
        </p:spPr>
        <p:txBody>
          <a:bodyPr wrap="none" anchor="ctr"/>
          <a:lstStyle/>
          <a:p>
            <a:endParaRPr lang="ja-JP" altLang="en-US"/>
          </a:p>
        </p:txBody>
      </p:sp>
      <p:sp>
        <p:nvSpPr>
          <p:cNvPr id="18446" name="Line 14"/>
          <p:cNvSpPr>
            <a:spLocks noChangeShapeType="1"/>
          </p:cNvSpPr>
          <p:nvPr/>
        </p:nvSpPr>
        <p:spPr bwMode="auto">
          <a:xfrm flipV="1">
            <a:off x="1835150" y="3933825"/>
            <a:ext cx="1152525" cy="1079500"/>
          </a:xfrm>
          <a:prstGeom prst="line">
            <a:avLst/>
          </a:prstGeom>
          <a:noFill/>
          <a:ln w="9525">
            <a:solidFill>
              <a:schemeClr val="tx1"/>
            </a:solidFill>
            <a:round/>
            <a:headEnd/>
            <a:tailEnd type="triangle" w="med" len="med"/>
          </a:ln>
        </p:spPr>
        <p:txBody>
          <a:bodyPr/>
          <a:lstStyle/>
          <a:p>
            <a:endParaRPr lang="ja-JP" altLang="en-US"/>
          </a:p>
        </p:txBody>
      </p:sp>
      <p:sp>
        <p:nvSpPr>
          <p:cNvPr id="18448" name="Text Box 16"/>
          <p:cNvSpPr txBox="1">
            <a:spLocks noChangeArrowheads="1"/>
          </p:cNvSpPr>
          <p:nvPr/>
        </p:nvSpPr>
        <p:spPr bwMode="auto">
          <a:xfrm>
            <a:off x="971550" y="5013325"/>
            <a:ext cx="1800225" cy="366713"/>
          </a:xfrm>
          <a:prstGeom prst="rect">
            <a:avLst/>
          </a:prstGeom>
          <a:noFill/>
          <a:ln w="9525">
            <a:noFill/>
            <a:miter lim="800000"/>
            <a:headEnd/>
            <a:tailEnd/>
          </a:ln>
        </p:spPr>
        <p:txBody>
          <a:bodyPr>
            <a:spAutoFit/>
          </a:bodyPr>
          <a:lstStyle/>
          <a:p>
            <a:pPr>
              <a:spcBef>
                <a:spcPct val="50000"/>
              </a:spcBef>
            </a:pPr>
            <a:r>
              <a:rPr lang="ja-JP" altLang="en-US" sz="1800"/>
              <a:t>カカオのウェイト</a:t>
            </a:r>
          </a:p>
        </p:txBody>
      </p:sp>
      <p:sp>
        <p:nvSpPr>
          <p:cNvPr id="18449" name="Text Box 17"/>
          <p:cNvSpPr txBox="1">
            <a:spLocks noChangeArrowheads="1"/>
          </p:cNvSpPr>
          <p:nvPr/>
        </p:nvSpPr>
        <p:spPr bwMode="auto">
          <a:xfrm>
            <a:off x="4643438" y="5734050"/>
            <a:ext cx="1800225" cy="641350"/>
          </a:xfrm>
          <a:prstGeom prst="rect">
            <a:avLst/>
          </a:prstGeom>
          <a:noFill/>
          <a:ln w="9525">
            <a:noFill/>
            <a:miter lim="800000"/>
            <a:headEnd/>
            <a:tailEnd/>
          </a:ln>
        </p:spPr>
        <p:txBody>
          <a:bodyPr>
            <a:spAutoFit/>
          </a:bodyPr>
          <a:lstStyle/>
          <a:p>
            <a:pPr>
              <a:spcBef>
                <a:spcPct val="50000"/>
              </a:spcBef>
            </a:pPr>
            <a:r>
              <a:rPr lang="ja-JP" altLang="en-US" sz="1800"/>
              <a:t>カーネーションのウェイト</a:t>
            </a:r>
          </a:p>
        </p:txBody>
      </p:sp>
      <p:sp>
        <p:nvSpPr>
          <p:cNvPr id="18450" name="Line 18"/>
          <p:cNvSpPr>
            <a:spLocks noChangeShapeType="1"/>
          </p:cNvSpPr>
          <p:nvPr/>
        </p:nvSpPr>
        <p:spPr bwMode="auto">
          <a:xfrm flipV="1">
            <a:off x="5219700" y="4076700"/>
            <a:ext cx="936625" cy="1657350"/>
          </a:xfrm>
          <a:prstGeom prst="line">
            <a:avLst/>
          </a:prstGeom>
          <a:noFill/>
          <a:ln w="9525">
            <a:solidFill>
              <a:schemeClr val="tx1"/>
            </a:solidFill>
            <a:round/>
            <a:headEnd/>
            <a:tailEnd type="triangle" w="med" len="med"/>
          </a:ln>
        </p:spPr>
        <p:txBody>
          <a:bodyPr/>
          <a:lstStyle/>
          <a:p>
            <a:endParaRPr lang="ja-JP" altLang="en-US"/>
          </a:p>
        </p:txBody>
      </p:sp>
    </p:spTree>
    <p:extLst>
      <p:ext uri="{BB962C8B-B14F-4D97-AF65-F5344CB8AC3E}">
        <p14:creationId xmlns:p14="http://schemas.microsoft.com/office/powerpoint/2010/main" val="14928487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box(in)">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40"/>
                                        </p:tgtEl>
                                        <p:attrNameLst>
                                          <p:attrName>style.visibility</p:attrName>
                                        </p:attrNameLst>
                                      </p:cBhvr>
                                      <p:to>
                                        <p:strVal val="visible"/>
                                      </p:to>
                                    </p:set>
                                    <p:animEffect transition="in" filter="box(in)">
                                      <p:cBhvr>
                                        <p:cTn id="12" dur="500"/>
                                        <p:tgtEl>
                                          <p:spTgt spid="18440"/>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8441"/>
                                        </p:tgtEl>
                                        <p:attrNameLst>
                                          <p:attrName>style.visibility</p:attrName>
                                        </p:attrNameLst>
                                      </p:cBhvr>
                                      <p:to>
                                        <p:strVal val="visible"/>
                                      </p:to>
                                    </p:set>
                                    <p:animEffect transition="in" filter="box(in)">
                                      <p:cBhvr>
                                        <p:cTn id="15" dur="500"/>
                                        <p:tgtEl>
                                          <p:spTgt spid="184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8439"/>
                                        </p:tgtEl>
                                        <p:attrNameLst>
                                          <p:attrName>style.visibility</p:attrName>
                                        </p:attrNameLst>
                                      </p:cBhvr>
                                      <p:to>
                                        <p:strVal val="visible"/>
                                      </p:to>
                                    </p:set>
                                    <p:animEffect transition="in" filter="box(in)">
                                      <p:cBhvr>
                                        <p:cTn id="20" dur="500"/>
                                        <p:tgtEl>
                                          <p:spTgt spid="1843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8443"/>
                                        </p:tgtEl>
                                        <p:attrNameLst>
                                          <p:attrName>style.visibility</p:attrName>
                                        </p:attrNameLst>
                                      </p:cBhvr>
                                      <p:to>
                                        <p:strVal val="visible"/>
                                      </p:to>
                                    </p:set>
                                    <p:animEffect transition="in" filter="box(in)">
                                      <p:cBhvr>
                                        <p:cTn id="25" dur="500"/>
                                        <p:tgtEl>
                                          <p:spTgt spid="18443"/>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8442"/>
                                        </p:tgtEl>
                                        <p:attrNameLst>
                                          <p:attrName>style.visibility</p:attrName>
                                        </p:attrNameLst>
                                      </p:cBhvr>
                                      <p:to>
                                        <p:strVal val="visible"/>
                                      </p:to>
                                    </p:set>
                                    <p:animEffect transition="in" filter="box(in)">
                                      <p:cBhvr>
                                        <p:cTn id="28" dur="500"/>
                                        <p:tgtEl>
                                          <p:spTgt spid="1844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8444"/>
                                        </p:tgtEl>
                                        <p:attrNameLst>
                                          <p:attrName>style.visibility</p:attrName>
                                        </p:attrNameLst>
                                      </p:cBhvr>
                                      <p:to>
                                        <p:strVal val="visible"/>
                                      </p:to>
                                    </p:set>
                                    <p:animEffect transition="in" filter="box(in)">
                                      <p:cBhvr>
                                        <p:cTn id="33" dur="500"/>
                                        <p:tgtEl>
                                          <p:spTgt spid="1844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8446"/>
                                        </p:tgtEl>
                                        <p:attrNameLst>
                                          <p:attrName>style.visibility</p:attrName>
                                        </p:attrNameLst>
                                      </p:cBhvr>
                                      <p:to>
                                        <p:strVal val="visible"/>
                                      </p:to>
                                    </p:set>
                                    <p:animEffect transition="in" filter="box(in)">
                                      <p:cBhvr>
                                        <p:cTn id="38" dur="500"/>
                                        <p:tgtEl>
                                          <p:spTgt spid="18446"/>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8448"/>
                                        </p:tgtEl>
                                        <p:attrNameLst>
                                          <p:attrName>style.visibility</p:attrName>
                                        </p:attrNameLst>
                                      </p:cBhvr>
                                      <p:to>
                                        <p:strVal val="visible"/>
                                      </p:to>
                                    </p:set>
                                    <p:animEffect transition="in" filter="box(in)">
                                      <p:cBhvr>
                                        <p:cTn id="41" dur="500"/>
                                        <p:tgtEl>
                                          <p:spTgt spid="1844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8445"/>
                                        </p:tgtEl>
                                        <p:attrNameLst>
                                          <p:attrName>style.visibility</p:attrName>
                                        </p:attrNameLst>
                                      </p:cBhvr>
                                      <p:to>
                                        <p:strVal val="visible"/>
                                      </p:to>
                                    </p:set>
                                    <p:animEffect transition="in" filter="box(in)">
                                      <p:cBhvr>
                                        <p:cTn id="46" dur="500"/>
                                        <p:tgtEl>
                                          <p:spTgt spid="1844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8450"/>
                                        </p:tgtEl>
                                        <p:attrNameLst>
                                          <p:attrName>style.visibility</p:attrName>
                                        </p:attrNameLst>
                                      </p:cBhvr>
                                      <p:to>
                                        <p:strVal val="visible"/>
                                      </p:to>
                                    </p:set>
                                    <p:animEffect transition="in" filter="box(in)">
                                      <p:cBhvr>
                                        <p:cTn id="51" dur="500"/>
                                        <p:tgtEl>
                                          <p:spTgt spid="18450"/>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8449"/>
                                        </p:tgtEl>
                                        <p:attrNameLst>
                                          <p:attrName>style.visibility</p:attrName>
                                        </p:attrNameLst>
                                      </p:cBhvr>
                                      <p:to>
                                        <p:strVal val="visible"/>
                                      </p:to>
                                    </p:set>
                                    <p:animEffect transition="in" filter="box(in)">
                                      <p:cBhvr>
                                        <p:cTn id="54" dur="500"/>
                                        <p:tgtEl>
                                          <p:spTgt spid="18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9" grpId="0" animBg="1"/>
      <p:bldP spid="18440" grpId="0" animBg="1"/>
      <p:bldP spid="18441" grpId="0"/>
      <p:bldP spid="18442" grpId="0"/>
      <p:bldP spid="18443" grpId="0" animBg="1"/>
      <p:bldP spid="18444" grpId="0" animBg="1"/>
      <p:bldP spid="18445" grpId="0" animBg="1"/>
      <p:bldP spid="18446" grpId="0" animBg="1"/>
      <p:bldP spid="18448" grpId="0"/>
      <p:bldP spid="18449" grpId="0"/>
      <p:bldP spid="184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kumimoji="1" lang="ja-JP" altLang="en-US" dirty="0" smtClean="0"/>
              <a:t>マーケット・バスケットという考え方</a:t>
            </a:r>
            <a:endParaRPr kumimoji="1" lang="ja-JP" altLang="en-US" dirty="0"/>
          </a:p>
        </p:txBody>
      </p:sp>
      <p:sp>
        <p:nvSpPr>
          <p:cNvPr id="5" name="テキスト プレースホルダー 4"/>
          <p:cNvSpPr>
            <a:spLocks noGrp="1"/>
          </p:cNvSpPr>
          <p:nvPr>
            <p:ph type="body" idx="1"/>
          </p:nvPr>
        </p:nvSpPr>
        <p:spPr/>
        <p:txBody>
          <a:bodyPr/>
          <a:lstStyle/>
          <a:p>
            <a:r>
              <a:rPr kumimoji="1" lang="ja-JP" altLang="en-US" dirty="0" smtClean="0"/>
              <a:t>ラスパイレス式物価指数を「マーケット・バスケット」という考え方を使って整理し直してみる。</a:t>
            </a:r>
            <a:endParaRPr kumimoji="1" lang="ja-JP" altLang="en-US" dirty="0"/>
          </a:p>
        </p:txBody>
      </p:sp>
    </p:spTree>
    <p:extLst>
      <p:ext uri="{BB962C8B-B14F-4D97-AF65-F5344CB8AC3E}">
        <p14:creationId xmlns:p14="http://schemas.microsoft.com/office/powerpoint/2010/main" val="2493798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平均から物価指数へ</a:t>
            </a:r>
            <a:endParaRPr kumimoji="1" lang="ja-JP" altLang="en-US" dirty="0"/>
          </a:p>
        </p:txBody>
      </p:sp>
      <p:sp>
        <p:nvSpPr>
          <p:cNvPr id="5" name="テキスト プレースホルダー 4"/>
          <p:cNvSpPr>
            <a:spLocks noGrp="1"/>
          </p:cNvSpPr>
          <p:nvPr>
            <p:ph type="body" idx="1"/>
          </p:nvPr>
        </p:nvSpPr>
        <p:spPr/>
        <p:txBody>
          <a:bodyPr/>
          <a:lstStyle/>
          <a:p>
            <a:r>
              <a:rPr kumimoji="1" lang="ja-JP" altLang="en-US" dirty="0" smtClean="0"/>
              <a:t>「物価」とは、様々な財・サービスの価格の動きを総合してあらわす指標である。財・サービスを価格比を平均することによって、それは求まられるかもしれない。</a:t>
            </a:r>
            <a:endParaRPr kumimoji="1" lang="ja-JP" altLang="en-US" dirty="0"/>
          </a:p>
        </p:txBody>
      </p:sp>
    </p:spTree>
    <p:extLst>
      <p:ext uri="{BB962C8B-B14F-4D97-AF65-F5344CB8AC3E}">
        <p14:creationId xmlns:p14="http://schemas.microsoft.com/office/powerpoint/2010/main" val="2639605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マーケット・バスケット</a:t>
            </a:r>
            <a:endParaRPr kumimoji="1" lang="ja-JP" altLang="en-US" dirty="0"/>
          </a:p>
        </p:txBody>
      </p:sp>
      <p:sp>
        <p:nvSpPr>
          <p:cNvPr id="6" name="コンテンツ プレースホルダー 5"/>
          <p:cNvSpPr>
            <a:spLocks noGrp="1"/>
          </p:cNvSpPr>
          <p:nvPr>
            <p:ph idx="1"/>
          </p:nvPr>
        </p:nvSpPr>
        <p:spPr/>
        <p:txBody>
          <a:bodyPr>
            <a:normAutofit/>
          </a:bodyPr>
          <a:lstStyle/>
          <a:p>
            <a:r>
              <a:rPr kumimoji="1" lang="ja-JP" altLang="en-US" dirty="0" smtClean="0"/>
              <a:t>ラスパイレスの方法は、カカオ</a:t>
            </a:r>
            <a:r>
              <a:rPr kumimoji="1" lang="en-US" altLang="ja-JP" dirty="0" smtClean="0"/>
              <a:t>1</a:t>
            </a:r>
            <a:r>
              <a:rPr kumimoji="1" lang="ja-JP" altLang="en-US" dirty="0" smtClean="0"/>
              <a:t>単位、カーネーション１単位を買い物か</a:t>
            </a:r>
            <a:r>
              <a:rPr kumimoji="1" lang="ja-JP" altLang="en-US" dirty="0" err="1" smtClean="0"/>
              <a:t>ご</a:t>
            </a:r>
            <a:r>
              <a:rPr kumimoji="1" lang="ja-JP" altLang="en-US" dirty="0" smtClean="0"/>
              <a:t>（マーケット・バスケット）に入れて、その</a:t>
            </a:r>
            <a:r>
              <a:rPr lang="ja-JP" altLang="en-US" dirty="0"/>
              <a:t>合計金額</a:t>
            </a:r>
            <a:r>
              <a:rPr lang="ja-JP" altLang="en-US" dirty="0" smtClean="0"/>
              <a:t>の変化を見ている。</a:t>
            </a:r>
            <a:endParaRPr kumimoji="1" lang="en-US" altLang="ja-JP" dirty="0" smtClean="0"/>
          </a:p>
          <a:p>
            <a:pPr>
              <a:lnSpc>
                <a:spcPct val="80000"/>
              </a:lnSpc>
              <a:buNone/>
            </a:pPr>
            <a:r>
              <a:rPr lang="ja-JP" altLang="en-US" dirty="0" smtClean="0"/>
              <a:t>   　</a:t>
            </a:r>
            <a:endParaRPr lang="en-US" altLang="ja-JP" dirty="0" smtClean="0"/>
          </a:p>
          <a:p>
            <a:pPr>
              <a:lnSpc>
                <a:spcPct val="80000"/>
              </a:lnSpc>
              <a:buNone/>
            </a:pPr>
            <a:endParaRPr lang="en-US" altLang="ja-JP" dirty="0"/>
          </a:p>
          <a:p>
            <a:pPr>
              <a:lnSpc>
                <a:spcPct val="80000"/>
              </a:lnSpc>
              <a:buNone/>
            </a:pPr>
            <a:endParaRPr lang="en-US" altLang="ja-JP" dirty="0" smtClean="0"/>
          </a:p>
          <a:p>
            <a:pPr>
              <a:lnSpc>
                <a:spcPct val="80000"/>
              </a:lnSpc>
              <a:buNone/>
            </a:pPr>
            <a:r>
              <a:rPr lang="ja-JP" altLang="en-US" dirty="0"/>
              <a:t>　　　</a:t>
            </a:r>
          </a:p>
          <a:p>
            <a:pPr>
              <a:lnSpc>
                <a:spcPct val="80000"/>
              </a:lnSpc>
              <a:buNone/>
            </a:pPr>
            <a:r>
              <a:rPr lang="ja-JP" altLang="en-US" dirty="0"/>
              <a:t>　　　　　</a:t>
            </a:r>
          </a:p>
          <a:p>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4002730397"/>
              </p:ext>
            </p:extLst>
          </p:nvPr>
        </p:nvGraphicFramePr>
        <p:xfrm>
          <a:off x="1979712" y="3789040"/>
          <a:ext cx="3749099" cy="1663241"/>
        </p:xfrm>
        <a:graphic>
          <a:graphicData uri="http://schemas.openxmlformats.org/drawingml/2006/table">
            <a:tbl>
              <a:tblPr>
                <a:tableStyleId>{5C22544A-7EE6-4342-B048-85BDC9FD1C3A}</a:tableStyleId>
              </a:tblPr>
              <a:tblGrid>
                <a:gridCol w="1598221"/>
                <a:gridCol w="1075439"/>
                <a:gridCol w="1075439"/>
              </a:tblGrid>
              <a:tr h="522058">
                <a:tc>
                  <a:txBody>
                    <a:bodyPr/>
                    <a:lstStyle/>
                    <a:p>
                      <a:pPr algn="l" fontAlgn="ctr"/>
                      <a:r>
                        <a:rPr lang="ja-JP" altLang="en-US" sz="2000" u="none" strike="noStrike" dirty="0">
                          <a:effectLst/>
                        </a:rPr>
                        <a:t>カカオ</a:t>
                      </a:r>
                      <a:endParaRPr lang="ja-JP" altLang="en-US" sz="20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2000" u="none" strike="noStrike">
                          <a:effectLst/>
                        </a:rPr>
                        <a:t>100</a:t>
                      </a:r>
                      <a:endParaRPr lang="en-US" altLang="ja-JP" sz="20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2000" u="none" strike="noStrike">
                          <a:effectLst/>
                        </a:rPr>
                        <a:t>200</a:t>
                      </a:r>
                      <a:endParaRPr lang="en-US" altLang="ja-JP" sz="2000" b="0" i="0" u="none" strike="noStrike">
                        <a:solidFill>
                          <a:srgbClr val="000000"/>
                        </a:solidFill>
                        <a:effectLst/>
                        <a:latin typeface="ＭＳ Ｐゴシック"/>
                      </a:endParaRPr>
                    </a:p>
                  </a:txBody>
                  <a:tcPr marL="9525" marR="9525" marT="9525" marB="0" anchor="ctr"/>
                </a:tc>
              </a:tr>
              <a:tr h="522058">
                <a:tc>
                  <a:txBody>
                    <a:bodyPr/>
                    <a:lstStyle/>
                    <a:p>
                      <a:pPr algn="l" fontAlgn="ctr"/>
                      <a:r>
                        <a:rPr lang="ja-JP" altLang="en-US" sz="2000" u="none" strike="noStrike" dirty="0">
                          <a:effectLst/>
                        </a:rPr>
                        <a:t>カーネーション</a:t>
                      </a:r>
                      <a:endParaRPr lang="ja-JP" altLang="en-US" sz="20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100</a:t>
                      </a:r>
                      <a:endParaRPr lang="en-US" altLang="ja-JP" sz="20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2000" u="none" strike="noStrike">
                          <a:effectLst/>
                        </a:rPr>
                        <a:t>50</a:t>
                      </a:r>
                      <a:endParaRPr lang="en-US" altLang="ja-JP" sz="2000" b="0" i="0" u="none" strike="noStrike">
                        <a:solidFill>
                          <a:srgbClr val="000000"/>
                        </a:solidFill>
                        <a:effectLst/>
                        <a:latin typeface="ＭＳ Ｐゴシック"/>
                      </a:endParaRPr>
                    </a:p>
                  </a:txBody>
                  <a:tcPr marL="9525" marR="9525" marT="9525" marB="0" anchor="ctr"/>
                </a:tc>
              </a:tr>
              <a:tr h="522058">
                <a:tc>
                  <a:txBody>
                    <a:bodyPr/>
                    <a:lstStyle/>
                    <a:p>
                      <a:pPr algn="l" fontAlgn="ctr"/>
                      <a:r>
                        <a:rPr lang="ja-JP" altLang="en-US" sz="2000" b="0" i="0" u="none" strike="noStrike" dirty="0" smtClean="0">
                          <a:solidFill>
                            <a:srgbClr val="000000"/>
                          </a:solidFill>
                          <a:effectLst/>
                          <a:latin typeface="ＭＳ Ｐゴシック"/>
                        </a:rPr>
                        <a:t>合計金額</a:t>
                      </a:r>
                      <a:endParaRPr lang="ja-JP" altLang="en-US" sz="20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2000" u="none" strike="noStrike">
                          <a:effectLst/>
                        </a:rPr>
                        <a:t>200</a:t>
                      </a:r>
                      <a:endParaRPr lang="en-US" altLang="ja-JP" sz="20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2000" u="none" strike="noStrike" dirty="0">
                          <a:effectLst/>
                        </a:rPr>
                        <a:t>250</a:t>
                      </a:r>
                      <a:endParaRPr lang="en-US" altLang="ja-JP" sz="2000" b="0" i="0" u="none" strike="noStrike" dirty="0">
                        <a:solidFill>
                          <a:srgbClr val="000000"/>
                        </a:solidFill>
                        <a:effectLst/>
                        <a:latin typeface="ＭＳ Ｐゴシック"/>
                      </a:endParaRPr>
                    </a:p>
                  </a:txBody>
                  <a:tcPr marL="9525" marR="9525" marT="9525" marB="0" anchor="ctr"/>
                </a:tc>
              </a:tr>
            </a:tbl>
          </a:graphicData>
        </a:graphic>
      </p:graphicFrame>
    </p:spTree>
    <p:extLst>
      <p:ext uri="{BB962C8B-B14F-4D97-AF65-F5344CB8AC3E}">
        <p14:creationId xmlns:p14="http://schemas.microsoft.com/office/powerpoint/2010/main" val="615580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マーケット・バスケット</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買い物かごの中身をどうするか。</a:t>
            </a:r>
            <a:endParaRPr kumimoji="1" lang="en-US" altLang="ja-JP" dirty="0" smtClean="0"/>
          </a:p>
          <a:p>
            <a:r>
              <a:rPr lang="ja-JP" altLang="en-US" dirty="0" smtClean="0"/>
              <a:t>消費者が平均的にどんな財・サービス項目に支出しているかを調べてみてはどうか？</a:t>
            </a:r>
            <a:endParaRPr lang="en-US" altLang="ja-JP" dirty="0" smtClean="0"/>
          </a:p>
          <a:p>
            <a:r>
              <a:rPr lang="ja-JP" altLang="en-US" dirty="0" smtClean="0"/>
              <a:t>「家計調査」によってそれがわかる。</a:t>
            </a:r>
            <a:endParaRPr lang="en-US" altLang="ja-JP" dirty="0" smtClean="0"/>
          </a:p>
          <a:p>
            <a:r>
              <a:rPr kumimoji="1" lang="ja-JP" altLang="en-US" dirty="0" smtClean="0"/>
              <a:t>基準となる年の消費量で買い物かごの中身を決める。⇒ラスパイレス物価指数。</a:t>
            </a:r>
            <a:endParaRPr kumimoji="1" lang="ja-JP" altLang="en-US" dirty="0"/>
          </a:p>
        </p:txBody>
      </p:sp>
    </p:spTree>
    <p:extLst>
      <p:ext uri="{BB962C8B-B14F-4D97-AF65-F5344CB8AC3E}">
        <p14:creationId xmlns:p14="http://schemas.microsoft.com/office/powerpoint/2010/main" val="3675022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ラスパイレス物価指数の計算</a:t>
            </a:r>
            <a:r>
              <a:rPr lang="ja-JP" altLang="en-US" dirty="0"/>
              <a:t>例</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863206819"/>
              </p:ext>
            </p:extLst>
          </p:nvPr>
        </p:nvGraphicFramePr>
        <p:xfrm>
          <a:off x="611562" y="1628800"/>
          <a:ext cx="8064894" cy="2808311"/>
        </p:xfrm>
        <a:graphic>
          <a:graphicData uri="http://schemas.openxmlformats.org/drawingml/2006/table">
            <a:tbl>
              <a:tblPr>
                <a:tableStyleId>{5C22544A-7EE6-4342-B048-85BDC9FD1C3A}</a:tableStyleId>
              </a:tblPr>
              <a:tblGrid>
                <a:gridCol w="1701765"/>
                <a:gridCol w="1553787"/>
                <a:gridCol w="1739286"/>
                <a:gridCol w="1535028"/>
                <a:gridCol w="1535028"/>
              </a:tblGrid>
              <a:tr h="711643">
                <a:tc>
                  <a:txBody>
                    <a:bodyPr/>
                    <a:lstStyle/>
                    <a:p>
                      <a:pPr algn="l" fontAlgn="ctr"/>
                      <a:endParaRPr lang="ja-JP" altLang="en-US" sz="20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2000" u="none" strike="noStrike">
                          <a:effectLst/>
                        </a:rPr>
                        <a:t>去年の数量</a:t>
                      </a:r>
                      <a:endParaRPr lang="ja-JP" altLang="en-US" sz="20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2000" u="none" strike="noStrike">
                          <a:effectLst/>
                        </a:rPr>
                        <a:t>去年の価格</a:t>
                      </a:r>
                      <a:endParaRPr lang="ja-JP" altLang="en-US" sz="20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2000" u="none" strike="noStrike" dirty="0">
                          <a:effectLst/>
                        </a:rPr>
                        <a:t>今年の数量</a:t>
                      </a:r>
                      <a:endParaRPr lang="ja-JP" altLang="en-US" sz="20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2000" u="none" strike="noStrike">
                          <a:effectLst/>
                        </a:rPr>
                        <a:t>今年の価格</a:t>
                      </a:r>
                      <a:endParaRPr lang="ja-JP" altLang="en-US" sz="2000" b="0" i="0" u="none" strike="noStrike">
                        <a:solidFill>
                          <a:srgbClr val="000000"/>
                        </a:solidFill>
                        <a:effectLst/>
                        <a:latin typeface="ＭＳ Ｐゴシック"/>
                      </a:endParaRPr>
                    </a:p>
                  </a:txBody>
                  <a:tcPr marL="9525" marR="9525" marT="9525" marB="0" anchor="ctr"/>
                </a:tc>
              </a:tr>
              <a:tr h="711643">
                <a:tc>
                  <a:txBody>
                    <a:bodyPr/>
                    <a:lstStyle/>
                    <a:p>
                      <a:pPr algn="l" fontAlgn="ctr"/>
                      <a:r>
                        <a:rPr lang="ja-JP" altLang="en-US" sz="2000" u="none" strike="noStrike" dirty="0">
                          <a:effectLst/>
                        </a:rPr>
                        <a:t>りんご</a:t>
                      </a:r>
                      <a:endParaRPr lang="ja-JP" altLang="en-US" sz="20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2000" u="none" strike="noStrike">
                          <a:effectLst/>
                        </a:rPr>
                        <a:t>３個</a:t>
                      </a:r>
                      <a:endParaRPr lang="ja-JP" altLang="en-US" sz="20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2000" u="none" strike="noStrike" dirty="0">
                          <a:effectLst/>
                        </a:rPr>
                        <a:t>200</a:t>
                      </a:r>
                      <a:r>
                        <a:rPr lang="ja-JP" altLang="en-US" sz="2000" u="none" strike="noStrike" dirty="0">
                          <a:effectLst/>
                        </a:rPr>
                        <a:t>円</a:t>
                      </a:r>
                      <a:r>
                        <a:rPr lang="en-US" altLang="ja-JP" sz="2000" u="none" strike="noStrike" dirty="0">
                          <a:effectLst/>
                        </a:rPr>
                        <a:t>/</a:t>
                      </a:r>
                      <a:r>
                        <a:rPr lang="ja-JP" altLang="en-US" sz="2000" u="none" strike="noStrike" dirty="0">
                          <a:effectLst/>
                        </a:rPr>
                        <a:t>１個</a:t>
                      </a:r>
                      <a:endParaRPr lang="ja-JP" altLang="en-US" sz="20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2000" u="none" strike="noStrike">
                          <a:effectLst/>
                        </a:rPr>
                        <a:t>４個</a:t>
                      </a:r>
                      <a:endParaRPr lang="ja-JP" altLang="en-US" sz="2000" b="0" i="0" u="none" strike="noStrike">
                        <a:solidFill>
                          <a:srgbClr val="000000"/>
                        </a:solidFill>
                        <a:effectLst/>
                        <a:latin typeface="ＭＳ Ｐゴシック"/>
                      </a:endParaRPr>
                    </a:p>
                  </a:txBody>
                  <a:tcPr marL="9525" marR="9525" marT="9525" marB="0" anchor="ctr"/>
                </a:tc>
                <a:tc>
                  <a:txBody>
                    <a:bodyPr/>
                    <a:lstStyle/>
                    <a:p>
                      <a:pPr algn="l" fontAlgn="ctr"/>
                      <a:r>
                        <a:rPr lang="en-US" altLang="ja-JP" sz="2000" u="none" strike="noStrike">
                          <a:effectLst/>
                        </a:rPr>
                        <a:t>250</a:t>
                      </a:r>
                      <a:r>
                        <a:rPr lang="ja-JP" altLang="en-US" sz="2000" u="none" strike="noStrike">
                          <a:effectLst/>
                        </a:rPr>
                        <a:t>円</a:t>
                      </a:r>
                      <a:r>
                        <a:rPr lang="en-US" altLang="ja-JP" sz="2000" u="none" strike="noStrike">
                          <a:effectLst/>
                        </a:rPr>
                        <a:t>/</a:t>
                      </a:r>
                      <a:r>
                        <a:rPr lang="ja-JP" altLang="en-US" sz="2000" u="none" strike="noStrike">
                          <a:effectLst/>
                        </a:rPr>
                        <a:t>１個</a:t>
                      </a:r>
                      <a:endParaRPr lang="ja-JP" altLang="en-US" sz="2000" b="0" i="0" u="none" strike="noStrike">
                        <a:solidFill>
                          <a:srgbClr val="000000"/>
                        </a:solidFill>
                        <a:effectLst/>
                        <a:latin typeface="ＭＳ Ｐゴシック"/>
                      </a:endParaRPr>
                    </a:p>
                  </a:txBody>
                  <a:tcPr marL="9525" marR="9525" marT="9525" marB="0" anchor="ctr"/>
                </a:tc>
              </a:tr>
              <a:tr h="1385025">
                <a:tc>
                  <a:txBody>
                    <a:bodyPr/>
                    <a:lstStyle/>
                    <a:p>
                      <a:pPr algn="l" fontAlgn="ctr"/>
                      <a:r>
                        <a:rPr lang="ja-JP" altLang="en-US" sz="2000" u="none" strike="noStrike" dirty="0">
                          <a:effectLst/>
                        </a:rPr>
                        <a:t>米</a:t>
                      </a:r>
                      <a:endParaRPr lang="ja-JP" altLang="en-US" sz="2000" b="0" i="0" u="none" strike="noStrike" dirty="0">
                        <a:solidFill>
                          <a:srgbClr val="000000"/>
                        </a:solidFill>
                        <a:effectLst/>
                        <a:latin typeface="ＭＳ Ｐゴシック"/>
                      </a:endParaRPr>
                    </a:p>
                  </a:txBody>
                  <a:tcPr marL="9525" marR="9525" marT="9525" marB="0" anchor="ctr"/>
                </a:tc>
                <a:tc>
                  <a:txBody>
                    <a:bodyPr/>
                    <a:lstStyle/>
                    <a:p>
                      <a:pPr algn="l" fontAlgn="ctr"/>
                      <a:r>
                        <a:rPr lang="en-GB" sz="2000" u="none" strike="noStrike" dirty="0">
                          <a:effectLst/>
                        </a:rPr>
                        <a:t>５ｋｇ</a:t>
                      </a:r>
                      <a:endParaRPr lang="en-GB" sz="2000" b="0" i="0" u="none" strike="noStrike" dirty="0">
                        <a:solidFill>
                          <a:srgbClr val="000000"/>
                        </a:solidFill>
                        <a:effectLst/>
                        <a:latin typeface="ＭＳ Ｐゴシック"/>
                      </a:endParaRPr>
                    </a:p>
                  </a:txBody>
                  <a:tcPr marL="9525" marR="9525" marT="9525" marB="0" anchor="ctr"/>
                </a:tc>
                <a:tc>
                  <a:txBody>
                    <a:bodyPr/>
                    <a:lstStyle/>
                    <a:p>
                      <a:pPr algn="l" fontAlgn="ctr"/>
                      <a:r>
                        <a:rPr lang="en-US" altLang="ja-JP" sz="2000" u="none" strike="noStrike" dirty="0">
                          <a:effectLst/>
                        </a:rPr>
                        <a:t>360</a:t>
                      </a:r>
                      <a:r>
                        <a:rPr lang="ja-JP" altLang="en-US" sz="2000" u="none" strike="noStrike" dirty="0">
                          <a:effectLst/>
                        </a:rPr>
                        <a:t>円</a:t>
                      </a:r>
                      <a:r>
                        <a:rPr lang="en-US" altLang="ja-JP" sz="2000" u="none" strike="noStrike" dirty="0">
                          <a:effectLst/>
                        </a:rPr>
                        <a:t>/</a:t>
                      </a:r>
                      <a:r>
                        <a:rPr lang="ja-JP" altLang="en-US" sz="2000" u="none" strike="noStrike" dirty="0" smtClean="0">
                          <a:effectLst/>
                        </a:rPr>
                        <a:t>１</a:t>
                      </a:r>
                      <a:r>
                        <a:rPr lang="en-US" altLang="ja-JP" sz="2000" u="none" strike="noStrike" dirty="0" smtClean="0">
                          <a:effectLst/>
                        </a:rPr>
                        <a:t>kg</a:t>
                      </a:r>
                      <a:endParaRPr lang="en-GB" sz="2000" b="0" i="0" u="none" strike="noStrike" dirty="0">
                        <a:solidFill>
                          <a:srgbClr val="000000"/>
                        </a:solidFill>
                        <a:effectLst/>
                        <a:latin typeface="ＭＳ Ｐゴシック"/>
                      </a:endParaRPr>
                    </a:p>
                  </a:txBody>
                  <a:tcPr marL="9525" marR="9525" marT="9525" marB="0" anchor="ctr"/>
                </a:tc>
                <a:tc>
                  <a:txBody>
                    <a:bodyPr/>
                    <a:lstStyle/>
                    <a:p>
                      <a:pPr algn="l" fontAlgn="ctr"/>
                      <a:r>
                        <a:rPr lang="en-GB" sz="2000" u="none" strike="noStrike" dirty="0">
                          <a:effectLst/>
                        </a:rPr>
                        <a:t>６ｋｇ</a:t>
                      </a:r>
                      <a:endParaRPr lang="en-GB" sz="2000" b="0" i="0" u="none" strike="noStrike" dirty="0">
                        <a:solidFill>
                          <a:srgbClr val="000000"/>
                        </a:solidFill>
                        <a:effectLst/>
                        <a:latin typeface="ＭＳ Ｐゴシック"/>
                      </a:endParaRPr>
                    </a:p>
                  </a:txBody>
                  <a:tcPr marL="9525" marR="9525" marT="9525" marB="0" anchor="ctr"/>
                </a:tc>
                <a:tc>
                  <a:txBody>
                    <a:bodyPr/>
                    <a:lstStyle/>
                    <a:p>
                      <a:pPr algn="l" fontAlgn="ctr"/>
                      <a:r>
                        <a:rPr lang="en-US" altLang="ja-JP" sz="2000" u="none" strike="noStrike" dirty="0">
                          <a:effectLst/>
                        </a:rPr>
                        <a:t>400</a:t>
                      </a:r>
                      <a:r>
                        <a:rPr lang="ja-JP" altLang="en-US" sz="2000" u="none" strike="noStrike" dirty="0">
                          <a:effectLst/>
                        </a:rPr>
                        <a:t>円</a:t>
                      </a:r>
                      <a:r>
                        <a:rPr lang="en-US" altLang="ja-JP" sz="2000" u="none" strike="noStrike" dirty="0">
                          <a:effectLst/>
                        </a:rPr>
                        <a:t>/</a:t>
                      </a:r>
                      <a:r>
                        <a:rPr lang="ja-JP" altLang="en-US" sz="2000" u="none" strike="noStrike" dirty="0" smtClean="0">
                          <a:effectLst/>
                        </a:rPr>
                        <a:t>１</a:t>
                      </a:r>
                      <a:r>
                        <a:rPr lang="en-US" altLang="ja-JP" sz="2000" u="none" strike="noStrike" dirty="0" smtClean="0">
                          <a:effectLst/>
                        </a:rPr>
                        <a:t>kg</a:t>
                      </a:r>
                      <a:endParaRPr lang="en-GB" sz="2000" b="0" i="0" u="none" strike="noStrike" dirty="0">
                        <a:solidFill>
                          <a:srgbClr val="000000"/>
                        </a:solidFill>
                        <a:effectLst/>
                        <a:latin typeface="ＭＳ Ｐゴシック"/>
                      </a:endParaRPr>
                    </a:p>
                  </a:txBody>
                  <a:tcPr marL="9525" marR="9525" marT="9525" marB="0" anchor="ctr"/>
                </a:tc>
              </a:tr>
            </a:tbl>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858135437"/>
              </p:ext>
            </p:extLst>
          </p:nvPr>
        </p:nvGraphicFramePr>
        <p:xfrm>
          <a:off x="1619672" y="4509120"/>
          <a:ext cx="5737225" cy="936625"/>
        </p:xfrm>
        <a:graphic>
          <a:graphicData uri="http://schemas.openxmlformats.org/presentationml/2006/ole">
            <mc:AlternateContent xmlns:mc="http://schemas.openxmlformats.org/markup-compatibility/2006">
              <mc:Choice xmlns:v="urn:schemas-microsoft-com:vml" Requires="v">
                <p:oleObj spid="_x0000_s105487" name="Equation" r:id="rId3" imgW="2412720" imgH="393480" progId="Equation.DSMT4">
                  <p:embed/>
                </p:oleObj>
              </mc:Choice>
              <mc:Fallback>
                <p:oleObj name="Equation" r:id="rId3" imgW="2412720" imgH="393480" progId="Equation.DSMT4">
                  <p:embed/>
                  <p:pic>
                    <p:nvPicPr>
                      <p:cNvPr id="0" name=""/>
                      <p:cNvPicPr/>
                      <p:nvPr/>
                    </p:nvPicPr>
                    <p:blipFill>
                      <a:blip r:embed="rId4"/>
                      <a:stretch>
                        <a:fillRect/>
                      </a:stretch>
                    </p:blipFill>
                    <p:spPr>
                      <a:xfrm>
                        <a:off x="1619672" y="4509120"/>
                        <a:ext cx="5737225" cy="936625"/>
                      </a:xfrm>
                      <a:prstGeom prst="rect">
                        <a:avLst/>
                      </a:prstGeom>
                    </p:spPr>
                  </p:pic>
                </p:oleObj>
              </mc:Fallback>
            </mc:AlternateContent>
          </a:graphicData>
        </a:graphic>
      </p:graphicFrame>
      <p:sp>
        <p:nvSpPr>
          <p:cNvPr id="6" name="テキスト ボックス 5"/>
          <p:cNvSpPr txBox="1"/>
          <p:nvPr/>
        </p:nvSpPr>
        <p:spPr>
          <a:xfrm>
            <a:off x="683568" y="5733256"/>
            <a:ext cx="7848872" cy="830997"/>
          </a:xfrm>
          <a:prstGeom prst="rect">
            <a:avLst/>
          </a:prstGeom>
          <a:noFill/>
        </p:spPr>
        <p:txBody>
          <a:bodyPr wrap="square" rtlCol="0">
            <a:spAutoFit/>
          </a:bodyPr>
          <a:lstStyle/>
          <a:p>
            <a:r>
              <a:rPr kumimoji="1" lang="ja-JP" altLang="en-US" sz="2400" dirty="0" smtClean="0"/>
              <a:t>基準年を</a:t>
            </a:r>
            <a:r>
              <a:rPr kumimoji="1" lang="en-US" altLang="ja-JP" sz="2400" dirty="0" smtClean="0"/>
              <a:t>100.0</a:t>
            </a:r>
            <a:r>
              <a:rPr kumimoji="1" lang="ja-JP" altLang="en-US" sz="2400" dirty="0" smtClean="0"/>
              <a:t>として表示する</a:t>
            </a:r>
            <a:r>
              <a:rPr lang="ja-JP" altLang="en-US" sz="2400" dirty="0"/>
              <a:t>の</a:t>
            </a:r>
            <a:r>
              <a:rPr lang="ja-JP" altLang="en-US" sz="2400" dirty="0" smtClean="0"/>
              <a:t>がふつうなので、ラスパイレス指数は</a:t>
            </a:r>
            <a:r>
              <a:rPr kumimoji="1" lang="ja-JP" altLang="en-US" sz="2400" dirty="0" smtClean="0"/>
              <a:t>１１</a:t>
            </a:r>
            <a:r>
              <a:rPr kumimoji="1" lang="en-US" altLang="ja-JP" sz="2400" dirty="0" smtClean="0"/>
              <a:t>4.6</a:t>
            </a:r>
            <a:r>
              <a:rPr kumimoji="1" lang="ja-JP" altLang="en-US" sz="2400" dirty="0" smtClean="0"/>
              <a:t>である。</a:t>
            </a:r>
            <a:endParaRPr kumimoji="1" lang="ja-JP" altLang="en-US" sz="2400" dirty="0"/>
          </a:p>
        </p:txBody>
      </p:sp>
    </p:spTree>
    <p:extLst>
      <p:ext uri="{BB962C8B-B14F-4D97-AF65-F5344CB8AC3E}">
        <p14:creationId xmlns:p14="http://schemas.microsoft.com/office/powerpoint/2010/main" val="15050135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kumimoji="1" lang="ja-JP" altLang="en-US" dirty="0" smtClean="0"/>
              <a:t>ラスパイレス指数とパーシェ指数</a:t>
            </a:r>
            <a:endParaRPr kumimoji="1" lang="ja-JP" altLang="en-US" dirty="0"/>
          </a:p>
        </p:txBody>
      </p:sp>
      <p:sp>
        <p:nvSpPr>
          <p:cNvPr id="6" name="コンテンツ プレースホルダ 5"/>
          <p:cNvSpPr>
            <a:spLocks noGrp="1"/>
          </p:cNvSpPr>
          <p:nvPr>
            <p:ph idx="1"/>
          </p:nvPr>
        </p:nvSpPr>
        <p:spPr/>
        <p:txBody>
          <a:bodyPr/>
          <a:lstStyle/>
          <a:p>
            <a:r>
              <a:rPr kumimoji="1" lang="ja-JP" altLang="en-US" dirty="0" smtClean="0"/>
              <a:t>基準年の数量によって、買い物かごの中身を決めるとラスパイレス式物価指数が得られた。</a:t>
            </a:r>
            <a:endParaRPr kumimoji="1" lang="en-US" altLang="ja-JP" dirty="0" smtClean="0"/>
          </a:p>
          <a:p>
            <a:r>
              <a:rPr lang="ja-JP" altLang="en-US" dirty="0"/>
              <a:t>比較</a:t>
            </a:r>
            <a:r>
              <a:rPr lang="ja-JP" altLang="en-US" dirty="0" smtClean="0"/>
              <a:t>年の数量</a:t>
            </a:r>
            <a:r>
              <a:rPr lang="ja-JP" altLang="en-US" dirty="0"/>
              <a:t>によって、買い物かごの中身を決める</a:t>
            </a:r>
            <a:r>
              <a:rPr lang="ja-JP" altLang="en-US" dirty="0" smtClean="0"/>
              <a:t>とパーシェ式物価指数が得られる。</a:t>
            </a:r>
            <a:endParaRPr lang="en-US" altLang="ja-JP" dirty="0" smtClean="0"/>
          </a:p>
          <a:p>
            <a:r>
              <a:rPr kumimoji="1" lang="ja-JP" altLang="en-US" dirty="0" smtClean="0"/>
              <a:t>（問）前のスライドの数値を使って、パーシェ式物価指数を計算してみよう。</a:t>
            </a:r>
            <a:endParaRPr kumimoji="1" lang="ja-JP" altLang="en-US" dirty="0"/>
          </a:p>
        </p:txBody>
      </p:sp>
    </p:spTree>
    <p:extLst>
      <p:ext uri="{BB962C8B-B14F-4D97-AF65-F5344CB8AC3E}">
        <p14:creationId xmlns:p14="http://schemas.microsoft.com/office/powerpoint/2010/main" val="3285333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シグマ（</a:t>
            </a:r>
            <a:r>
              <a:rPr kumimoji="1" lang="en-US" altLang="ja-JP" dirty="0" smtClean="0"/>
              <a:t>Σ</a:t>
            </a:r>
            <a:r>
              <a:rPr kumimoji="1" lang="ja-JP" altLang="en-US" dirty="0" smtClean="0"/>
              <a:t>）記号の導入</a:t>
            </a:r>
            <a:endParaRPr kumimoji="1" lang="ja-JP" altLang="en-US" dirty="0"/>
          </a:p>
        </p:txBody>
      </p:sp>
      <p:graphicFrame>
        <p:nvGraphicFramePr>
          <p:cNvPr id="3" name="コンテンツ プレースホルダー 2"/>
          <p:cNvGraphicFramePr>
            <a:graphicFrameLocks noGrp="1" noChangeAspect="1"/>
          </p:cNvGraphicFramePr>
          <p:nvPr>
            <p:ph idx="1"/>
            <p:extLst>
              <p:ext uri="{D42A27DB-BD31-4B8C-83A1-F6EECF244321}">
                <p14:modId xmlns:p14="http://schemas.microsoft.com/office/powerpoint/2010/main" val="1993154837"/>
              </p:ext>
            </p:extLst>
          </p:nvPr>
        </p:nvGraphicFramePr>
        <p:xfrm>
          <a:off x="1908175" y="1700213"/>
          <a:ext cx="5737225" cy="936625"/>
        </p:xfrm>
        <a:graphic>
          <a:graphicData uri="http://schemas.openxmlformats.org/presentationml/2006/ole">
            <mc:AlternateContent xmlns:mc="http://schemas.openxmlformats.org/markup-compatibility/2006">
              <mc:Choice xmlns:v="urn:schemas-microsoft-com:vml" Requires="v">
                <p:oleObj spid="_x0000_s106537" name="Equation" r:id="rId3" imgW="2412720" imgH="393480" progId="Equation.DSMT4">
                  <p:embed/>
                </p:oleObj>
              </mc:Choice>
              <mc:Fallback>
                <p:oleObj name="Equation" r:id="rId3" imgW="241272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700213"/>
                        <a:ext cx="5737225" cy="936625"/>
                      </a:xfrm>
                      <a:prstGeom prst="rect">
                        <a:avLst/>
                      </a:prstGeom>
                      <a:noFill/>
                      <a:ln>
                        <a:noFill/>
                      </a:ln>
                    </p:spPr>
                  </p:pic>
                </p:oleObj>
              </mc:Fallback>
            </mc:AlternateContent>
          </a:graphicData>
        </a:graphic>
      </p:graphicFrame>
      <p:graphicFrame>
        <p:nvGraphicFramePr>
          <p:cNvPr id="2" name="オブジェクト 1"/>
          <p:cNvGraphicFramePr>
            <a:graphicFrameLocks noChangeAspect="1"/>
          </p:cNvGraphicFramePr>
          <p:nvPr>
            <p:extLst>
              <p:ext uri="{D42A27DB-BD31-4B8C-83A1-F6EECF244321}">
                <p14:modId xmlns:p14="http://schemas.microsoft.com/office/powerpoint/2010/main" val="1461043960"/>
              </p:ext>
            </p:extLst>
          </p:nvPr>
        </p:nvGraphicFramePr>
        <p:xfrm>
          <a:off x="3689350" y="2282825"/>
          <a:ext cx="114300" cy="177800"/>
        </p:xfrm>
        <a:graphic>
          <a:graphicData uri="http://schemas.openxmlformats.org/presentationml/2006/ole">
            <mc:AlternateContent xmlns:mc="http://schemas.openxmlformats.org/markup-compatibility/2006">
              <mc:Choice xmlns:v="urn:schemas-microsoft-com:vml" Requires="v">
                <p:oleObj spid="_x0000_s106538" name="Equation" r:id="rId5" imgW="114120" imgH="177480" progId="Equation.DSMT4">
                  <p:embed/>
                </p:oleObj>
              </mc:Choice>
              <mc:Fallback>
                <p:oleObj name="Equation" r:id="rId5" imgW="114120" imgH="177480" progId="Equation.DSMT4">
                  <p:embed/>
                  <p:pic>
                    <p:nvPicPr>
                      <p:cNvPr id="0" name=""/>
                      <p:cNvPicPr/>
                      <p:nvPr/>
                    </p:nvPicPr>
                    <p:blipFill>
                      <a:blip r:embed="rId6"/>
                      <a:stretch>
                        <a:fillRect/>
                      </a:stretch>
                    </p:blipFill>
                    <p:spPr>
                      <a:xfrm>
                        <a:off x="3689350" y="2282825"/>
                        <a:ext cx="114300" cy="177800"/>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2747722275"/>
              </p:ext>
            </p:extLst>
          </p:nvPr>
        </p:nvGraphicFramePr>
        <p:xfrm>
          <a:off x="1691680" y="3573016"/>
          <a:ext cx="6054127" cy="2232248"/>
        </p:xfrm>
        <a:graphic>
          <a:graphicData uri="http://schemas.openxmlformats.org/presentationml/2006/ole">
            <mc:AlternateContent xmlns:mc="http://schemas.openxmlformats.org/markup-compatibility/2006">
              <mc:Choice xmlns:v="urn:schemas-microsoft-com:vml" Requires="v">
                <p:oleObj spid="_x0000_s106539" name="Equation" r:id="rId7" imgW="2273040" imgH="838080" progId="Equation.DSMT4">
                  <p:embed/>
                </p:oleObj>
              </mc:Choice>
              <mc:Fallback>
                <p:oleObj name="Equation" r:id="rId7" imgW="2273040" imgH="838080" progId="Equation.DSMT4">
                  <p:embed/>
                  <p:pic>
                    <p:nvPicPr>
                      <p:cNvPr id="0" name=""/>
                      <p:cNvPicPr/>
                      <p:nvPr/>
                    </p:nvPicPr>
                    <p:blipFill>
                      <a:blip r:embed="rId8"/>
                      <a:stretch>
                        <a:fillRect/>
                      </a:stretch>
                    </p:blipFill>
                    <p:spPr>
                      <a:xfrm>
                        <a:off x="1691680" y="3573016"/>
                        <a:ext cx="6054127" cy="2232248"/>
                      </a:xfrm>
                      <a:prstGeom prst="rect">
                        <a:avLst/>
                      </a:prstGeom>
                    </p:spPr>
                  </p:pic>
                </p:oleObj>
              </mc:Fallback>
            </mc:AlternateContent>
          </a:graphicData>
        </a:graphic>
      </p:graphicFrame>
      <p:sp>
        <p:nvSpPr>
          <p:cNvPr id="7" name="テキスト ボックス 6"/>
          <p:cNvSpPr txBox="1"/>
          <p:nvPr/>
        </p:nvSpPr>
        <p:spPr>
          <a:xfrm>
            <a:off x="1547664" y="3140968"/>
            <a:ext cx="5760640" cy="461665"/>
          </a:xfrm>
          <a:prstGeom prst="rect">
            <a:avLst/>
          </a:prstGeom>
          <a:noFill/>
        </p:spPr>
        <p:txBody>
          <a:bodyPr wrap="square" rtlCol="0">
            <a:spAutoFit/>
          </a:bodyPr>
          <a:lstStyle/>
          <a:p>
            <a:r>
              <a:rPr kumimoji="1" lang="ja-JP" altLang="en-US" sz="2400" dirty="0" smtClean="0"/>
              <a:t>上の式をシグマ（総和）記号を使って書く。</a:t>
            </a:r>
            <a:endParaRPr kumimoji="1" lang="ja-JP" altLang="en-US" sz="2400" dirty="0"/>
          </a:p>
        </p:txBody>
      </p:sp>
    </p:spTree>
    <p:extLst>
      <p:ext uri="{BB962C8B-B14F-4D97-AF65-F5344CB8AC3E}">
        <p14:creationId xmlns:p14="http://schemas.microsoft.com/office/powerpoint/2010/main" val="1413536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2"/>
          <p:cNvSpPr>
            <a:spLocks noGrp="1" noChangeArrowheads="1"/>
          </p:cNvSpPr>
          <p:nvPr>
            <p:ph type="title"/>
          </p:nvPr>
        </p:nvSpPr>
        <p:spPr/>
        <p:txBody>
          <a:bodyPr>
            <a:normAutofit fontScale="90000"/>
          </a:bodyPr>
          <a:lstStyle/>
          <a:p>
            <a:pPr eaLnBrk="1" hangingPunct="1"/>
            <a:r>
              <a:rPr lang="ja-JP" altLang="en-US" smtClean="0"/>
              <a:t>ラスパイレス物価指数は加重算術平均（確認）</a:t>
            </a:r>
          </a:p>
        </p:txBody>
      </p:sp>
      <p:graphicFrame>
        <p:nvGraphicFramePr>
          <p:cNvPr id="11266" name="Object 4"/>
          <p:cNvGraphicFramePr>
            <a:graphicFrameLocks noGrp="1" noChangeAspect="1"/>
          </p:cNvGraphicFramePr>
          <p:nvPr>
            <p:ph idx="1"/>
          </p:nvPr>
        </p:nvGraphicFramePr>
        <p:xfrm>
          <a:off x="1187450" y="2420938"/>
          <a:ext cx="7188200" cy="1993900"/>
        </p:xfrm>
        <a:graphic>
          <a:graphicData uri="http://schemas.openxmlformats.org/presentationml/2006/ole">
            <mc:AlternateContent xmlns:mc="http://schemas.openxmlformats.org/markup-compatibility/2006">
              <mc:Choice xmlns:v="urn:schemas-microsoft-com:vml" Requires="v">
                <p:oleObj spid="_x0000_s107535" name="Equation" r:id="rId3" imgW="1739900" imgH="482600" progId="Equation.DSMT4">
                  <p:embed/>
                </p:oleObj>
              </mc:Choice>
              <mc:Fallback>
                <p:oleObj name="Equation" r:id="rId3" imgW="1739900" imgH="482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420938"/>
                        <a:ext cx="7188200" cy="199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50" name="Oval 6"/>
          <p:cNvSpPr>
            <a:spLocks noChangeArrowheads="1"/>
          </p:cNvSpPr>
          <p:nvPr/>
        </p:nvSpPr>
        <p:spPr bwMode="auto">
          <a:xfrm>
            <a:off x="4572000" y="2492375"/>
            <a:ext cx="2087563" cy="2160588"/>
          </a:xfrm>
          <a:prstGeom prst="ellipse">
            <a:avLst/>
          </a:prstGeom>
          <a:solidFill>
            <a:schemeClr val="accent1">
              <a:alpha val="30980"/>
            </a:schemeClr>
          </a:solidFill>
          <a:ln w="9525">
            <a:solidFill>
              <a:schemeClr val="tx1"/>
            </a:solidFill>
            <a:round/>
            <a:headEnd/>
            <a:tailEnd/>
          </a:ln>
        </p:spPr>
        <p:txBody>
          <a:bodyPr wrap="none" anchor="ctr"/>
          <a:lstStyle/>
          <a:p>
            <a:endParaRPr lang="ja-JP" altLang="en-US"/>
          </a:p>
        </p:txBody>
      </p:sp>
      <p:sp>
        <p:nvSpPr>
          <p:cNvPr id="82951" name="Line 7"/>
          <p:cNvSpPr>
            <a:spLocks noChangeShapeType="1"/>
          </p:cNvSpPr>
          <p:nvPr/>
        </p:nvSpPr>
        <p:spPr bwMode="auto">
          <a:xfrm flipV="1">
            <a:off x="4643438" y="4581525"/>
            <a:ext cx="504825" cy="935038"/>
          </a:xfrm>
          <a:prstGeom prst="line">
            <a:avLst/>
          </a:prstGeom>
          <a:noFill/>
          <a:ln w="9525">
            <a:solidFill>
              <a:schemeClr val="tx1"/>
            </a:solidFill>
            <a:round/>
            <a:headEnd/>
            <a:tailEnd type="triangle" w="med" len="med"/>
          </a:ln>
        </p:spPr>
        <p:txBody>
          <a:bodyPr/>
          <a:lstStyle/>
          <a:p>
            <a:endParaRPr lang="ja-JP" altLang="en-US"/>
          </a:p>
        </p:txBody>
      </p:sp>
      <p:sp>
        <p:nvSpPr>
          <p:cNvPr id="82952" name="Text Box 8"/>
          <p:cNvSpPr txBox="1">
            <a:spLocks noChangeArrowheads="1"/>
          </p:cNvSpPr>
          <p:nvPr/>
        </p:nvSpPr>
        <p:spPr bwMode="auto">
          <a:xfrm>
            <a:off x="3995738" y="5516563"/>
            <a:ext cx="1728787" cy="457200"/>
          </a:xfrm>
          <a:prstGeom prst="rect">
            <a:avLst/>
          </a:prstGeom>
          <a:noFill/>
          <a:ln w="9525">
            <a:noFill/>
            <a:miter lim="800000"/>
            <a:headEnd/>
            <a:tailEnd/>
          </a:ln>
        </p:spPr>
        <p:txBody>
          <a:bodyPr>
            <a:spAutoFit/>
          </a:bodyPr>
          <a:lstStyle/>
          <a:p>
            <a:pPr>
              <a:spcBef>
                <a:spcPct val="50000"/>
              </a:spcBef>
            </a:pPr>
            <a:r>
              <a:rPr lang="ja-JP" altLang="en-US"/>
              <a:t>ウェイト</a:t>
            </a:r>
          </a:p>
        </p:txBody>
      </p:sp>
      <p:sp>
        <p:nvSpPr>
          <p:cNvPr id="82953" name="Oval 9"/>
          <p:cNvSpPr>
            <a:spLocks noChangeArrowheads="1"/>
          </p:cNvSpPr>
          <p:nvPr/>
        </p:nvSpPr>
        <p:spPr bwMode="auto">
          <a:xfrm>
            <a:off x="7092950" y="2420938"/>
            <a:ext cx="1008063" cy="1944687"/>
          </a:xfrm>
          <a:prstGeom prst="ellipse">
            <a:avLst/>
          </a:prstGeom>
          <a:solidFill>
            <a:srgbClr val="FF9900">
              <a:alpha val="41176"/>
            </a:srgbClr>
          </a:solidFill>
          <a:ln w="9525">
            <a:solidFill>
              <a:schemeClr val="tx1"/>
            </a:solidFill>
            <a:round/>
            <a:headEnd/>
            <a:tailEnd/>
          </a:ln>
        </p:spPr>
        <p:txBody>
          <a:bodyPr wrap="none" anchor="ctr"/>
          <a:lstStyle/>
          <a:p>
            <a:endParaRPr lang="ja-JP" altLang="en-US"/>
          </a:p>
        </p:txBody>
      </p:sp>
      <p:sp>
        <p:nvSpPr>
          <p:cNvPr id="82955" name="Line 11"/>
          <p:cNvSpPr>
            <a:spLocks noChangeShapeType="1"/>
          </p:cNvSpPr>
          <p:nvPr/>
        </p:nvSpPr>
        <p:spPr bwMode="auto">
          <a:xfrm flipV="1">
            <a:off x="6516688" y="4365625"/>
            <a:ext cx="719137" cy="1150938"/>
          </a:xfrm>
          <a:prstGeom prst="line">
            <a:avLst/>
          </a:prstGeom>
          <a:noFill/>
          <a:ln w="9525">
            <a:solidFill>
              <a:schemeClr val="tx1"/>
            </a:solidFill>
            <a:round/>
            <a:headEnd/>
            <a:tailEnd type="triangle" w="med" len="med"/>
          </a:ln>
        </p:spPr>
        <p:txBody>
          <a:bodyPr/>
          <a:lstStyle/>
          <a:p>
            <a:endParaRPr lang="ja-JP" altLang="en-US"/>
          </a:p>
        </p:txBody>
      </p:sp>
      <p:sp>
        <p:nvSpPr>
          <p:cNvPr id="82956" name="Text Box 12"/>
          <p:cNvSpPr txBox="1">
            <a:spLocks noChangeArrowheads="1"/>
          </p:cNvSpPr>
          <p:nvPr/>
        </p:nvSpPr>
        <p:spPr bwMode="auto">
          <a:xfrm>
            <a:off x="5867400" y="5589588"/>
            <a:ext cx="2017713" cy="457200"/>
          </a:xfrm>
          <a:prstGeom prst="rect">
            <a:avLst/>
          </a:prstGeom>
          <a:noFill/>
          <a:ln w="9525">
            <a:noFill/>
            <a:miter lim="800000"/>
            <a:headEnd/>
            <a:tailEnd/>
          </a:ln>
        </p:spPr>
        <p:txBody>
          <a:bodyPr>
            <a:spAutoFit/>
          </a:bodyPr>
          <a:lstStyle/>
          <a:p>
            <a:pPr>
              <a:spcBef>
                <a:spcPct val="50000"/>
              </a:spcBef>
            </a:pPr>
            <a:r>
              <a:rPr lang="ja-JP" altLang="en-US"/>
              <a:t>価格比</a:t>
            </a:r>
          </a:p>
        </p:txBody>
      </p:sp>
      <p:sp>
        <p:nvSpPr>
          <p:cNvPr id="82957" name="Text Box 13"/>
          <p:cNvSpPr txBox="1">
            <a:spLocks noChangeArrowheads="1"/>
          </p:cNvSpPr>
          <p:nvPr/>
        </p:nvSpPr>
        <p:spPr bwMode="auto">
          <a:xfrm>
            <a:off x="900113" y="6092825"/>
            <a:ext cx="7775575" cy="457200"/>
          </a:xfrm>
          <a:prstGeom prst="rect">
            <a:avLst/>
          </a:prstGeom>
          <a:solidFill>
            <a:schemeClr val="accent2"/>
          </a:solidFill>
          <a:ln w="9525">
            <a:noFill/>
            <a:miter lim="800000"/>
            <a:headEnd/>
            <a:tailEnd/>
          </a:ln>
        </p:spPr>
        <p:txBody>
          <a:bodyPr>
            <a:spAutoFit/>
          </a:bodyPr>
          <a:lstStyle/>
          <a:p>
            <a:pPr>
              <a:spcBef>
                <a:spcPct val="50000"/>
              </a:spcBef>
            </a:pPr>
            <a:r>
              <a:rPr lang="ja-JP" altLang="en-US"/>
              <a:t>パーシェ式は、どのような意味で平均になるだろうか？</a:t>
            </a:r>
          </a:p>
        </p:txBody>
      </p:sp>
    </p:spTree>
    <p:extLst>
      <p:ext uri="{BB962C8B-B14F-4D97-AF65-F5344CB8AC3E}">
        <p14:creationId xmlns:p14="http://schemas.microsoft.com/office/powerpoint/2010/main" val="9133697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950"/>
                                        </p:tgtEl>
                                        <p:attrNameLst>
                                          <p:attrName>style.visibility</p:attrName>
                                        </p:attrNameLst>
                                      </p:cBhvr>
                                      <p:to>
                                        <p:strVal val="visible"/>
                                      </p:to>
                                    </p:set>
                                    <p:animEffect transition="in" filter="box(in)">
                                      <p:cBhvr>
                                        <p:cTn id="7" dur="500"/>
                                        <p:tgtEl>
                                          <p:spTgt spid="8295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2951"/>
                                        </p:tgtEl>
                                        <p:attrNameLst>
                                          <p:attrName>style.visibility</p:attrName>
                                        </p:attrNameLst>
                                      </p:cBhvr>
                                      <p:to>
                                        <p:strVal val="visible"/>
                                      </p:to>
                                    </p:set>
                                    <p:animEffect transition="in" filter="box(in)">
                                      <p:cBhvr>
                                        <p:cTn id="10" dur="500"/>
                                        <p:tgtEl>
                                          <p:spTgt spid="8295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2952"/>
                                        </p:tgtEl>
                                        <p:attrNameLst>
                                          <p:attrName>style.visibility</p:attrName>
                                        </p:attrNameLst>
                                      </p:cBhvr>
                                      <p:to>
                                        <p:strVal val="visible"/>
                                      </p:to>
                                    </p:set>
                                    <p:animEffect transition="in" filter="box(in)">
                                      <p:cBhvr>
                                        <p:cTn id="13" dur="500"/>
                                        <p:tgtEl>
                                          <p:spTgt spid="829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82953"/>
                                        </p:tgtEl>
                                        <p:attrNameLst>
                                          <p:attrName>style.visibility</p:attrName>
                                        </p:attrNameLst>
                                      </p:cBhvr>
                                      <p:to>
                                        <p:strVal val="visible"/>
                                      </p:to>
                                    </p:set>
                                    <p:animEffect transition="in" filter="box(in)">
                                      <p:cBhvr>
                                        <p:cTn id="18" dur="500"/>
                                        <p:tgtEl>
                                          <p:spTgt spid="8295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82955"/>
                                        </p:tgtEl>
                                        <p:attrNameLst>
                                          <p:attrName>style.visibility</p:attrName>
                                        </p:attrNameLst>
                                      </p:cBhvr>
                                      <p:to>
                                        <p:strVal val="visible"/>
                                      </p:to>
                                    </p:set>
                                    <p:animEffect transition="in" filter="box(in)">
                                      <p:cBhvr>
                                        <p:cTn id="21" dur="500"/>
                                        <p:tgtEl>
                                          <p:spTgt spid="82955"/>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82956"/>
                                        </p:tgtEl>
                                        <p:attrNameLst>
                                          <p:attrName>style.visibility</p:attrName>
                                        </p:attrNameLst>
                                      </p:cBhvr>
                                      <p:to>
                                        <p:strVal val="visible"/>
                                      </p:to>
                                    </p:set>
                                    <p:animEffect transition="in" filter="box(in)">
                                      <p:cBhvr>
                                        <p:cTn id="24" dur="500"/>
                                        <p:tgtEl>
                                          <p:spTgt spid="8295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82957"/>
                                        </p:tgtEl>
                                        <p:attrNameLst>
                                          <p:attrName>style.visibility</p:attrName>
                                        </p:attrNameLst>
                                      </p:cBhvr>
                                      <p:to>
                                        <p:strVal val="visible"/>
                                      </p:to>
                                    </p:set>
                                    <p:animEffect transition="in" filter="box(in)">
                                      <p:cBhvr>
                                        <p:cTn id="29" dur="500"/>
                                        <p:tgtEl>
                                          <p:spTgt spid="829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p:bldP spid="82951" grpId="0" animBg="1"/>
      <p:bldP spid="82952" grpId="0"/>
      <p:bldP spid="82953" grpId="0" animBg="1"/>
      <p:bldP spid="82955" grpId="0" animBg="1"/>
      <p:bldP spid="82956" grpId="0"/>
      <p:bldP spid="829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金額の動きを分解する</a:t>
            </a:r>
            <a:endParaRPr kumimoji="1" lang="ja-JP" altLang="en-US" dirty="0"/>
          </a:p>
        </p:txBody>
      </p:sp>
      <p:sp>
        <p:nvSpPr>
          <p:cNvPr id="5" name="テキスト プレースホルダー 4"/>
          <p:cNvSpPr>
            <a:spLocks noGrp="1"/>
          </p:cNvSpPr>
          <p:nvPr>
            <p:ph type="body" idx="1"/>
          </p:nvPr>
        </p:nvSpPr>
        <p:spPr/>
        <p:txBody>
          <a:bodyPr/>
          <a:lstStyle/>
          <a:p>
            <a:r>
              <a:rPr kumimoji="1" lang="ja-JP" altLang="en-US" dirty="0" smtClean="0"/>
              <a:t>金額の動き、すなわち、金額比（ｋ期の金額とｋ－１期の金額との比）を数量部分と価格部分に分解することを考えてみよう。この考察は、実質化や経済成長率の測定といった問題と関連する。</a:t>
            </a:r>
            <a:endParaRPr kumimoji="1" lang="ja-JP" altLang="en-US" dirty="0"/>
          </a:p>
        </p:txBody>
      </p:sp>
    </p:spTree>
    <p:extLst>
      <p:ext uri="{BB962C8B-B14F-4D97-AF65-F5344CB8AC3E}">
        <p14:creationId xmlns:p14="http://schemas.microsoft.com/office/powerpoint/2010/main" val="1049298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ja-JP" altLang="en-US" smtClean="0"/>
              <a:t>物価指数と実質化</a:t>
            </a:r>
          </a:p>
        </p:txBody>
      </p:sp>
      <p:sp>
        <p:nvSpPr>
          <p:cNvPr id="5123" name="Rectangle 3"/>
          <p:cNvSpPr>
            <a:spLocks noGrp="1" noChangeArrowheads="1"/>
          </p:cNvSpPr>
          <p:nvPr>
            <p:ph idx="1"/>
          </p:nvPr>
        </p:nvSpPr>
        <p:spPr>
          <a:xfrm>
            <a:off x="251520" y="1700808"/>
            <a:ext cx="8424936" cy="3528392"/>
          </a:xfrm>
        </p:spPr>
        <p:txBody>
          <a:bodyPr>
            <a:normAutofit fontScale="70000" lnSpcReduction="20000"/>
          </a:bodyPr>
          <a:lstStyle/>
          <a:p>
            <a:pPr eaLnBrk="1" hangingPunct="1">
              <a:lnSpc>
                <a:spcPct val="90000"/>
              </a:lnSpc>
            </a:pPr>
            <a:r>
              <a:rPr lang="en-US" altLang="ja-JP" sz="5100" dirty="0" smtClean="0"/>
              <a:t>GDP</a:t>
            </a:r>
            <a:r>
              <a:rPr lang="ja-JP" altLang="en-US" sz="5100" dirty="0" smtClean="0"/>
              <a:t>の金額が</a:t>
            </a:r>
            <a:r>
              <a:rPr lang="en-US" altLang="ja-JP" sz="5100" dirty="0" smtClean="0"/>
              <a:t>10</a:t>
            </a:r>
            <a:r>
              <a:rPr lang="ja-JP" altLang="en-US" sz="5100" dirty="0" smtClean="0"/>
              <a:t>％増加したとする。経済はそれだけ成長したといえるだろうか？</a:t>
            </a:r>
            <a:endParaRPr lang="en-US" altLang="ja-JP" sz="5100" dirty="0" smtClean="0"/>
          </a:p>
          <a:p>
            <a:pPr eaLnBrk="1" hangingPunct="1">
              <a:lnSpc>
                <a:spcPct val="90000"/>
              </a:lnSpc>
            </a:pPr>
            <a:r>
              <a:rPr lang="ja-JP" altLang="en-US" sz="5100" dirty="0" smtClean="0"/>
              <a:t>金額の動きには、価格の動きが含まれていることに注目する。それを取り除く必要がある。</a:t>
            </a:r>
            <a:endParaRPr lang="en-US" altLang="ja-JP" sz="5100" dirty="0" smtClean="0"/>
          </a:p>
          <a:p>
            <a:pPr eaLnBrk="1" hangingPunct="1">
              <a:lnSpc>
                <a:spcPct val="90000"/>
              </a:lnSpc>
            </a:pPr>
            <a:r>
              <a:rPr lang="ja-JP" altLang="en-US" sz="5100" dirty="0" smtClean="0"/>
              <a:t>金額の動き＝数量の動き＋価格の動き</a:t>
            </a:r>
          </a:p>
          <a:p>
            <a:pPr eaLnBrk="1" hangingPunct="1">
              <a:lnSpc>
                <a:spcPct val="90000"/>
              </a:lnSpc>
              <a:buFont typeface="Wingdings" pitchFamily="2" charset="2"/>
              <a:buNone/>
            </a:pPr>
            <a:r>
              <a:rPr lang="ja-JP" altLang="en-US" sz="5100" dirty="0" smtClean="0"/>
              <a:t>　　</a:t>
            </a:r>
            <a:r>
              <a:rPr lang="en-US" altLang="ja-JP" sz="5100" dirty="0" smtClean="0"/>
              <a:t>(10%)</a:t>
            </a:r>
            <a:r>
              <a:rPr lang="ja-JP" altLang="en-US" sz="5100" dirty="0" smtClean="0"/>
              <a:t>　　（３％）　（７％）</a:t>
            </a:r>
          </a:p>
          <a:p>
            <a:pPr eaLnBrk="1" hangingPunct="1">
              <a:lnSpc>
                <a:spcPct val="90000"/>
              </a:lnSpc>
              <a:buFont typeface="Wingdings" pitchFamily="2" charset="2"/>
              <a:buNone/>
            </a:pPr>
            <a:endParaRPr lang="ja-JP" altLang="en-US" sz="5100" dirty="0" smtClean="0"/>
          </a:p>
          <a:p>
            <a:pPr eaLnBrk="1" hangingPunct="1">
              <a:lnSpc>
                <a:spcPct val="90000"/>
              </a:lnSpc>
              <a:buFont typeface="Wingdings" pitchFamily="2" charset="2"/>
              <a:buNone/>
            </a:pPr>
            <a:endParaRPr lang="ja-JP" altLang="en-US" dirty="0" smtClean="0"/>
          </a:p>
          <a:p>
            <a:pPr eaLnBrk="1" hangingPunct="1">
              <a:lnSpc>
                <a:spcPct val="90000"/>
              </a:lnSpc>
              <a:buFont typeface="Wingdings" pitchFamily="2" charset="2"/>
              <a:buNone/>
            </a:pPr>
            <a:endParaRPr lang="en-US" altLang="ja-JP" dirty="0" smtClean="0"/>
          </a:p>
        </p:txBody>
      </p:sp>
      <p:sp>
        <p:nvSpPr>
          <p:cNvPr id="7173" name="AutoShape 5"/>
          <p:cNvSpPr>
            <a:spLocks noChangeArrowheads="1"/>
          </p:cNvSpPr>
          <p:nvPr/>
        </p:nvSpPr>
        <p:spPr bwMode="auto">
          <a:xfrm>
            <a:off x="4716016" y="5661248"/>
            <a:ext cx="2808287" cy="790575"/>
          </a:xfrm>
          <a:prstGeom prst="wedgeRectCallout">
            <a:avLst>
              <a:gd name="adj1" fmla="val -74083"/>
              <a:gd name="adj2" fmla="val -132329"/>
            </a:avLst>
          </a:prstGeom>
          <a:solidFill>
            <a:srgbClr val="00FFFF"/>
          </a:solidFill>
          <a:ln w="9525">
            <a:solidFill>
              <a:schemeClr val="tx1"/>
            </a:solidFill>
            <a:miter lim="800000"/>
            <a:headEnd/>
            <a:tailEnd/>
          </a:ln>
        </p:spPr>
        <p:txBody>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2400" dirty="0"/>
              <a:t>経済成長率</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ox(in)">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p:txBody>
          <a:bodyPr/>
          <a:lstStyle/>
          <a:p>
            <a:pPr eaLnBrk="1" hangingPunct="1"/>
            <a:r>
              <a:rPr lang="ja-JP" altLang="en-US" smtClean="0"/>
              <a:t>名目と実質</a:t>
            </a:r>
          </a:p>
        </p:txBody>
      </p:sp>
      <p:sp>
        <p:nvSpPr>
          <p:cNvPr id="6147" name="Rectangle 3"/>
          <p:cNvSpPr>
            <a:spLocks noGrp="1" noChangeArrowheads="1"/>
          </p:cNvSpPr>
          <p:nvPr>
            <p:ph idx="1"/>
          </p:nvPr>
        </p:nvSpPr>
        <p:spPr>
          <a:xfrm>
            <a:off x="755576" y="1916832"/>
            <a:ext cx="7920112" cy="2952031"/>
          </a:xfrm>
        </p:spPr>
        <p:txBody>
          <a:bodyPr>
            <a:normAutofit fontScale="92500" lnSpcReduction="20000"/>
          </a:bodyPr>
          <a:lstStyle/>
          <a:p>
            <a:pPr eaLnBrk="1" hangingPunct="1"/>
            <a:r>
              <a:rPr lang="en-US" altLang="ja-JP" dirty="0" smtClean="0"/>
              <a:t>GDP</a:t>
            </a:r>
            <a:r>
              <a:rPr lang="ja-JP" altLang="en-US" dirty="0" smtClean="0"/>
              <a:t>の金額そのものを名目</a:t>
            </a:r>
            <a:r>
              <a:rPr lang="en-US" altLang="ja-JP" dirty="0" smtClean="0"/>
              <a:t>GDP</a:t>
            </a:r>
            <a:r>
              <a:rPr lang="ja-JP" altLang="en-US" dirty="0" smtClean="0"/>
              <a:t>という。名目</a:t>
            </a:r>
            <a:r>
              <a:rPr lang="en-US" altLang="ja-JP" dirty="0" smtClean="0"/>
              <a:t>GDP</a:t>
            </a:r>
            <a:r>
              <a:rPr lang="ja-JP" altLang="en-US" dirty="0" smtClean="0"/>
              <a:t>の変動は、それ自体では経済成長をあらわすものではない。その変動が数量の動き＝経済成長をあらわすようにしたものが実質</a:t>
            </a:r>
            <a:r>
              <a:rPr lang="en-US" altLang="ja-JP" dirty="0" smtClean="0"/>
              <a:t>GDP</a:t>
            </a:r>
            <a:r>
              <a:rPr lang="ja-JP" altLang="en-US" dirty="0" smtClean="0"/>
              <a:t>である。</a:t>
            </a:r>
          </a:p>
          <a:p>
            <a:pPr eaLnBrk="1" hangingPunct="1"/>
            <a:r>
              <a:rPr lang="ja-JP" altLang="en-US" dirty="0" smtClean="0"/>
              <a:t>経済成長率をあらわすのには実質</a:t>
            </a:r>
            <a:r>
              <a:rPr lang="en-US" altLang="ja-JP" dirty="0" smtClean="0"/>
              <a:t>GDP</a:t>
            </a:r>
            <a:r>
              <a:rPr lang="ja-JP" altLang="en-US" dirty="0" smtClean="0"/>
              <a:t>を用いる。</a:t>
            </a:r>
          </a:p>
        </p:txBody>
      </p:sp>
      <p:sp>
        <p:nvSpPr>
          <p:cNvPr id="6148" name="Line 4"/>
          <p:cNvSpPr>
            <a:spLocks noChangeShapeType="1"/>
          </p:cNvSpPr>
          <p:nvPr/>
        </p:nvSpPr>
        <p:spPr bwMode="auto">
          <a:xfrm>
            <a:off x="3231643" y="5490369"/>
            <a:ext cx="5444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149" name="Text Box 5"/>
          <p:cNvSpPr txBox="1">
            <a:spLocks noChangeArrowheads="1"/>
          </p:cNvSpPr>
          <p:nvPr/>
        </p:nvSpPr>
        <p:spPr bwMode="auto">
          <a:xfrm>
            <a:off x="4283968" y="5599883"/>
            <a:ext cx="3167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400" dirty="0" smtClean="0"/>
              <a:t>（ｋ－１）年</a:t>
            </a:r>
            <a:r>
              <a:rPr lang="ja-JP" altLang="en-US" sz="2400" dirty="0"/>
              <a:t>の実質</a:t>
            </a:r>
            <a:r>
              <a:rPr lang="en-US" altLang="ja-JP" sz="2400" dirty="0"/>
              <a:t>GDP</a:t>
            </a:r>
          </a:p>
        </p:txBody>
      </p:sp>
      <p:sp>
        <p:nvSpPr>
          <p:cNvPr id="6150" name="Text Box 6"/>
          <p:cNvSpPr txBox="1">
            <a:spLocks noChangeArrowheads="1"/>
          </p:cNvSpPr>
          <p:nvPr/>
        </p:nvSpPr>
        <p:spPr bwMode="auto">
          <a:xfrm>
            <a:off x="3234754" y="4845348"/>
            <a:ext cx="56615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400" dirty="0" err="1" smtClean="0"/>
              <a:t>ｋ</a:t>
            </a:r>
            <a:r>
              <a:rPr lang="ja-JP" altLang="en-US" sz="2400" dirty="0" smtClean="0"/>
              <a:t>年</a:t>
            </a:r>
            <a:r>
              <a:rPr lang="ja-JP" altLang="en-US" sz="2400" dirty="0"/>
              <a:t>の実質</a:t>
            </a:r>
            <a:r>
              <a:rPr lang="en-US" altLang="ja-JP" sz="2400" dirty="0"/>
              <a:t>GDP</a:t>
            </a:r>
            <a:r>
              <a:rPr lang="ja-JP" altLang="en-US" sz="2400" dirty="0" err="1" smtClean="0"/>
              <a:t>ー</a:t>
            </a:r>
            <a:r>
              <a:rPr lang="ja-JP" altLang="en-US" sz="2400" dirty="0" smtClean="0"/>
              <a:t>（ｋ－１）年の</a:t>
            </a:r>
            <a:r>
              <a:rPr lang="ja-JP" altLang="en-US" sz="2400" dirty="0"/>
              <a:t>実質</a:t>
            </a:r>
            <a:r>
              <a:rPr lang="en-US" altLang="ja-JP" sz="2400" dirty="0"/>
              <a:t>GDP</a:t>
            </a:r>
          </a:p>
        </p:txBody>
      </p:sp>
      <p:sp>
        <p:nvSpPr>
          <p:cNvPr id="6151" name="Text Box 8"/>
          <p:cNvSpPr txBox="1">
            <a:spLocks noChangeArrowheads="1"/>
          </p:cNvSpPr>
          <p:nvPr/>
        </p:nvSpPr>
        <p:spPr bwMode="auto">
          <a:xfrm>
            <a:off x="1958975" y="5307013"/>
            <a:ext cx="20367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endParaRPr lang="ja-JP" altLang="ja-JP" sz="1800"/>
          </a:p>
        </p:txBody>
      </p:sp>
      <p:sp>
        <p:nvSpPr>
          <p:cNvPr id="6152" name="Text Box 9"/>
          <p:cNvSpPr txBox="1">
            <a:spLocks noChangeArrowheads="1"/>
          </p:cNvSpPr>
          <p:nvPr/>
        </p:nvSpPr>
        <p:spPr bwMode="auto">
          <a:xfrm>
            <a:off x="1115616" y="5315685"/>
            <a:ext cx="2087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400"/>
              <a:t>経済成長率＝</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normAutofit fontScale="90000"/>
          </a:bodyPr>
          <a:lstStyle/>
          <a:p>
            <a:r>
              <a:rPr lang="ja-JP" altLang="en-US" smtClean="0"/>
              <a:t>最近、「実感」に近い名目成長率という表現が見かけられるが</a:t>
            </a:r>
            <a:r>
              <a:rPr lang="en-US" altLang="ja-JP" smtClean="0"/>
              <a:t>…</a:t>
            </a:r>
            <a:endParaRPr lang="ja-JP" altLang="en-US" smtClean="0"/>
          </a:p>
        </p:txBody>
      </p:sp>
      <p:sp>
        <p:nvSpPr>
          <p:cNvPr id="7171" name="コンテンツ プレースホルダ 2"/>
          <p:cNvSpPr>
            <a:spLocks noGrp="1"/>
          </p:cNvSpPr>
          <p:nvPr>
            <p:ph idx="1"/>
          </p:nvPr>
        </p:nvSpPr>
        <p:spPr>
          <a:xfrm>
            <a:off x="838200" y="2362200"/>
            <a:ext cx="7766050" cy="4379913"/>
          </a:xfrm>
        </p:spPr>
        <p:txBody>
          <a:bodyPr>
            <a:normAutofit fontScale="85000" lnSpcReduction="10000"/>
          </a:bodyPr>
          <a:lstStyle/>
          <a:p>
            <a:r>
              <a:rPr lang="ja-JP" altLang="en-US" smtClean="0"/>
              <a:t>本当だろうか？いったい、誰の実感？</a:t>
            </a:r>
            <a:endParaRPr lang="en-US" altLang="ja-JP" smtClean="0"/>
          </a:p>
          <a:p>
            <a:r>
              <a:rPr lang="ja-JP" altLang="en-US" smtClean="0"/>
              <a:t>統計作成者である内閣府はそのような表現を使ったことはない。</a:t>
            </a:r>
            <a:endParaRPr lang="en-US" altLang="ja-JP" smtClean="0"/>
          </a:p>
          <a:p>
            <a:r>
              <a:rPr lang="ja-JP" altLang="en-US" smtClean="0"/>
              <a:t>たとえば、経済活動の規模は半分になったが、物価が２倍になったため、名目</a:t>
            </a:r>
            <a:r>
              <a:rPr lang="en-US" altLang="ja-JP" smtClean="0"/>
              <a:t>GDP</a:t>
            </a:r>
            <a:r>
              <a:rPr lang="ja-JP" altLang="en-US" smtClean="0"/>
              <a:t>には、変化がなかったとしよう。この場合、実感は？</a:t>
            </a:r>
            <a:endParaRPr lang="en-US" altLang="ja-JP" smtClean="0"/>
          </a:p>
          <a:p>
            <a:r>
              <a:rPr lang="ja-JP" altLang="en-US" smtClean="0"/>
              <a:t>変わらないとすれば「貨幣錯覚」があるという。</a:t>
            </a:r>
            <a:endParaRPr lang="en-US" altLang="ja-JP" smtClean="0"/>
          </a:p>
          <a:p>
            <a:r>
              <a:rPr lang="ja-JP" altLang="en-US" smtClean="0"/>
              <a:t>しかし、たとえば、物価指数がデフレを誇張したものであるとすれば？</a:t>
            </a:r>
            <a:endParaRPr lang="en-US" altLang="ja-JP" smtClean="0"/>
          </a:p>
          <a:p>
            <a:endParaRPr lang="en-US" altLang="ja-JP"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平均貯蓄額が</a:t>
            </a:r>
            <a:r>
              <a:rPr kumimoji="1" lang="en-US" altLang="ja-JP" dirty="0" smtClean="0"/>
              <a:t>1,739</a:t>
            </a:r>
            <a:r>
              <a:rPr kumimoji="1" lang="ja-JP" altLang="en-US" dirty="0" smtClean="0"/>
              <a:t>万円！？</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最近、家計の平均貯蓄現在高が</a:t>
            </a:r>
            <a:r>
              <a:rPr lang="en-US" altLang="ja-JP" dirty="0" smtClean="0"/>
              <a:t>1,739</a:t>
            </a:r>
            <a:r>
              <a:rPr lang="ja-JP" altLang="en-US" dirty="0" smtClean="0"/>
              <a:t>万円だったことが、話題となっている。</a:t>
            </a:r>
            <a:endParaRPr lang="en-US" altLang="ja-JP" dirty="0" smtClean="0"/>
          </a:p>
          <a:p>
            <a:r>
              <a:rPr lang="ja-JP" altLang="en-US" dirty="0" smtClean="0"/>
              <a:t>どこから得られた数字か？</a:t>
            </a:r>
            <a:r>
              <a:rPr lang="en-US" altLang="ja-JP" dirty="0" smtClean="0"/>
              <a:t>―</a:t>
            </a:r>
            <a:r>
              <a:rPr lang="ja-JP" altLang="en-US" dirty="0" smtClean="0"/>
              <a:t>家計調査。</a:t>
            </a:r>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endParaRPr lang="en-US" altLang="ja-JP" dirty="0" smtClean="0"/>
          </a:p>
          <a:p>
            <a:r>
              <a:rPr lang="ja-JP" altLang="en-US" dirty="0" smtClean="0"/>
              <a:t>貯蓄現在高とは？</a:t>
            </a:r>
            <a:r>
              <a:rPr lang="en-US" altLang="ja-JP" dirty="0" smtClean="0"/>
              <a:t>―</a:t>
            </a:r>
            <a:r>
              <a:rPr lang="ja-JP" altLang="en-US" dirty="0" smtClean="0"/>
              <a:t>金融資産（現金、預金、国債、株式等々）。</a:t>
            </a:r>
            <a:endParaRPr lang="en-US" altLang="ja-JP" dirty="0" smtClean="0"/>
          </a:p>
          <a:p>
            <a:endParaRPr lang="en-US" altLang="ja-JP" dirty="0" smtClean="0"/>
          </a:p>
          <a:p>
            <a:pPr>
              <a:buNone/>
            </a:pPr>
            <a:endParaRPr lang="en-US" altLang="ja-JP" dirty="0" smtClean="0"/>
          </a:p>
          <a:p>
            <a:endParaRPr lang="en-US" altLang="ja-JP" dirty="0" smtClean="0"/>
          </a:p>
          <a:p>
            <a:endParaRPr lang="en-US" altLang="ja-JP" dirty="0" smtClean="0"/>
          </a:p>
        </p:txBody>
      </p:sp>
      <p:graphicFrame>
        <p:nvGraphicFramePr>
          <p:cNvPr id="4" name="表 3"/>
          <p:cNvGraphicFramePr>
            <a:graphicFrameLocks noGrp="1"/>
          </p:cNvGraphicFramePr>
          <p:nvPr>
            <p:extLst>
              <p:ext uri="{D42A27DB-BD31-4B8C-83A1-F6EECF244321}">
                <p14:modId xmlns:p14="http://schemas.microsoft.com/office/powerpoint/2010/main" val="1152652661"/>
              </p:ext>
            </p:extLst>
          </p:nvPr>
        </p:nvGraphicFramePr>
        <p:xfrm>
          <a:off x="1475656" y="3068960"/>
          <a:ext cx="5760640" cy="1512168"/>
        </p:xfrm>
        <a:graphic>
          <a:graphicData uri="http://schemas.openxmlformats.org/drawingml/2006/table">
            <a:tbl>
              <a:tblPr firstRow="1" bandRow="1">
                <a:tableStyleId>{5C22544A-7EE6-4342-B048-85BDC9FD1C3A}</a:tableStyleId>
              </a:tblPr>
              <a:tblGrid>
                <a:gridCol w="5760640"/>
              </a:tblGrid>
              <a:tr h="1512168">
                <a:tc>
                  <a:txBody>
                    <a:bodyPr/>
                    <a:lstStyle/>
                    <a:p>
                      <a:pPr algn="ctr">
                        <a:buNone/>
                      </a:pPr>
                      <a:r>
                        <a:rPr lang="ja-JP" altLang="en-US" sz="2400" dirty="0" smtClean="0"/>
                        <a:t>家計調査報告（貯蓄・負債編）</a:t>
                      </a:r>
                    </a:p>
                    <a:p>
                      <a:pPr algn="ctr">
                        <a:buNone/>
                      </a:pPr>
                      <a:r>
                        <a:rPr lang="ja-JP" altLang="en-US" sz="2400" dirty="0" smtClean="0"/>
                        <a:t>－平成</a:t>
                      </a:r>
                      <a:r>
                        <a:rPr lang="en-US" altLang="ja-JP" sz="2400" dirty="0" smtClean="0"/>
                        <a:t>25</a:t>
                      </a:r>
                      <a:r>
                        <a:rPr lang="ja-JP" altLang="en-US" sz="2400" dirty="0" smtClean="0"/>
                        <a:t>年（</a:t>
                      </a:r>
                      <a:r>
                        <a:rPr lang="en-US" altLang="ja-JP" sz="2400" dirty="0" smtClean="0"/>
                        <a:t>2013</a:t>
                      </a:r>
                      <a:r>
                        <a:rPr lang="ja-JP" altLang="en-US" sz="2400" dirty="0" smtClean="0"/>
                        <a:t>年）平均結果速報－</a:t>
                      </a:r>
                    </a:p>
                    <a:p>
                      <a:pPr algn="ctr">
                        <a:buNone/>
                      </a:pPr>
                      <a:r>
                        <a:rPr lang="ja-JP" altLang="en-US" sz="2400" dirty="0" smtClean="0"/>
                        <a:t>（二人以上の世帯）</a:t>
                      </a:r>
                      <a:endParaRPr lang="en-US" altLang="ja-JP" sz="2400" dirty="0" smtClean="0"/>
                    </a:p>
                    <a:p>
                      <a:endParaRPr kumimoji="1" lang="ja-JP" altLang="en-US" dirty="0"/>
                    </a:p>
                  </a:txBody>
                  <a:tcPr/>
                </a:tc>
              </a:tr>
            </a:tbl>
          </a:graphicData>
        </a:graphic>
      </p:graphicFrame>
    </p:spTree>
    <p:extLst>
      <p:ext uri="{BB962C8B-B14F-4D97-AF65-F5344CB8AC3E}">
        <p14:creationId xmlns:p14="http://schemas.microsoft.com/office/powerpoint/2010/main" val="1558605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normAutofit fontScale="90000"/>
          </a:bodyPr>
          <a:lstStyle/>
          <a:p>
            <a:pPr eaLnBrk="1" hangingPunct="1"/>
            <a:r>
              <a:rPr lang="ja-JP" altLang="en-US" dirty="0" smtClean="0"/>
              <a:t>実質化の第一の方法と第二の方法</a:t>
            </a:r>
          </a:p>
        </p:txBody>
      </p:sp>
      <p:sp>
        <p:nvSpPr>
          <p:cNvPr id="39939" name="コンテンツ プレースホルダ 2"/>
          <p:cNvSpPr>
            <a:spLocks noGrp="1"/>
          </p:cNvSpPr>
          <p:nvPr>
            <p:ph idx="1"/>
          </p:nvPr>
        </p:nvSpPr>
        <p:spPr/>
        <p:txBody>
          <a:bodyPr>
            <a:normAutofit/>
          </a:bodyPr>
          <a:lstStyle/>
          <a:p>
            <a:pPr eaLnBrk="1" hangingPunct="1">
              <a:lnSpc>
                <a:spcPct val="90000"/>
              </a:lnSpc>
            </a:pPr>
            <a:r>
              <a:rPr lang="ja-JP" altLang="en-US" dirty="0" smtClean="0"/>
              <a:t>金額の動き＝数量の動き＋価格の動き</a:t>
            </a:r>
          </a:p>
          <a:p>
            <a:pPr eaLnBrk="1" hangingPunct="1">
              <a:lnSpc>
                <a:spcPct val="90000"/>
              </a:lnSpc>
              <a:buFont typeface="Wingdings" pitchFamily="2" charset="2"/>
              <a:buNone/>
            </a:pPr>
            <a:r>
              <a:rPr lang="ja-JP" altLang="en-US" dirty="0" smtClean="0"/>
              <a:t>　　</a:t>
            </a:r>
            <a:r>
              <a:rPr lang="en-US" altLang="ja-JP" dirty="0" smtClean="0"/>
              <a:t>(10%)</a:t>
            </a:r>
            <a:r>
              <a:rPr lang="ja-JP" altLang="en-US" dirty="0" smtClean="0"/>
              <a:t>　　（３％）　　　（７％）</a:t>
            </a:r>
          </a:p>
          <a:p>
            <a:pPr eaLnBrk="1" hangingPunct="1"/>
            <a:r>
              <a:rPr lang="ja-JP" altLang="en-US" dirty="0" smtClean="0"/>
              <a:t>価格の動きを止めておけば、数量の動きがわかる。この意味で、実質</a:t>
            </a:r>
            <a:r>
              <a:rPr lang="en-US" altLang="ja-JP" dirty="0" smtClean="0"/>
              <a:t>GDP</a:t>
            </a:r>
            <a:r>
              <a:rPr lang="ja-JP" altLang="en-US" dirty="0" smtClean="0"/>
              <a:t>＝不変価格表示の</a:t>
            </a:r>
            <a:r>
              <a:rPr lang="en-US" altLang="ja-JP" dirty="0" smtClean="0"/>
              <a:t>GDP</a:t>
            </a:r>
            <a:r>
              <a:rPr lang="ja-JP" altLang="en-US" dirty="0" smtClean="0"/>
              <a:t>である。これが第一の方法。</a:t>
            </a:r>
            <a:endParaRPr lang="en-US" altLang="ja-JP" dirty="0" smtClean="0"/>
          </a:p>
          <a:p>
            <a:r>
              <a:rPr lang="ja-JP" altLang="en-US" dirty="0" smtClean="0"/>
              <a:t>逆</a:t>
            </a:r>
            <a:r>
              <a:rPr lang="ja-JP" altLang="en-US" dirty="0"/>
              <a:t>に、数量の動きを固定すれば、価格の動きがわかる</a:t>
            </a:r>
            <a:r>
              <a:rPr lang="ja-JP" altLang="en-US" dirty="0" smtClean="0"/>
              <a:t>！その</a:t>
            </a:r>
            <a:r>
              <a:rPr lang="ja-JP" altLang="en-US" dirty="0"/>
              <a:t>方針で物価指数を作ることができる</a:t>
            </a:r>
            <a:r>
              <a:rPr lang="ja-JP" altLang="en-US" dirty="0" smtClean="0"/>
              <a:t>。</a:t>
            </a:r>
            <a:endParaRPr lang="en-US" altLang="ja-JP" dirty="0" smtClean="0"/>
          </a:p>
          <a:p>
            <a:pPr eaLnBrk="1" hangingPunct="1"/>
            <a:endParaRPr lang="en-US" altLang="ja-JP"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Effect transition="in" filter="slide(fromBottom)">
                                      <p:cBhvr>
                                        <p:cTn id="7" dur="500"/>
                                        <p:tgtEl>
                                          <p:spTgt spid="399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9939">
                                            <p:txEl>
                                              <p:pRg st="3" end="3"/>
                                            </p:txEl>
                                          </p:spTgt>
                                        </p:tgtEl>
                                        <p:attrNameLst>
                                          <p:attrName>style.visibility</p:attrName>
                                        </p:attrNameLst>
                                      </p:cBhvr>
                                      <p:to>
                                        <p:strVal val="visible"/>
                                      </p:to>
                                    </p:set>
                                    <p:animEffect transition="in" filter="slide(fromBottom)">
                                      <p:cBhvr>
                                        <p:cTn id="1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2"/>
          <p:cNvSpPr>
            <a:spLocks noGrp="1" noChangeArrowheads="1"/>
          </p:cNvSpPr>
          <p:nvPr>
            <p:ph type="title"/>
          </p:nvPr>
        </p:nvSpPr>
        <p:spPr>
          <a:xfrm>
            <a:off x="827584" y="188640"/>
            <a:ext cx="7924800" cy="1143000"/>
          </a:xfrm>
        </p:spPr>
        <p:txBody>
          <a:bodyPr>
            <a:normAutofit fontScale="90000"/>
          </a:bodyPr>
          <a:lstStyle/>
          <a:p>
            <a:pPr eaLnBrk="1" hangingPunct="1"/>
            <a:r>
              <a:rPr lang="ja-JP" altLang="en-US" sz="3200" dirty="0" smtClean="0"/>
              <a:t>数量の固定という方針から見た、ラスパイレス式物価指数算式とパーシェ式物価指数算式</a:t>
            </a:r>
          </a:p>
        </p:txBody>
      </p:sp>
      <p:sp>
        <p:nvSpPr>
          <p:cNvPr id="10244" name="Rectangle 3"/>
          <p:cNvSpPr>
            <a:spLocks noGrp="1" noChangeArrowheads="1"/>
          </p:cNvSpPr>
          <p:nvPr>
            <p:ph type="body" sz="half" idx="1"/>
          </p:nvPr>
        </p:nvSpPr>
        <p:spPr>
          <a:xfrm>
            <a:off x="539750" y="2362200"/>
            <a:ext cx="4537075" cy="3587750"/>
          </a:xfrm>
        </p:spPr>
        <p:txBody>
          <a:bodyPr/>
          <a:lstStyle/>
          <a:p>
            <a:pPr eaLnBrk="1" hangingPunct="1">
              <a:lnSpc>
                <a:spcPct val="80000"/>
              </a:lnSpc>
            </a:pPr>
            <a:r>
              <a:rPr lang="ja-JP" altLang="en-US" sz="2400" dirty="0" smtClean="0"/>
              <a:t>金額の動きから価格の動きを抜き出す。</a:t>
            </a:r>
          </a:p>
          <a:p>
            <a:pPr eaLnBrk="1" hangingPunct="1">
              <a:lnSpc>
                <a:spcPct val="80000"/>
              </a:lnSpc>
            </a:pPr>
            <a:r>
              <a:rPr lang="ja-JP" altLang="en-US" sz="2400" dirty="0" smtClean="0"/>
              <a:t>数量をどの時点で固定するか？</a:t>
            </a:r>
          </a:p>
          <a:p>
            <a:pPr eaLnBrk="1" hangingPunct="1">
              <a:lnSpc>
                <a:spcPct val="80000"/>
              </a:lnSpc>
            </a:pPr>
            <a:r>
              <a:rPr lang="ja-JP" altLang="en-US" sz="2400" dirty="0" smtClean="0"/>
              <a:t>基準年（基準期間）で固定すれば、ラスパイレス式。比較年（比較期間）で固定すれば、パーシェ式。</a:t>
            </a:r>
          </a:p>
          <a:p>
            <a:pPr marL="0" indent="0" eaLnBrk="1" hangingPunct="1">
              <a:lnSpc>
                <a:spcPct val="80000"/>
              </a:lnSpc>
              <a:buNone/>
            </a:pPr>
            <a:endParaRPr lang="ja-JP" altLang="en-US" sz="2400" dirty="0" smtClean="0"/>
          </a:p>
        </p:txBody>
      </p:sp>
      <p:graphicFrame>
        <p:nvGraphicFramePr>
          <p:cNvPr id="10242" name="Object 4"/>
          <p:cNvGraphicFramePr>
            <a:graphicFrameLocks noGrp="1" noChangeAspect="1"/>
          </p:cNvGraphicFramePr>
          <p:nvPr>
            <p:ph sz="half" idx="2"/>
          </p:nvPr>
        </p:nvGraphicFramePr>
        <p:xfrm>
          <a:off x="5292725" y="2420938"/>
          <a:ext cx="2692400" cy="3043237"/>
        </p:xfrm>
        <a:graphic>
          <a:graphicData uri="http://schemas.openxmlformats.org/presentationml/2006/ole">
            <mc:AlternateContent xmlns:mc="http://schemas.openxmlformats.org/markup-compatibility/2006">
              <mc:Choice xmlns:v="urn:schemas-microsoft-com:vml" Requires="v">
                <p:oleObj spid="_x0000_s108561" name="Equation" r:id="rId3" imgW="876300" imgH="990600" progId="Equation.DSMT4">
                  <p:embed/>
                </p:oleObj>
              </mc:Choice>
              <mc:Fallback>
                <p:oleObj name="Equation" r:id="rId3" imgW="876300" imgH="990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2420938"/>
                        <a:ext cx="2692400" cy="304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3685852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400" dirty="0"/>
              <a:t>実質化の第一の方法と第二の</a:t>
            </a:r>
            <a:r>
              <a:rPr lang="ja-JP" altLang="en-US" sz="3400" dirty="0" smtClean="0"/>
              <a:t>方法（続）</a:t>
            </a:r>
            <a:endParaRPr kumimoji="1" lang="ja-JP" altLang="en-US" sz="3400" dirty="0"/>
          </a:p>
        </p:txBody>
      </p:sp>
      <p:sp>
        <p:nvSpPr>
          <p:cNvPr id="3" name="コンテンツ プレースホルダー 2"/>
          <p:cNvSpPr>
            <a:spLocks noGrp="1"/>
          </p:cNvSpPr>
          <p:nvPr>
            <p:ph idx="1"/>
          </p:nvPr>
        </p:nvSpPr>
        <p:spPr/>
        <p:txBody>
          <a:bodyPr>
            <a:normAutofit lnSpcReduction="10000"/>
          </a:bodyPr>
          <a:lstStyle/>
          <a:p>
            <a:r>
              <a:rPr lang="ja-JP" altLang="en-US" dirty="0"/>
              <a:t>価格の動きをまず測定して（物価指数を計算して）、金額の動きから控除する。これが第二の方法。この役割を果たす物価指数をデフレーターと呼ぶ</a:t>
            </a:r>
            <a:r>
              <a:rPr lang="ja-JP" altLang="en-US" dirty="0" smtClean="0"/>
              <a:t>。</a:t>
            </a:r>
            <a:endParaRPr lang="en-US" altLang="ja-JP" dirty="0" smtClean="0"/>
          </a:p>
          <a:p>
            <a:pPr>
              <a:lnSpc>
                <a:spcPct val="90000"/>
              </a:lnSpc>
            </a:pPr>
            <a:r>
              <a:rPr lang="ja-JP" altLang="en-US" dirty="0" smtClean="0"/>
              <a:t>物価指数にはいろいろある。たとえば</a:t>
            </a:r>
            <a:r>
              <a:rPr lang="ja-JP" altLang="en-US" dirty="0"/>
              <a:t>、総務省統計局の消費者物価指数（</a:t>
            </a:r>
            <a:r>
              <a:rPr lang="en-US" altLang="ja-JP" dirty="0"/>
              <a:t>CPI</a:t>
            </a:r>
            <a:r>
              <a:rPr lang="ja-JP" altLang="en-US" dirty="0"/>
              <a:t>）、日本銀行の企業物価指数（</a:t>
            </a:r>
            <a:r>
              <a:rPr lang="en-US" altLang="ja-JP" dirty="0"/>
              <a:t>CGPI</a:t>
            </a:r>
            <a:r>
              <a:rPr lang="ja-JP" altLang="en-US" dirty="0"/>
              <a:t>＝旧称は卸売物価指数）</a:t>
            </a:r>
            <a:r>
              <a:rPr lang="ja-JP" altLang="en-US" dirty="0" smtClean="0"/>
              <a:t>などなど。</a:t>
            </a:r>
            <a:endParaRPr lang="en-US" altLang="ja-JP" dirty="0" smtClean="0"/>
          </a:p>
          <a:p>
            <a:pPr>
              <a:lnSpc>
                <a:spcPct val="90000"/>
              </a:lnSpc>
            </a:pPr>
            <a:r>
              <a:rPr lang="ja-JP" altLang="en-US" dirty="0"/>
              <a:t>したがって</a:t>
            </a:r>
            <a:r>
              <a:rPr lang="ja-JP" altLang="en-US" dirty="0" smtClean="0"/>
              <a:t>、どの物価指数を選択</a:t>
            </a:r>
            <a:r>
              <a:rPr lang="ja-JP" altLang="en-US" dirty="0" err="1" smtClean="0"/>
              <a:t>すべきかと</a:t>
            </a:r>
            <a:r>
              <a:rPr lang="ja-JP" altLang="en-US" dirty="0" smtClean="0"/>
              <a:t>いう問題が残される。</a:t>
            </a:r>
            <a:endParaRPr lang="ja-JP" altLang="en-US" dirty="0"/>
          </a:p>
          <a:p>
            <a:endParaRPr lang="en-US" altLang="ja-JP" dirty="0"/>
          </a:p>
          <a:p>
            <a:endParaRPr kumimoji="1" lang="ja-JP" altLang="en-US" dirty="0"/>
          </a:p>
        </p:txBody>
      </p:sp>
    </p:spTree>
    <p:extLst>
      <p:ext uri="{BB962C8B-B14F-4D97-AF65-F5344CB8AC3E}">
        <p14:creationId xmlns:p14="http://schemas.microsoft.com/office/powerpoint/2010/main" val="147820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p:txBody>
          <a:bodyPr>
            <a:normAutofit/>
          </a:bodyPr>
          <a:lstStyle/>
          <a:p>
            <a:r>
              <a:rPr lang="ja-JP" altLang="en-US" sz="3400" dirty="0"/>
              <a:t>実質化の第一の方法と第二の方法（続）</a:t>
            </a:r>
            <a:endParaRPr lang="ja-JP" altLang="en-US" sz="3400" dirty="0" smtClean="0"/>
          </a:p>
        </p:txBody>
      </p:sp>
      <p:sp>
        <p:nvSpPr>
          <p:cNvPr id="20483" name="Rectangle 3"/>
          <p:cNvSpPr>
            <a:spLocks noGrp="1" noChangeArrowheads="1"/>
          </p:cNvSpPr>
          <p:nvPr>
            <p:ph idx="1"/>
          </p:nvPr>
        </p:nvSpPr>
        <p:spPr>
          <a:xfrm>
            <a:off x="611560" y="1772816"/>
            <a:ext cx="7992888" cy="4176464"/>
          </a:xfrm>
        </p:spPr>
        <p:txBody>
          <a:bodyPr>
            <a:normAutofit/>
          </a:bodyPr>
          <a:lstStyle/>
          <a:p>
            <a:pPr eaLnBrk="1" hangingPunct="1">
              <a:lnSpc>
                <a:spcPct val="90000"/>
              </a:lnSpc>
            </a:pPr>
            <a:r>
              <a:rPr lang="ja-JP" altLang="en-US" sz="2400" dirty="0" smtClean="0"/>
              <a:t>ところが、第一の方法と第二の方法とを両立させる物価指数は、ひとつに決まってしまう。</a:t>
            </a:r>
            <a:endParaRPr lang="en-US" altLang="ja-JP" sz="2400" dirty="0" smtClean="0"/>
          </a:p>
          <a:p>
            <a:pPr eaLnBrk="1" hangingPunct="1">
              <a:lnSpc>
                <a:spcPct val="90000"/>
              </a:lnSpc>
            </a:pPr>
            <a:r>
              <a:rPr lang="ja-JP" altLang="en-US" sz="2400" dirty="0"/>
              <a:t>実際</a:t>
            </a:r>
            <a:r>
              <a:rPr lang="ja-JP" altLang="en-US" sz="2400" dirty="0" smtClean="0"/>
              <a:t>、デフレーターとは実質値を求めるために名目値を割り算するものとしての物価指数のことであることに注意して、</a:t>
            </a:r>
            <a:endParaRPr lang="en-US" altLang="ja-JP" sz="2400" dirty="0" smtClean="0"/>
          </a:p>
          <a:p>
            <a:pPr eaLnBrk="1" hangingPunct="1">
              <a:lnSpc>
                <a:spcPct val="90000"/>
              </a:lnSpc>
            </a:pPr>
            <a:endParaRPr lang="en-US" altLang="ja-JP" sz="2400" dirty="0"/>
          </a:p>
          <a:p>
            <a:pPr eaLnBrk="1" hangingPunct="1">
              <a:lnSpc>
                <a:spcPct val="90000"/>
              </a:lnSpc>
            </a:pPr>
            <a:endParaRPr lang="en-US" altLang="ja-JP" sz="2400" dirty="0" smtClean="0"/>
          </a:p>
          <a:p>
            <a:pPr eaLnBrk="1" hangingPunct="1">
              <a:lnSpc>
                <a:spcPct val="90000"/>
              </a:lnSpc>
            </a:pPr>
            <a:endParaRPr lang="en-US" altLang="ja-JP" sz="2400" dirty="0"/>
          </a:p>
          <a:p>
            <a:pPr eaLnBrk="1" hangingPunct="1">
              <a:lnSpc>
                <a:spcPct val="90000"/>
              </a:lnSpc>
            </a:pPr>
            <a:endParaRPr lang="en-US" altLang="ja-JP" sz="2400" dirty="0" smtClean="0"/>
          </a:p>
          <a:p>
            <a:pPr eaLnBrk="1" hangingPunct="1">
              <a:lnSpc>
                <a:spcPct val="90000"/>
              </a:lnSpc>
            </a:pPr>
            <a:r>
              <a:rPr lang="ja-JP" altLang="en-US" sz="2400" dirty="0" smtClean="0"/>
              <a:t>冒頭のスライドの引き算が割り算になっているが、これは、対数微分の練習問題。</a:t>
            </a:r>
            <a:endParaRPr lang="en-US" altLang="ja-JP" sz="2400" dirty="0" smtClean="0"/>
          </a:p>
          <a:p>
            <a:pPr eaLnBrk="1" hangingPunct="1">
              <a:lnSpc>
                <a:spcPct val="90000"/>
              </a:lnSpc>
            </a:pPr>
            <a:endParaRPr lang="en-US" altLang="ja-JP" sz="2400" dirty="0"/>
          </a:p>
          <a:p>
            <a:pPr eaLnBrk="1" hangingPunct="1">
              <a:lnSpc>
                <a:spcPct val="90000"/>
              </a:lnSpc>
            </a:pPr>
            <a:endParaRPr lang="ja-JP" altLang="en-US" sz="2400" dirty="0" smtClean="0"/>
          </a:p>
          <a:p>
            <a:pPr eaLnBrk="1" hangingPunct="1">
              <a:lnSpc>
                <a:spcPct val="90000"/>
              </a:lnSpc>
            </a:pPr>
            <a:endParaRPr lang="ja-JP" altLang="en-US" sz="2400" dirty="0" smtClean="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767511332"/>
              </p:ext>
            </p:extLst>
          </p:nvPr>
        </p:nvGraphicFramePr>
        <p:xfrm>
          <a:off x="1835696" y="3573016"/>
          <a:ext cx="4799043" cy="1439713"/>
        </p:xfrm>
        <a:graphic>
          <a:graphicData uri="http://schemas.openxmlformats.org/presentationml/2006/ole">
            <mc:AlternateContent xmlns:mc="http://schemas.openxmlformats.org/markup-compatibility/2006">
              <mc:Choice xmlns:v="urn:schemas-microsoft-com:vml" Requires="v">
                <p:oleObj spid="_x0000_s109578" name="Equation" r:id="rId3" imgW="2793960" imgH="838080" progId="Equation.DSMT4">
                  <p:embed/>
                </p:oleObj>
              </mc:Choice>
              <mc:Fallback>
                <p:oleObj name="Equation" r:id="rId3" imgW="2793960" imgH="838080" progId="Equation.DSMT4">
                  <p:embed/>
                  <p:pic>
                    <p:nvPicPr>
                      <p:cNvPr id="0" name=""/>
                      <p:cNvPicPr/>
                      <p:nvPr/>
                    </p:nvPicPr>
                    <p:blipFill>
                      <a:blip r:embed="rId4"/>
                      <a:stretch>
                        <a:fillRect/>
                      </a:stretch>
                    </p:blipFill>
                    <p:spPr>
                      <a:xfrm>
                        <a:off x="1835696" y="3573016"/>
                        <a:ext cx="4799043" cy="1439713"/>
                      </a:xfrm>
                      <a:prstGeom prst="rect">
                        <a:avLst/>
                      </a:prstGeom>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ox(in)">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box(in)">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0483">
                                            <p:txEl>
                                              <p:pRg st="6" end="6"/>
                                            </p:txEl>
                                          </p:spTgt>
                                        </p:tgtEl>
                                        <p:attrNameLst>
                                          <p:attrName>style.visibility</p:attrName>
                                        </p:attrNameLst>
                                      </p:cBhvr>
                                      <p:to>
                                        <p:strVal val="visible"/>
                                      </p:to>
                                    </p:set>
                                    <p:animEffect transition="in" filter="box(in)">
                                      <p:cBhvr>
                                        <p:cTn id="23"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ja-JP" altLang="en-US" smtClean="0"/>
              <a:t>実質化の２つの方法の調和</a:t>
            </a:r>
          </a:p>
        </p:txBody>
      </p:sp>
      <p:sp>
        <p:nvSpPr>
          <p:cNvPr id="25603" name="Rectangle 3"/>
          <p:cNvSpPr>
            <a:spLocks noGrp="1" noChangeArrowheads="1"/>
          </p:cNvSpPr>
          <p:nvPr>
            <p:ph idx="1"/>
          </p:nvPr>
        </p:nvSpPr>
        <p:spPr/>
        <p:txBody>
          <a:bodyPr>
            <a:normAutofit fontScale="92500" lnSpcReduction="20000"/>
          </a:bodyPr>
          <a:lstStyle/>
          <a:p>
            <a:pPr eaLnBrk="1" hangingPunct="1"/>
            <a:r>
              <a:rPr lang="ja-JP" altLang="en-US" dirty="0" smtClean="0"/>
              <a:t>たとえば、実質</a:t>
            </a:r>
            <a:r>
              <a:rPr lang="en-US" altLang="ja-JP" dirty="0" smtClean="0"/>
              <a:t>GDP</a:t>
            </a:r>
            <a:r>
              <a:rPr lang="ja-JP" altLang="en-US" dirty="0" smtClean="0"/>
              <a:t>＝不変価格表示の</a:t>
            </a:r>
            <a:r>
              <a:rPr lang="en-US" altLang="ja-JP" dirty="0" smtClean="0"/>
              <a:t>GDP</a:t>
            </a:r>
          </a:p>
          <a:p>
            <a:pPr eaLnBrk="1" hangingPunct="1">
              <a:buFont typeface="Wingdings" pitchFamily="2" charset="2"/>
              <a:buNone/>
            </a:pPr>
            <a:r>
              <a:rPr lang="ja-JP" altLang="en-US" dirty="0" smtClean="0"/>
              <a:t>＝名目</a:t>
            </a:r>
            <a:r>
              <a:rPr lang="en-US" altLang="ja-JP" dirty="0" smtClean="0"/>
              <a:t>GDP</a:t>
            </a:r>
            <a:r>
              <a:rPr lang="ja-JP" altLang="en-US" dirty="0" smtClean="0"/>
              <a:t>／物価指数（デフレーター）</a:t>
            </a:r>
          </a:p>
          <a:p>
            <a:pPr eaLnBrk="1" hangingPunct="1"/>
            <a:r>
              <a:rPr lang="ja-JP" altLang="en-US" dirty="0" smtClean="0"/>
              <a:t>上式から使われるべき物価指数が一義に定まってしまう。</a:t>
            </a:r>
          </a:p>
          <a:p>
            <a:pPr eaLnBrk="1" hangingPunct="1"/>
            <a:r>
              <a:rPr lang="ja-JP" altLang="en-US" dirty="0" smtClean="0"/>
              <a:t>その物価指数のことを</a:t>
            </a:r>
            <a:r>
              <a:rPr lang="en-US" altLang="ja-JP" dirty="0" smtClean="0"/>
              <a:t>GDP</a:t>
            </a:r>
            <a:r>
              <a:rPr lang="ja-JP" altLang="en-US" dirty="0" smtClean="0"/>
              <a:t>デフレーター（インプリシット</a:t>
            </a:r>
            <a:r>
              <a:rPr lang="en-US" altLang="ja-JP" dirty="0" smtClean="0"/>
              <a:t>GDP</a:t>
            </a:r>
            <a:r>
              <a:rPr lang="ja-JP" altLang="en-US" dirty="0" smtClean="0"/>
              <a:t>デフレーター）と呼ぶ。</a:t>
            </a:r>
          </a:p>
          <a:p>
            <a:pPr eaLnBrk="1" hangingPunct="1"/>
            <a:r>
              <a:rPr lang="ja-JP" altLang="en-US" dirty="0" smtClean="0"/>
              <a:t>ここまでの説明は、固定基準年方式の実質系列</a:t>
            </a:r>
            <a:endParaRPr lang="en-US" altLang="ja-JP" dirty="0" smtClean="0"/>
          </a:p>
          <a:p>
            <a:pPr eaLnBrk="1" hangingPunct="1"/>
            <a:r>
              <a:rPr lang="ja-JP" altLang="en-US" dirty="0" smtClean="0"/>
              <a:t>「固定基準年不変価格表示」に代わるものとして、最近、「連鎖方式」と呼ばれる「新方式」が登場している。</a:t>
            </a:r>
          </a:p>
          <a:p>
            <a:pPr eaLnBrk="1" hangingPunct="1"/>
            <a:endParaRPr lang="ja-JP" altLang="en-US" dirty="0" smtClean="0"/>
          </a:p>
          <a:p>
            <a:pPr eaLnBrk="1" hangingPunct="1">
              <a:buFont typeface="Wingdings" pitchFamily="2" charset="2"/>
              <a:buNone/>
            </a:pPr>
            <a:endParaRPr lang="ja-JP" altLang="en-US" dirty="0" smtClean="0"/>
          </a:p>
          <a:p>
            <a:pPr eaLnBrk="1" hangingPunct="1">
              <a:buFont typeface="Wingdings" pitchFamily="2" charset="2"/>
              <a:buNone/>
            </a:pPr>
            <a:endParaRPr lang="en-US" altLang="ja-JP"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p:txBody>
          <a:bodyPr/>
          <a:lstStyle/>
          <a:p>
            <a:pPr eaLnBrk="1" hangingPunct="1"/>
            <a:r>
              <a:rPr lang="ja-JP" altLang="en-US" smtClean="0"/>
              <a:t>２種類の実質</a:t>
            </a:r>
            <a:r>
              <a:rPr lang="en-US" altLang="ja-JP" smtClean="0"/>
              <a:t>GDP</a:t>
            </a:r>
          </a:p>
        </p:txBody>
      </p:sp>
      <p:sp>
        <p:nvSpPr>
          <p:cNvPr id="10243" name="Rectangle 3"/>
          <p:cNvSpPr>
            <a:spLocks noGrp="1" noChangeArrowheads="1"/>
          </p:cNvSpPr>
          <p:nvPr>
            <p:ph idx="1"/>
          </p:nvPr>
        </p:nvSpPr>
        <p:spPr/>
        <p:txBody>
          <a:bodyPr/>
          <a:lstStyle/>
          <a:p>
            <a:pPr eaLnBrk="1" hangingPunct="1">
              <a:lnSpc>
                <a:spcPct val="90000"/>
              </a:lnSpc>
            </a:pPr>
            <a:r>
              <a:rPr lang="ja-JP" altLang="en-US" smtClean="0"/>
              <a:t>平成</a:t>
            </a:r>
            <a:r>
              <a:rPr lang="en-US" altLang="ja-JP" smtClean="0"/>
              <a:t>18</a:t>
            </a:r>
            <a:r>
              <a:rPr lang="ja-JP" altLang="en-US" smtClean="0"/>
              <a:t>年版の</a:t>
            </a:r>
            <a:r>
              <a:rPr lang="en-US" altLang="ja-JP" smtClean="0"/>
              <a:t>『</a:t>
            </a:r>
            <a:r>
              <a:rPr lang="ja-JP" altLang="en-US" smtClean="0"/>
              <a:t>国民経済計算年報</a:t>
            </a:r>
            <a:r>
              <a:rPr lang="en-US" altLang="ja-JP" smtClean="0"/>
              <a:t>』</a:t>
            </a:r>
            <a:r>
              <a:rPr lang="ja-JP" altLang="en-US" smtClean="0"/>
              <a:t>より、２通りの実質系列が平行して公表されるようになった。</a:t>
            </a:r>
          </a:p>
          <a:p>
            <a:pPr eaLnBrk="1" hangingPunct="1">
              <a:lnSpc>
                <a:spcPct val="90000"/>
              </a:lnSpc>
            </a:pPr>
            <a:r>
              <a:rPr lang="ja-JP" altLang="en-US" smtClean="0"/>
              <a:t>（１）固定基準年方式</a:t>
            </a:r>
          </a:p>
          <a:p>
            <a:pPr eaLnBrk="1" hangingPunct="1">
              <a:lnSpc>
                <a:spcPct val="90000"/>
              </a:lnSpc>
            </a:pPr>
            <a:r>
              <a:rPr lang="ja-JP" altLang="en-US" smtClean="0"/>
              <a:t>（２）連鎖方式</a:t>
            </a:r>
          </a:p>
          <a:p>
            <a:pPr eaLnBrk="1" hangingPunct="1">
              <a:lnSpc>
                <a:spcPct val="90000"/>
              </a:lnSpc>
            </a:pPr>
            <a:endParaRPr lang="ja-JP" altLang="en-US" smtClean="0"/>
          </a:p>
          <a:p>
            <a:pPr eaLnBrk="1" hangingPunct="1">
              <a:lnSpc>
                <a:spcPct val="90000"/>
              </a:lnSpc>
            </a:pPr>
            <a:r>
              <a:rPr lang="ja-JP" altLang="en-US" smtClean="0"/>
              <a:t>以下では、まず、「固定基準年方式」による説明を行ない、そのあとで、「連鎖方式」の説明をする。</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755576" y="404664"/>
            <a:ext cx="7924800" cy="1143000"/>
          </a:xfrm>
        </p:spPr>
        <p:txBody>
          <a:bodyPr>
            <a:normAutofit fontScale="90000"/>
          </a:bodyPr>
          <a:lstStyle/>
          <a:p>
            <a:pPr eaLnBrk="1" hangingPunct="1"/>
            <a:r>
              <a:rPr lang="ja-JP" altLang="en-US" dirty="0" smtClean="0"/>
              <a:t>実質</a:t>
            </a:r>
            <a:r>
              <a:rPr lang="en-US" altLang="ja-JP" dirty="0" smtClean="0"/>
              <a:t>GDP</a:t>
            </a:r>
            <a:r>
              <a:rPr lang="ja-JP" altLang="en-US" dirty="0" smtClean="0"/>
              <a:t>＝不変価格表示の</a:t>
            </a:r>
            <a:r>
              <a:rPr lang="en-US" altLang="ja-JP" dirty="0" smtClean="0"/>
              <a:t>GDP</a:t>
            </a:r>
          </a:p>
        </p:txBody>
      </p:sp>
      <p:sp>
        <p:nvSpPr>
          <p:cNvPr id="21507" name="Rectangle 3"/>
          <p:cNvSpPr>
            <a:spLocks noGrp="1" noChangeArrowheads="1"/>
          </p:cNvSpPr>
          <p:nvPr>
            <p:ph type="body" sz="half" idx="1"/>
          </p:nvPr>
        </p:nvSpPr>
        <p:spPr>
          <a:xfrm>
            <a:off x="899592" y="2348880"/>
            <a:ext cx="6973888" cy="779463"/>
          </a:xfrm>
        </p:spPr>
        <p:txBody>
          <a:bodyPr>
            <a:normAutofit lnSpcReduction="10000"/>
          </a:bodyPr>
          <a:lstStyle/>
          <a:p>
            <a:pPr eaLnBrk="1" hangingPunct="1"/>
            <a:r>
              <a:rPr lang="ja-JP" altLang="en-US" sz="2400" dirty="0" smtClean="0"/>
              <a:t>第一の方法を、シグマ（</a:t>
            </a:r>
            <a:r>
              <a:rPr lang="en-US" altLang="ja-JP" sz="2400" b="1" dirty="0" smtClean="0"/>
              <a:t>Σ</a:t>
            </a:r>
            <a:r>
              <a:rPr lang="ja-JP" altLang="en-US" sz="2400" dirty="0" smtClean="0"/>
              <a:t>）記号を使って表現する</a:t>
            </a:r>
            <a:r>
              <a:rPr lang="en-US" altLang="ja-JP" sz="2400" dirty="0" smtClean="0"/>
              <a:t>…</a:t>
            </a:r>
            <a:endParaRPr lang="ja-JP" altLang="en-US" sz="2400" dirty="0" smtClean="0"/>
          </a:p>
          <a:p>
            <a:pPr eaLnBrk="1" hangingPunct="1"/>
            <a:endParaRPr lang="en-US" altLang="ja-JP" sz="2400" dirty="0" smtClean="0"/>
          </a:p>
        </p:txBody>
      </p:sp>
      <p:graphicFrame>
        <p:nvGraphicFramePr>
          <p:cNvPr id="21508" name="Object 4"/>
          <p:cNvGraphicFramePr>
            <a:graphicFrameLocks noGrp="1" noChangeAspect="1"/>
          </p:cNvGraphicFramePr>
          <p:nvPr>
            <p:ph sz="half" idx="2"/>
            <p:extLst>
              <p:ext uri="{D42A27DB-BD31-4B8C-83A1-F6EECF244321}">
                <p14:modId xmlns:p14="http://schemas.microsoft.com/office/powerpoint/2010/main" val="248626709"/>
              </p:ext>
            </p:extLst>
          </p:nvPr>
        </p:nvGraphicFramePr>
        <p:xfrm>
          <a:off x="1189038" y="3213100"/>
          <a:ext cx="7124700" cy="3387725"/>
        </p:xfrm>
        <a:graphic>
          <a:graphicData uri="http://schemas.openxmlformats.org/presentationml/2006/ole">
            <mc:AlternateContent xmlns:mc="http://schemas.openxmlformats.org/markup-compatibility/2006">
              <mc:Choice xmlns:v="urn:schemas-microsoft-com:vml" Requires="v">
                <p:oleObj spid="_x0000_s21527" name="Equation" r:id="rId3" imgW="1815840" imgH="863280" progId="Equation.DSMT4">
                  <p:embed/>
                </p:oleObj>
              </mc:Choice>
              <mc:Fallback>
                <p:oleObj name="Equation" r:id="rId3" imgW="1815840" imgH="863280" progId="Equation.DSMT4">
                  <p:embed/>
                  <p:pic>
                    <p:nvPicPr>
                      <p:cNvPr id="0" name="Object 4"/>
                      <p:cNvPicPr>
                        <a:picLocks noChangeAspect="1" noChangeArrowheads="1"/>
                      </p:cNvPicPr>
                      <p:nvPr/>
                    </p:nvPicPr>
                    <p:blipFill>
                      <a:blip r:embed="rId4"/>
                      <a:srcRect/>
                      <a:stretch>
                        <a:fillRect/>
                      </a:stretch>
                    </p:blipFill>
                    <p:spPr bwMode="auto">
                      <a:xfrm>
                        <a:off x="1189038" y="3213100"/>
                        <a:ext cx="7124700" cy="338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10" name="Line 6"/>
          <p:cNvSpPr>
            <a:spLocks noChangeShapeType="1"/>
          </p:cNvSpPr>
          <p:nvPr/>
        </p:nvSpPr>
        <p:spPr bwMode="auto">
          <a:xfrm>
            <a:off x="7596188" y="4724400"/>
            <a:ext cx="71437" cy="1009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1511" name="Text Box 7"/>
          <p:cNvSpPr txBox="1">
            <a:spLocks noChangeArrowheads="1"/>
          </p:cNvSpPr>
          <p:nvPr/>
        </p:nvSpPr>
        <p:spPr bwMode="auto">
          <a:xfrm>
            <a:off x="7164388" y="4365625"/>
            <a:ext cx="936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1800"/>
              <a:t>基準年</a:t>
            </a:r>
          </a:p>
        </p:txBody>
      </p:sp>
      <p:sp>
        <p:nvSpPr>
          <p:cNvPr id="21512" name="Line 8"/>
          <p:cNvSpPr>
            <a:spLocks noChangeShapeType="1"/>
          </p:cNvSpPr>
          <p:nvPr/>
        </p:nvSpPr>
        <p:spPr bwMode="auto">
          <a:xfrm>
            <a:off x="8101013" y="3933825"/>
            <a:ext cx="0" cy="18716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1513" name="Text Box 9"/>
          <p:cNvSpPr txBox="1">
            <a:spLocks noChangeArrowheads="1"/>
          </p:cNvSpPr>
          <p:nvPr/>
        </p:nvSpPr>
        <p:spPr bwMode="auto">
          <a:xfrm>
            <a:off x="7596188" y="3789363"/>
            <a:ext cx="936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1800"/>
              <a:t>比較年</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box(in)">
                                      <p:cBhvr>
                                        <p:cTn id="7" dur="500"/>
                                        <p:tgtEl>
                                          <p:spTgt spid="215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1510"/>
                                        </p:tgtEl>
                                        <p:attrNameLst>
                                          <p:attrName>style.visibility</p:attrName>
                                        </p:attrNameLst>
                                      </p:cBhvr>
                                      <p:to>
                                        <p:strVal val="visible"/>
                                      </p:to>
                                    </p:set>
                                    <p:animEffect transition="in" filter="box(in)">
                                      <p:cBhvr>
                                        <p:cTn id="10" dur="500"/>
                                        <p:tgtEl>
                                          <p:spTgt spid="215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1513"/>
                                        </p:tgtEl>
                                        <p:attrNameLst>
                                          <p:attrName>style.visibility</p:attrName>
                                        </p:attrNameLst>
                                      </p:cBhvr>
                                      <p:to>
                                        <p:strVal val="visible"/>
                                      </p:to>
                                    </p:set>
                                    <p:animEffect transition="in" filter="box(in)">
                                      <p:cBhvr>
                                        <p:cTn id="15" dur="500"/>
                                        <p:tgtEl>
                                          <p:spTgt spid="2151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1512"/>
                                        </p:tgtEl>
                                        <p:attrNameLst>
                                          <p:attrName>style.visibility</p:attrName>
                                        </p:attrNameLst>
                                      </p:cBhvr>
                                      <p:to>
                                        <p:strVal val="visible"/>
                                      </p:to>
                                    </p:set>
                                    <p:animEffect transition="in" filter="box(in)">
                                      <p:cBhvr>
                                        <p:cTn id="18"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1" grpId="0"/>
      <p:bldP spid="21512" grpId="0" animBg="1"/>
      <p:bldP spid="215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ja-JP" altLang="en-US" smtClean="0"/>
              <a:t>デフレーターとパーシェ指数</a:t>
            </a:r>
          </a:p>
        </p:txBody>
      </p:sp>
      <p:graphicFrame>
        <p:nvGraphicFramePr>
          <p:cNvPr id="26627" name="Object 4"/>
          <p:cNvGraphicFramePr>
            <a:graphicFrameLocks noGrp="1" noChangeAspect="1"/>
          </p:cNvGraphicFramePr>
          <p:nvPr>
            <p:ph idx="1"/>
          </p:nvPr>
        </p:nvGraphicFramePr>
        <p:xfrm>
          <a:off x="1763713" y="2852738"/>
          <a:ext cx="5586412" cy="2160587"/>
        </p:xfrm>
        <a:graphic>
          <a:graphicData uri="http://schemas.openxmlformats.org/presentationml/2006/ole">
            <mc:AlternateContent xmlns:mc="http://schemas.openxmlformats.org/markup-compatibility/2006">
              <mc:Choice xmlns:v="urn:schemas-microsoft-com:vml" Requires="v">
                <p:oleObj spid="_x0000_s26643" name="Equation" r:id="rId3" imgW="1905000" imgH="736600" progId="Equation.DSMT4">
                  <p:embed/>
                </p:oleObj>
              </mc:Choice>
              <mc:Fallback>
                <p:oleObj name="Equation" r:id="rId3" imgW="1905000" imgH="736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2852738"/>
                        <a:ext cx="5586412" cy="216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28" name="AutoShape 6"/>
          <p:cNvSpPr>
            <a:spLocks noChangeArrowheads="1"/>
          </p:cNvSpPr>
          <p:nvPr/>
        </p:nvSpPr>
        <p:spPr bwMode="auto">
          <a:xfrm>
            <a:off x="1547813" y="5084763"/>
            <a:ext cx="1439862" cy="792162"/>
          </a:xfrm>
          <a:prstGeom prst="wedgeRectCallout">
            <a:avLst>
              <a:gd name="adj1" fmla="val 23981"/>
              <a:gd name="adj2" fmla="val -206912"/>
            </a:avLst>
          </a:prstGeom>
          <a:solidFill>
            <a:schemeClr val="accent1"/>
          </a:solidFill>
          <a:ln w="9525">
            <a:solidFill>
              <a:schemeClr val="tx1"/>
            </a:solidFill>
            <a:miter lim="800000"/>
            <a:headEnd/>
            <a:tailEnd/>
          </a:ln>
        </p:spPr>
        <p:txBody>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2400"/>
              <a:t>不変価格表示値</a:t>
            </a:r>
          </a:p>
        </p:txBody>
      </p:sp>
      <p:sp>
        <p:nvSpPr>
          <p:cNvPr id="26629" name="AutoShape 7"/>
          <p:cNvSpPr>
            <a:spLocks noChangeArrowheads="1"/>
          </p:cNvSpPr>
          <p:nvPr/>
        </p:nvSpPr>
        <p:spPr bwMode="auto">
          <a:xfrm>
            <a:off x="4356100" y="5445125"/>
            <a:ext cx="3024188" cy="647700"/>
          </a:xfrm>
          <a:prstGeom prst="wedgeRectCallout">
            <a:avLst>
              <a:gd name="adj1" fmla="val -26588"/>
              <a:gd name="adj2" fmla="val -119852"/>
            </a:avLst>
          </a:prstGeom>
          <a:solidFill>
            <a:schemeClr val="accent1"/>
          </a:solidFill>
          <a:ln w="9525">
            <a:solidFill>
              <a:schemeClr val="tx1"/>
            </a:solidFill>
            <a:miter lim="800000"/>
            <a:headEnd/>
            <a:tailEnd/>
          </a:ln>
        </p:spPr>
        <p:txBody>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2400"/>
              <a:t>パーシェ式物価指数</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a:xfrm>
            <a:off x="755576" y="332656"/>
            <a:ext cx="7924800" cy="1143000"/>
          </a:xfrm>
        </p:spPr>
        <p:txBody>
          <a:bodyPr/>
          <a:lstStyle/>
          <a:p>
            <a:pPr eaLnBrk="1" hangingPunct="1"/>
            <a:r>
              <a:rPr lang="ja-JP" altLang="en-US" dirty="0" smtClean="0"/>
              <a:t>フィッシャー式物価指数</a:t>
            </a:r>
          </a:p>
        </p:txBody>
      </p:sp>
      <p:sp>
        <p:nvSpPr>
          <p:cNvPr id="27651" name="Rectangle 3"/>
          <p:cNvSpPr>
            <a:spLocks noGrp="1" noChangeArrowheads="1"/>
          </p:cNvSpPr>
          <p:nvPr>
            <p:ph type="body" sz="half" idx="1"/>
          </p:nvPr>
        </p:nvSpPr>
        <p:spPr>
          <a:xfrm>
            <a:off x="838200" y="2362200"/>
            <a:ext cx="7405688" cy="995363"/>
          </a:xfrm>
        </p:spPr>
        <p:txBody>
          <a:bodyPr/>
          <a:lstStyle/>
          <a:p>
            <a:pPr eaLnBrk="1" hangingPunct="1"/>
            <a:r>
              <a:rPr lang="ja-JP" altLang="en-US" sz="2400" smtClean="0"/>
              <a:t>ラスパイレス式指数とパーシェ式指数の折衷案</a:t>
            </a:r>
          </a:p>
          <a:p>
            <a:pPr eaLnBrk="1" hangingPunct="1"/>
            <a:endParaRPr lang="en-US" altLang="ja-JP" sz="2400" smtClean="0"/>
          </a:p>
        </p:txBody>
      </p:sp>
      <p:graphicFrame>
        <p:nvGraphicFramePr>
          <p:cNvPr id="27652" name="Object 4"/>
          <p:cNvGraphicFramePr>
            <a:graphicFrameLocks noGrp="1" noChangeAspect="1"/>
          </p:cNvGraphicFramePr>
          <p:nvPr>
            <p:ph sz="half" idx="2"/>
          </p:nvPr>
        </p:nvGraphicFramePr>
        <p:xfrm>
          <a:off x="1549400" y="3357563"/>
          <a:ext cx="6550025" cy="1536700"/>
        </p:xfrm>
        <a:graphic>
          <a:graphicData uri="http://schemas.openxmlformats.org/presentationml/2006/ole">
            <mc:AlternateContent xmlns:mc="http://schemas.openxmlformats.org/markup-compatibility/2006">
              <mc:Choice xmlns:v="urn:schemas-microsoft-com:vml" Requires="v">
                <p:oleObj spid="_x0000_s27666" name="Equation" r:id="rId3" imgW="2273300" imgH="533400" progId="Equation.DSMT4">
                  <p:embed/>
                </p:oleObj>
              </mc:Choice>
              <mc:Fallback>
                <p:oleObj name="Equation" r:id="rId3" imgW="2273300" imgH="533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9400" y="3357563"/>
                        <a:ext cx="6550025" cy="153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a:xfrm>
            <a:off x="755576" y="404664"/>
            <a:ext cx="7924800" cy="1143000"/>
          </a:xfrm>
        </p:spPr>
        <p:txBody>
          <a:bodyPr/>
          <a:lstStyle/>
          <a:p>
            <a:pPr eaLnBrk="1" hangingPunct="1"/>
            <a:r>
              <a:rPr lang="ja-JP" altLang="en-US" dirty="0" smtClean="0"/>
              <a:t>物価指数と数量指数</a:t>
            </a:r>
          </a:p>
        </p:txBody>
      </p:sp>
      <p:sp>
        <p:nvSpPr>
          <p:cNvPr id="28675" name="Rectangle 3"/>
          <p:cNvSpPr>
            <a:spLocks noGrp="1" noChangeArrowheads="1"/>
          </p:cNvSpPr>
          <p:nvPr>
            <p:ph type="body" sz="half" idx="1"/>
          </p:nvPr>
        </p:nvSpPr>
        <p:spPr>
          <a:xfrm>
            <a:off x="838200" y="2362200"/>
            <a:ext cx="7550150" cy="1643063"/>
          </a:xfrm>
        </p:spPr>
        <p:txBody>
          <a:bodyPr/>
          <a:lstStyle/>
          <a:p>
            <a:pPr eaLnBrk="1" hangingPunct="1"/>
            <a:r>
              <a:rPr lang="ja-JP" altLang="en-US" sz="2400" smtClean="0"/>
              <a:t>ラスパイレス式物価指数算式のｐとｑを入れ替えるとラスパイレス式の数量指数の算式となる。パーシェ式についても同様。</a:t>
            </a:r>
          </a:p>
          <a:p>
            <a:pPr eaLnBrk="1" hangingPunct="1">
              <a:buFont typeface="Wingdings" pitchFamily="2" charset="2"/>
              <a:buNone/>
            </a:pPr>
            <a:endParaRPr lang="en-US" altLang="ja-JP" sz="2400" smtClean="0"/>
          </a:p>
        </p:txBody>
      </p:sp>
      <p:graphicFrame>
        <p:nvGraphicFramePr>
          <p:cNvPr id="28676" name="Object 4"/>
          <p:cNvGraphicFramePr>
            <a:graphicFrameLocks noGrp="1" noChangeAspect="1"/>
          </p:cNvGraphicFramePr>
          <p:nvPr>
            <p:ph sz="half" idx="2"/>
          </p:nvPr>
        </p:nvGraphicFramePr>
        <p:xfrm>
          <a:off x="1908175" y="4005263"/>
          <a:ext cx="5457825" cy="2352675"/>
        </p:xfrm>
        <a:graphic>
          <a:graphicData uri="http://schemas.openxmlformats.org/presentationml/2006/ole">
            <mc:AlternateContent xmlns:mc="http://schemas.openxmlformats.org/markup-compatibility/2006">
              <mc:Choice xmlns:v="urn:schemas-microsoft-com:vml" Requires="v">
                <p:oleObj spid="_x0000_s28690" name="Equation" r:id="rId3" imgW="2298700" imgH="990600" progId="Equation.DSMT4">
                  <p:embed/>
                </p:oleObj>
              </mc:Choice>
              <mc:Fallback>
                <p:oleObj name="Equation" r:id="rId3" imgW="2298700" imgH="990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4005263"/>
                        <a:ext cx="5457825" cy="235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こんな記事も。</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ja-JP" dirty="0" smtClean="0"/>
              <a:t>総務省が</a:t>
            </a:r>
            <a:r>
              <a:rPr lang="en-US" altLang="ja-JP" dirty="0" smtClean="0"/>
              <a:t>16</a:t>
            </a:r>
            <a:r>
              <a:rPr lang="ja-JP" altLang="ja-JP" dirty="0" smtClean="0"/>
              <a:t>日発表した</a:t>
            </a:r>
            <a:r>
              <a:rPr lang="en-US" altLang="ja-JP" dirty="0" smtClean="0"/>
              <a:t>2013</a:t>
            </a:r>
            <a:r>
              <a:rPr lang="ja-JP" altLang="ja-JP" dirty="0" smtClean="0"/>
              <a:t>年の家計調査報告（</a:t>
            </a:r>
            <a:r>
              <a:rPr lang="en-US" altLang="ja-JP" dirty="0" smtClean="0"/>
              <a:t>2</a:t>
            </a:r>
            <a:r>
              <a:rPr lang="ja-JP" altLang="ja-JP" dirty="0" smtClean="0"/>
              <a:t>人以上の世帯）によると、</a:t>
            </a:r>
            <a:r>
              <a:rPr lang="en-US" altLang="ja-JP" dirty="0" smtClean="0"/>
              <a:t>1</a:t>
            </a:r>
            <a:r>
              <a:rPr lang="ja-JP" altLang="ja-JP" dirty="0" smtClean="0"/>
              <a:t>世帯当たりの平均貯蓄残高は前年比</a:t>
            </a:r>
            <a:r>
              <a:rPr lang="en-US" altLang="ja-JP" dirty="0" smtClean="0"/>
              <a:t>4.9</a:t>
            </a:r>
            <a:r>
              <a:rPr lang="ja-JP" altLang="ja-JP" dirty="0" smtClean="0"/>
              <a:t>％増の</a:t>
            </a:r>
            <a:r>
              <a:rPr lang="en-US" altLang="ja-JP" dirty="0" smtClean="0"/>
              <a:t>1739</a:t>
            </a:r>
            <a:r>
              <a:rPr lang="ja-JP" altLang="ja-JP" dirty="0" smtClean="0"/>
              <a:t>万円となり、増加率、金額とも</a:t>
            </a:r>
            <a:r>
              <a:rPr lang="en-US" altLang="ja-JP" dirty="0" smtClean="0"/>
              <a:t>02</a:t>
            </a:r>
            <a:r>
              <a:rPr lang="ja-JP" altLang="ja-JP" dirty="0" smtClean="0"/>
              <a:t>年の調査開始以来最高となった。安倍政権の経済政策「アベノミクス」による株高で有価証券の評価額が</a:t>
            </a:r>
            <a:r>
              <a:rPr lang="en-US" altLang="ja-JP" dirty="0" smtClean="0"/>
              <a:t>2</a:t>
            </a:r>
            <a:r>
              <a:rPr lang="ja-JP" altLang="ja-JP" dirty="0" smtClean="0"/>
              <a:t>割以上上昇したことが寄与した。　</a:t>
            </a:r>
            <a:r>
              <a:rPr lang="en-US" altLang="ja-JP" dirty="0" smtClean="0"/>
              <a:t>(</a:t>
            </a:r>
            <a:r>
              <a:rPr lang="ja-JP" altLang="ja-JP" dirty="0" smtClean="0"/>
              <a:t>時事通信</a:t>
            </a:r>
            <a:r>
              <a:rPr lang="en-US" altLang="ja-JP" dirty="0" smtClean="0"/>
              <a:t>)</a:t>
            </a:r>
          </a:p>
          <a:p>
            <a:r>
              <a:rPr lang="en-US" altLang="ja-JP" dirty="0" smtClean="0"/>
              <a:t>2</a:t>
            </a:r>
            <a:r>
              <a:rPr lang="ja-JP" altLang="en-US" dirty="0" smtClean="0"/>
              <a:t>人以上の世帯の平均負債は</a:t>
            </a:r>
            <a:r>
              <a:rPr lang="en-US" altLang="ja-JP" dirty="0" smtClean="0"/>
              <a:t>499</a:t>
            </a:r>
            <a:r>
              <a:rPr lang="ja-JP" altLang="en-US" dirty="0" smtClean="0"/>
              <a:t>万円で、前年比</a:t>
            </a:r>
            <a:r>
              <a:rPr lang="en-US" altLang="ja-JP" dirty="0" smtClean="0"/>
              <a:t>30</a:t>
            </a:r>
            <a:r>
              <a:rPr lang="ja-JP" altLang="en-US" dirty="0" smtClean="0"/>
              <a:t>万円増。増加率は</a:t>
            </a:r>
            <a:r>
              <a:rPr lang="en-US" altLang="ja-JP" dirty="0" smtClean="0"/>
              <a:t>6.4%</a:t>
            </a:r>
            <a:r>
              <a:rPr lang="ja-JP" altLang="en-US" dirty="0" smtClean="0"/>
              <a:t>に上り、貯蓄の増加率（</a:t>
            </a:r>
            <a:r>
              <a:rPr lang="en-US" altLang="ja-JP" dirty="0" smtClean="0"/>
              <a:t>4.9%</a:t>
            </a:r>
            <a:r>
              <a:rPr lang="ja-JP" altLang="en-US" dirty="0" smtClean="0"/>
              <a:t>）を上回った。全体のうち勤労者世帯だけでみると、負債は</a:t>
            </a:r>
            <a:r>
              <a:rPr lang="en-US" altLang="ja-JP" dirty="0" smtClean="0"/>
              <a:t>740</a:t>
            </a:r>
            <a:r>
              <a:rPr lang="ja-JP" altLang="en-US" dirty="0" smtClean="0"/>
              <a:t>万円で、前年に比べ</a:t>
            </a:r>
            <a:r>
              <a:rPr lang="en-US" altLang="ja-JP" dirty="0" smtClean="0"/>
              <a:t>45</a:t>
            </a:r>
            <a:r>
              <a:rPr lang="ja-JP" altLang="en-US" dirty="0" smtClean="0"/>
              <a:t>万円、</a:t>
            </a:r>
            <a:r>
              <a:rPr lang="en-US" altLang="ja-JP" dirty="0" smtClean="0"/>
              <a:t>6.5%</a:t>
            </a:r>
            <a:r>
              <a:rPr lang="ja-JP" altLang="en-US" dirty="0" smtClean="0"/>
              <a:t>の増加。（</a:t>
            </a:r>
            <a:r>
              <a:rPr lang="en-US" altLang="ja-JP" dirty="0" smtClean="0"/>
              <a:t>THE</a:t>
            </a:r>
            <a:r>
              <a:rPr lang="ja-JP" altLang="en-US" dirty="0" smtClean="0"/>
              <a:t> </a:t>
            </a:r>
            <a:r>
              <a:rPr lang="en-US" altLang="ja-JP" dirty="0" smtClean="0"/>
              <a:t>PAGE</a:t>
            </a:r>
            <a:r>
              <a:rPr lang="ja-JP" altLang="en-US" dirty="0" smtClean="0"/>
              <a:t>）</a:t>
            </a:r>
            <a:br>
              <a:rPr lang="ja-JP" altLang="en-US" dirty="0" smtClean="0"/>
            </a:br>
            <a:endParaRPr lang="ja-JP" altLang="ja-JP" dirty="0" smtClean="0"/>
          </a:p>
          <a:p>
            <a:endParaRPr kumimoji="1" lang="ja-JP" altLang="en-US" dirty="0"/>
          </a:p>
        </p:txBody>
      </p:sp>
    </p:spTree>
    <p:extLst>
      <p:ext uri="{BB962C8B-B14F-4D97-AF65-F5344CB8AC3E}">
        <p14:creationId xmlns:p14="http://schemas.microsoft.com/office/powerpoint/2010/main" val="18297073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normAutofit fontScale="90000"/>
          </a:bodyPr>
          <a:lstStyle/>
          <a:p>
            <a:pPr eaLnBrk="1" hangingPunct="1"/>
            <a:r>
              <a:rPr lang="ja-JP" altLang="en-US" smtClean="0"/>
              <a:t>不変価格表示・ラスパイレス数量指数</a:t>
            </a:r>
          </a:p>
        </p:txBody>
      </p:sp>
      <p:graphicFrame>
        <p:nvGraphicFramePr>
          <p:cNvPr id="29699" name="Object 4"/>
          <p:cNvGraphicFramePr>
            <a:graphicFrameLocks noGrp="1" noChangeAspect="1"/>
          </p:cNvGraphicFramePr>
          <p:nvPr>
            <p:ph idx="1"/>
          </p:nvPr>
        </p:nvGraphicFramePr>
        <p:xfrm>
          <a:off x="1979613" y="2708275"/>
          <a:ext cx="5584825" cy="2279650"/>
        </p:xfrm>
        <a:graphic>
          <a:graphicData uri="http://schemas.openxmlformats.org/presentationml/2006/ole">
            <mc:AlternateContent xmlns:mc="http://schemas.openxmlformats.org/markup-compatibility/2006">
              <mc:Choice xmlns:v="urn:schemas-microsoft-com:vml" Requires="v">
                <p:oleObj spid="_x0000_s29719" name="Equation" r:id="rId3" imgW="1866900" imgH="762000" progId="Equation.DSMT4">
                  <p:embed/>
                </p:oleObj>
              </mc:Choice>
              <mc:Fallback>
                <p:oleObj name="Equation" r:id="rId3" imgW="1866900" imgH="762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708275"/>
                        <a:ext cx="5584825" cy="227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399" name="Oval 7"/>
          <p:cNvSpPr>
            <a:spLocks noChangeArrowheads="1"/>
          </p:cNvSpPr>
          <p:nvPr/>
        </p:nvSpPr>
        <p:spPr bwMode="auto">
          <a:xfrm>
            <a:off x="1908175" y="3429000"/>
            <a:ext cx="1800225" cy="914400"/>
          </a:xfrm>
          <a:prstGeom prst="ellipse">
            <a:avLst/>
          </a:prstGeom>
          <a:solidFill>
            <a:srgbClr val="99CC00">
              <a:alpha val="30980"/>
            </a:srgbClr>
          </a:solidFill>
          <a:ln w="9525">
            <a:solidFill>
              <a:schemeClr val="tx1"/>
            </a:solidFill>
            <a:round/>
            <a:headEnd/>
            <a:tailEnd/>
          </a:ln>
        </p:spPr>
        <p:txBody>
          <a:bodyPr wrap="none" anchor="ct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endParaRPr lang="ja-JP" altLang="en-US" sz="2400"/>
          </a:p>
        </p:txBody>
      </p:sp>
      <p:sp>
        <p:nvSpPr>
          <p:cNvPr id="59400" name="Oval 8"/>
          <p:cNvSpPr>
            <a:spLocks noChangeArrowheads="1"/>
          </p:cNvSpPr>
          <p:nvPr/>
        </p:nvSpPr>
        <p:spPr bwMode="auto">
          <a:xfrm>
            <a:off x="1979613" y="4149725"/>
            <a:ext cx="1800225" cy="914400"/>
          </a:xfrm>
          <a:prstGeom prst="ellipse">
            <a:avLst/>
          </a:prstGeom>
          <a:solidFill>
            <a:schemeClr val="accent1">
              <a:alpha val="41960"/>
            </a:schemeClr>
          </a:solidFill>
          <a:ln w="9525">
            <a:solidFill>
              <a:schemeClr val="tx1"/>
            </a:solidFill>
            <a:round/>
            <a:headEnd/>
            <a:tailEnd/>
          </a:ln>
        </p:spPr>
        <p:txBody>
          <a:bodyPr wrap="none" anchor="ct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endParaRPr lang="ja-JP" altLang="en-US" sz="2400"/>
          </a:p>
        </p:txBody>
      </p:sp>
      <p:sp>
        <p:nvSpPr>
          <p:cNvPr id="59401" name="Line 9"/>
          <p:cNvSpPr>
            <a:spLocks noChangeShapeType="1"/>
          </p:cNvSpPr>
          <p:nvPr/>
        </p:nvSpPr>
        <p:spPr bwMode="auto">
          <a:xfrm flipH="1" flipV="1">
            <a:off x="3779838" y="4149725"/>
            <a:ext cx="1152525" cy="1079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02" name="Line 10"/>
          <p:cNvSpPr>
            <a:spLocks noChangeShapeType="1"/>
          </p:cNvSpPr>
          <p:nvPr/>
        </p:nvSpPr>
        <p:spPr bwMode="auto">
          <a:xfrm flipH="1" flipV="1">
            <a:off x="3563938" y="5013325"/>
            <a:ext cx="64770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05" name="Text Box 13"/>
          <p:cNvSpPr txBox="1">
            <a:spLocks noChangeArrowheads="1"/>
          </p:cNvSpPr>
          <p:nvPr/>
        </p:nvSpPr>
        <p:spPr bwMode="auto">
          <a:xfrm>
            <a:off x="5076825" y="4941888"/>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1800"/>
              <a:t>１期の不変価格表示</a:t>
            </a:r>
          </a:p>
        </p:txBody>
      </p:sp>
      <p:sp>
        <p:nvSpPr>
          <p:cNvPr id="59406" name="Text Box 14"/>
          <p:cNvSpPr txBox="1">
            <a:spLocks noChangeArrowheads="1"/>
          </p:cNvSpPr>
          <p:nvPr/>
        </p:nvSpPr>
        <p:spPr bwMode="auto">
          <a:xfrm>
            <a:off x="4284663" y="5949950"/>
            <a:ext cx="2447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1800"/>
              <a:t>0</a:t>
            </a:r>
            <a:r>
              <a:rPr lang="ja-JP" altLang="en-US" sz="1800"/>
              <a:t>期の不変価格表示＝０期の当期価格表示</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9399"/>
                                        </p:tgtEl>
                                        <p:attrNameLst>
                                          <p:attrName>style.visibility</p:attrName>
                                        </p:attrNameLst>
                                      </p:cBhvr>
                                      <p:to>
                                        <p:strVal val="visible"/>
                                      </p:to>
                                    </p:set>
                                    <p:animEffect transition="in" filter="box(in)">
                                      <p:cBhvr>
                                        <p:cTn id="7" dur="500"/>
                                        <p:tgtEl>
                                          <p:spTgt spid="5939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9401"/>
                                        </p:tgtEl>
                                        <p:attrNameLst>
                                          <p:attrName>style.visibility</p:attrName>
                                        </p:attrNameLst>
                                      </p:cBhvr>
                                      <p:to>
                                        <p:strVal val="visible"/>
                                      </p:to>
                                    </p:set>
                                    <p:animEffect transition="in" filter="box(in)">
                                      <p:cBhvr>
                                        <p:cTn id="10" dur="500"/>
                                        <p:tgtEl>
                                          <p:spTgt spid="59401"/>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9405"/>
                                        </p:tgtEl>
                                        <p:attrNameLst>
                                          <p:attrName>style.visibility</p:attrName>
                                        </p:attrNameLst>
                                      </p:cBhvr>
                                      <p:to>
                                        <p:strVal val="visible"/>
                                      </p:to>
                                    </p:set>
                                    <p:animEffect transition="in" filter="box(in)">
                                      <p:cBhvr>
                                        <p:cTn id="13" dur="500"/>
                                        <p:tgtEl>
                                          <p:spTgt spid="594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9400"/>
                                        </p:tgtEl>
                                        <p:attrNameLst>
                                          <p:attrName>style.visibility</p:attrName>
                                        </p:attrNameLst>
                                      </p:cBhvr>
                                      <p:to>
                                        <p:strVal val="visible"/>
                                      </p:to>
                                    </p:set>
                                    <p:animEffect transition="in" filter="box(in)">
                                      <p:cBhvr>
                                        <p:cTn id="18" dur="500"/>
                                        <p:tgtEl>
                                          <p:spTgt spid="59400"/>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9402"/>
                                        </p:tgtEl>
                                        <p:attrNameLst>
                                          <p:attrName>style.visibility</p:attrName>
                                        </p:attrNameLst>
                                      </p:cBhvr>
                                      <p:to>
                                        <p:strVal val="visible"/>
                                      </p:to>
                                    </p:set>
                                    <p:animEffect transition="in" filter="box(in)">
                                      <p:cBhvr>
                                        <p:cTn id="21" dur="500"/>
                                        <p:tgtEl>
                                          <p:spTgt spid="59402"/>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9406"/>
                                        </p:tgtEl>
                                        <p:attrNameLst>
                                          <p:attrName>style.visibility</p:attrName>
                                        </p:attrNameLst>
                                      </p:cBhvr>
                                      <p:to>
                                        <p:strVal val="visible"/>
                                      </p:to>
                                    </p:set>
                                    <p:animEffect transition="in" filter="box(in)">
                                      <p:cBhvr>
                                        <p:cTn id="24" dur="500"/>
                                        <p:tgtEl>
                                          <p:spTgt spid="59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animBg="1"/>
      <p:bldP spid="59400" grpId="0" animBg="1"/>
      <p:bldP spid="59401" grpId="0" animBg="1"/>
      <p:bldP spid="59402" grpId="0" animBg="1"/>
      <p:bldP spid="59405" grpId="0"/>
      <p:bldP spid="5940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5"/>
          <p:cNvSpPr>
            <a:spLocks noGrp="1" noChangeArrowheads="1"/>
          </p:cNvSpPr>
          <p:nvPr>
            <p:ph type="title"/>
          </p:nvPr>
        </p:nvSpPr>
        <p:spPr/>
        <p:txBody>
          <a:bodyPr>
            <a:normAutofit fontScale="90000"/>
          </a:bodyPr>
          <a:lstStyle/>
          <a:p>
            <a:pPr eaLnBrk="1" hangingPunct="1"/>
            <a:r>
              <a:rPr lang="ja-JP" altLang="en-US" smtClean="0"/>
              <a:t>不変価格表示・デフレーター・数量指数</a:t>
            </a:r>
          </a:p>
        </p:txBody>
      </p:sp>
      <p:graphicFrame>
        <p:nvGraphicFramePr>
          <p:cNvPr id="30723" name="Object 4"/>
          <p:cNvGraphicFramePr>
            <a:graphicFrameLocks noGrp="1" noChangeAspect="1"/>
          </p:cNvGraphicFramePr>
          <p:nvPr>
            <p:ph idx="1"/>
          </p:nvPr>
        </p:nvGraphicFramePr>
        <p:xfrm>
          <a:off x="1042988" y="2571750"/>
          <a:ext cx="7777162" cy="3105150"/>
        </p:xfrm>
        <a:graphic>
          <a:graphicData uri="http://schemas.openxmlformats.org/presentationml/2006/ole">
            <mc:AlternateContent xmlns:mc="http://schemas.openxmlformats.org/markup-compatibility/2006">
              <mc:Choice xmlns:v="urn:schemas-microsoft-com:vml" Requires="v">
                <p:oleObj spid="_x0000_s30740" name="Equation" r:id="rId3" imgW="3467100" imgH="1384300" progId="Equation.DSMT4">
                  <p:embed/>
                </p:oleObj>
              </mc:Choice>
              <mc:Fallback>
                <p:oleObj name="Equation" r:id="rId3" imgW="3467100" imgH="13843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2571750"/>
                        <a:ext cx="7777162" cy="310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591" name="Oval 7"/>
          <p:cNvSpPr>
            <a:spLocks noChangeArrowheads="1"/>
          </p:cNvSpPr>
          <p:nvPr/>
        </p:nvSpPr>
        <p:spPr bwMode="auto">
          <a:xfrm>
            <a:off x="3995738" y="4724400"/>
            <a:ext cx="3313112" cy="504825"/>
          </a:xfrm>
          <a:prstGeom prst="ellipse">
            <a:avLst/>
          </a:prstGeom>
          <a:solidFill>
            <a:schemeClr val="accent1">
              <a:alpha val="34901"/>
            </a:schemeClr>
          </a:solidFill>
          <a:ln w="9525">
            <a:solidFill>
              <a:schemeClr val="tx1"/>
            </a:solidFill>
            <a:round/>
            <a:headEnd/>
            <a:tailEnd/>
          </a:ln>
        </p:spPr>
        <p:txBody>
          <a:bodyPr wrap="none" anchor="ct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endParaRPr lang="ja-JP" altLang="en-US" sz="2400"/>
          </a:p>
        </p:txBody>
      </p:sp>
      <p:sp>
        <p:nvSpPr>
          <p:cNvPr id="67592" name="Line 8"/>
          <p:cNvSpPr>
            <a:spLocks noChangeShapeType="1"/>
          </p:cNvSpPr>
          <p:nvPr/>
        </p:nvSpPr>
        <p:spPr bwMode="auto">
          <a:xfrm flipV="1">
            <a:off x="5148263" y="5300663"/>
            <a:ext cx="431800"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7593" name="Text Box 9"/>
          <p:cNvSpPr txBox="1">
            <a:spLocks noChangeArrowheads="1"/>
          </p:cNvSpPr>
          <p:nvPr/>
        </p:nvSpPr>
        <p:spPr bwMode="auto">
          <a:xfrm>
            <a:off x="4643438" y="6021388"/>
            <a:ext cx="230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1800"/>
              <a:t>デフレーター</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7591"/>
                                        </p:tgtEl>
                                        <p:attrNameLst>
                                          <p:attrName>style.visibility</p:attrName>
                                        </p:attrNameLst>
                                      </p:cBhvr>
                                      <p:to>
                                        <p:strVal val="visible"/>
                                      </p:to>
                                    </p:set>
                                    <p:animEffect transition="in" filter="box(in)">
                                      <p:cBhvr>
                                        <p:cTn id="7" dur="500"/>
                                        <p:tgtEl>
                                          <p:spTgt spid="6759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7592"/>
                                        </p:tgtEl>
                                        <p:attrNameLst>
                                          <p:attrName>style.visibility</p:attrName>
                                        </p:attrNameLst>
                                      </p:cBhvr>
                                      <p:to>
                                        <p:strVal val="visible"/>
                                      </p:to>
                                    </p:set>
                                    <p:animEffect transition="in" filter="box(in)">
                                      <p:cBhvr>
                                        <p:cTn id="10" dur="500"/>
                                        <p:tgtEl>
                                          <p:spTgt spid="6759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7593"/>
                                        </p:tgtEl>
                                        <p:attrNameLst>
                                          <p:attrName>style.visibility</p:attrName>
                                        </p:attrNameLst>
                                      </p:cBhvr>
                                      <p:to>
                                        <p:strVal val="visible"/>
                                      </p:to>
                                    </p:set>
                                    <p:animEffect transition="in" filter="box(in)">
                                      <p:cBhvr>
                                        <p:cTn id="13" dur="500"/>
                                        <p:tgtEl>
                                          <p:spTgt spid="67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animBg="1"/>
      <p:bldP spid="67592" grpId="0" animBg="1"/>
      <p:bldP spid="6759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827584" y="332656"/>
            <a:ext cx="7924800" cy="1143000"/>
          </a:xfrm>
        </p:spPr>
        <p:txBody>
          <a:bodyPr/>
          <a:lstStyle/>
          <a:p>
            <a:pPr eaLnBrk="1" hangingPunct="1"/>
            <a:r>
              <a:rPr lang="ja-JP" altLang="en-US" sz="3200" dirty="0" smtClean="0"/>
              <a:t>ラスパイレス式指数とパーシェ式指数の関係</a:t>
            </a:r>
          </a:p>
        </p:txBody>
      </p:sp>
      <p:sp>
        <p:nvSpPr>
          <p:cNvPr id="31747" name="Rectangle 3"/>
          <p:cNvSpPr>
            <a:spLocks noGrp="1" noChangeArrowheads="1"/>
          </p:cNvSpPr>
          <p:nvPr>
            <p:ph type="body" sz="half" idx="1"/>
          </p:nvPr>
        </p:nvSpPr>
        <p:spPr>
          <a:xfrm>
            <a:off x="827584" y="2060848"/>
            <a:ext cx="7910513" cy="3803650"/>
          </a:xfrm>
        </p:spPr>
        <p:txBody>
          <a:bodyPr/>
          <a:lstStyle/>
          <a:p>
            <a:pPr eaLnBrk="1" hangingPunct="1"/>
            <a:r>
              <a:rPr lang="ja-JP" altLang="en-US" sz="2400" dirty="0" smtClean="0"/>
              <a:t>ラスパイレス式物価指数とパーシェ式数量指数の積は、金額指数（金額比）。</a:t>
            </a:r>
          </a:p>
          <a:p>
            <a:pPr eaLnBrk="1" hangingPunct="1"/>
            <a:endParaRPr lang="ja-JP" altLang="en-US" sz="2400" dirty="0" smtClean="0"/>
          </a:p>
          <a:p>
            <a:pPr eaLnBrk="1" hangingPunct="1"/>
            <a:endParaRPr lang="ja-JP" altLang="en-US" sz="2400" dirty="0" smtClean="0"/>
          </a:p>
          <a:p>
            <a:pPr eaLnBrk="1" hangingPunct="1"/>
            <a:endParaRPr lang="ja-JP" altLang="en-US" sz="2400" dirty="0" smtClean="0"/>
          </a:p>
          <a:p>
            <a:pPr eaLnBrk="1" hangingPunct="1"/>
            <a:r>
              <a:rPr lang="ja-JP" altLang="en-US" sz="2400" dirty="0" smtClean="0"/>
              <a:t>ラスパイレス式数量指数とパーシェ式物価指数の積は、金額指数（金額比）。</a:t>
            </a:r>
          </a:p>
          <a:p>
            <a:pPr eaLnBrk="1" hangingPunct="1"/>
            <a:r>
              <a:rPr lang="en-US" altLang="ja-JP" sz="2400" dirty="0" smtClean="0"/>
              <a:t>《</a:t>
            </a:r>
            <a:r>
              <a:rPr lang="ja-JP" altLang="en-US" sz="2400" dirty="0" smtClean="0"/>
              <a:t>比較</a:t>
            </a:r>
            <a:r>
              <a:rPr lang="en-US" altLang="ja-JP" sz="2400" dirty="0" smtClean="0"/>
              <a:t>》</a:t>
            </a:r>
            <a:r>
              <a:rPr lang="ja-JP" altLang="en-US" sz="2400" dirty="0" smtClean="0"/>
              <a:t>フィッシャー式物価指数とフィッシャー式数量指数の積は金額指数（金額比）。</a:t>
            </a:r>
          </a:p>
          <a:p>
            <a:pPr eaLnBrk="1" hangingPunct="1"/>
            <a:endParaRPr lang="ja-JP" altLang="en-US" sz="2400" dirty="0" smtClean="0"/>
          </a:p>
          <a:p>
            <a:pPr eaLnBrk="1" hangingPunct="1"/>
            <a:endParaRPr lang="en-US" altLang="ja-JP" sz="2400" dirty="0" smtClean="0"/>
          </a:p>
        </p:txBody>
      </p:sp>
      <p:graphicFrame>
        <p:nvGraphicFramePr>
          <p:cNvPr id="31748" name="Object 4"/>
          <p:cNvGraphicFramePr>
            <a:graphicFrameLocks noGrp="1" noChangeAspect="1"/>
          </p:cNvGraphicFramePr>
          <p:nvPr>
            <p:ph sz="half" idx="2"/>
            <p:extLst>
              <p:ext uri="{D42A27DB-BD31-4B8C-83A1-F6EECF244321}">
                <p14:modId xmlns:p14="http://schemas.microsoft.com/office/powerpoint/2010/main" val="1358704136"/>
              </p:ext>
            </p:extLst>
          </p:nvPr>
        </p:nvGraphicFramePr>
        <p:xfrm>
          <a:off x="2339752" y="2924944"/>
          <a:ext cx="4624387" cy="1167259"/>
        </p:xfrm>
        <a:graphic>
          <a:graphicData uri="http://schemas.openxmlformats.org/presentationml/2006/ole">
            <mc:AlternateContent xmlns:mc="http://schemas.openxmlformats.org/markup-compatibility/2006">
              <mc:Choice xmlns:v="urn:schemas-microsoft-com:vml" Requires="v">
                <p:oleObj spid="_x0000_s31763" name="Equation" r:id="rId3" imgW="1701800" imgH="482600" progId="Equation.DSMT4">
                  <p:embed/>
                </p:oleObj>
              </mc:Choice>
              <mc:Fallback>
                <p:oleObj name="Equation" r:id="rId3" imgW="1701800" imgH="482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2924944"/>
                        <a:ext cx="4624387" cy="1167259"/>
                      </a:xfrm>
                      <a:prstGeom prst="rect">
                        <a:avLst/>
                      </a:prstGeom>
                      <a:noFill/>
                      <a:ln>
                        <a:noFill/>
                      </a:ln>
                      <a:effectLs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タイトル 1"/>
          <p:cNvSpPr>
            <a:spLocks noGrp="1"/>
          </p:cNvSpPr>
          <p:nvPr>
            <p:ph type="title"/>
          </p:nvPr>
        </p:nvSpPr>
        <p:spPr>
          <a:xfrm>
            <a:off x="827584" y="332656"/>
            <a:ext cx="7924800" cy="1143000"/>
          </a:xfrm>
        </p:spPr>
        <p:txBody>
          <a:bodyPr>
            <a:normAutofit fontScale="90000"/>
          </a:bodyPr>
          <a:lstStyle/>
          <a:p>
            <a:r>
              <a:rPr lang="en-US" altLang="ja-JP" dirty="0" smtClean="0"/>
              <a:t>2007</a:t>
            </a:r>
            <a:r>
              <a:rPr lang="ja-JP" altLang="en-US" dirty="0" smtClean="0"/>
              <a:t>年第</a:t>
            </a:r>
            <a:r>
              <a:rPr lang="en-US" altLang="ja-JP" dirty="0" smtClean="0"/>
              <a:t>2</a:t>
            </a:r>
            <a:r>
              <a:rPr lang="ja-JP" altLang="en-US" dirty="0" smtClean="0"/>
              <a:t>四半期</a:t>
            </a:r>
            <a:r>
              <a:rPr lang="en-US" altLang="ja-JP" dirty="0" smtClean="0"/>
              <a:t>GDP</a:t>
            </a:r>
            <a:r>
              <a:rPr lang="ja-JP" altLang="en-US" dirty="0" smtClean="0"/>
              <a:t>速報におけるデフレーターの怪</a:t>
            </a:r>
          </a:p>
        </p:txBody>
      </p:sp>
      <p:sp>
        <p:nvSpPr>
          <p:cNvPr id="32771" name="テキスト プレースホルダ 2"/>
          <p:cNvSpPr>
            <a:spLocks noGrp="1"/>
          </p:cNvSpPr>
          <p:nvPr>
            <p:ph type="body" sz="half" idx="1"/>
          </p:nvPr>
        </p:nvSpPr>
        <p:spPr/>
        <p:txBody>
          <a:bodyPr>
            <a:normAutofit fontScale="92500" lnSpcReduction="10000"/>
          </a:bodyPr>
          <a:lstStyle/>
          <a:p>
            <a:r>
              <a:rPr lang="ja-JP" altLang="en-US" sz="2400" smtClean="0"/>
              <a:t>１次</a:t>
            </a:r>
            <a:r>
              <a:rPr lang="en-US" altLang="ja-JP" sz="2400" smtClean="0"/>
              <a:t>QE</a:t>
            </a:r>
            <a:r>
              <a:rPr lang="ja-JP" altLang="en-US" sz="2400" smtClean="0"/>
              <a:t>（８月１３日）</a:t>
            </a:r>
            <a:endParaRPr lang="en-US" altLang="ja-JP" sz="2400" smtClean="0"/>
          </a:p>
          <a:p>
            <a:pPr>
              <a:buFont typeface="Wingdings" pitchFamily="2" charset="2"/>
              <a:buNone/>
            </a:pPr>
            <a:r>
              <a:rPr lang="ja-JP" altLang="en-US" sz="2400" smtClean="0"/>
              <a:t>　　実質経済成長率（年率、季節調整値）</a:t>
            </a:r>
            <a:endParaRPr lang="en-US" altLang="ja-JP" sz="2400" smtClean="0"/>
          </a:p>
          <a:p>
            <a:pPr>
              <a:buFont typeface="Wingdings" pitchFamily="2" charset="2"/>
              <a:buNone/>
            </a:pPr>
            <a:r>
              <a:rPr lang="ja-JP" altLang="en-US" sz="2400" smtClean="0"/>
              <a:t>　　　　　　＋０．５</a:t>
            </a:r>
            <a:endParaRPr lang="en-US" altLang="ja-JP" sz="2400" smtClean="0"/>
          </a:p>
          <a:p>
            <a:pPr>
              <a:buFont typeface="Wingdings" pitchFamily="2" charset="2"/>
              <a:buNone/>
            </a:pPr>
            <a:r>
              <a:rPr lang="ja-JP" altLang="en-US" sz="2400" smtClean="0"/>
              <a:t>　　名目経済成長率（年率、季節調整値）</a:t>
            </a:r>
            <a:endParaRPr lang="en-US" altLang="ja-JP" sz="2400" smtClean="0"/>
          </a:p>
          <a:p>
            <a:pPr>
              <a:buFont typeface="Wingdings" pitchFamily="2" charset="2"/>
              <a:buNone/>
            </a:pPr>
            <a:r>
              <a:rPr lang="ja-JP" altLang="en-US" sz="2400" smtClean="0"/>
              <a:t>　　　　　　＋１．１</a:t>
            </a:r>
            <a:endParaRPr lang="en-US" altLang="ja-JP" sz="2400" smtClean="0"/>
          </a:p>
          <a:p>
            <a:pPr>
              <a:buFont typeface="Wingdings" pitchFamily="2" charset="2"/>
              <a:buNone/>
            </a:pPr>
            <a:r>
              <a:rPr lang="ja-JP" altLang="en-US" sz="2400" smtClean="0"/>
              <a:t>　　デフレーター（対前年同期比）　－０．３</a:t>
            </a:r>
            <a:endParaRPr lang="en-US" altLang="ja-JP" sz="2400" smtClean="0"/>
          </a:p>
          <a:p>
            <a:pPr>
              <a:buFont typeface="Wingdings" pitchFamily="2" charset="2"/>
              <a:buNone/>
            </a:pPr>
            <a:r>
              <a:rPr lang="ja-JP" altLang="en-US" sz="2400" smtClean="0"/>
              <a:t>　　</a:t>
            </a:r>
          </a:p>
        </p:txBody>
      </p:sp>
      <p:sp>
        <p:nvSpPr>
          <p:cNvPr id="32772" name="コンテンツ プレースホルダ 3"/>
          <p:cNvSpPr>
            <a:spLocks noGrp="1"/>
          </p:cNvSpPr>
          <p:nvPr>
            <p:ph sz="half" idx="2"/>
          </p:nvPr>
        </p:nvSpPr>
        <p:spPr>
          <a:xfrm>
            <a:off x="4760913" y="2362200"/>
            <a:ext cx="3740150" cy="4495800"/>
          </a:xfrm>
        </p:spPr>
        <p:txBody>
          <a:bodyPr/>
          <a:lstStyle/>
          <a:p>
            <a:r>
              <a:rPr lang="ja-JP" altLang="en-US" sz="2400" smtClean="0"/>
              <a:t>２次</a:t>
            </a:r>
            <a:r>
              <a:rPr lang="en-US" altLang="ja-JP" sz="2400" smtClean="0"/>
              <a:t>QE</a:t>
            </a:r>
            <a:r>
              <a:rPr lang="ja-JP" altLang="en-US" sz="2400" smtClean="0"/>
              <a:t>（９月１０日）</a:t>
            </a:r>
            <a:endParaRPr lang="en-US" altLang="ja-JP" sz="2400" smtClean="0"/>
          </a:p>
          <a:p>
            <a:pPr>
              <a:buFont typeface="Wingdings" pitchFamily="2" charset="2"/>
              <a:buNone/>
            </a:pPr>
            <a:r>
              <a:rPr lang="ja-JP" altLang="en-US" sz="2400" smtClean="0"/>
              <a:t>　実質経済成長率（年率、季節調整値）</a:t>
            </a:r>
            <a:endParaRPr lang="en-US" altLang="ja-JP" sz="2400" smtClean="0"/>
          </a:p>
          <a:p>
            <a:pPr>
              <a:buFont typeface="Wingdings" pitchFamily="2" charset="2"/>
              <a:buNone/>
            </a:pPr>
            <a:r>
              <a:rPr lang="ja-JP" altLang="en-US" sz="2400" smtClean="0"/>
              <a:t>　　　　　－１．２</a:t>
            </a:r>
            <a:endParaRPr lang="en-US" altLang="ja-JP" sz="2400" smtClean="0"/>
          </a:p>
          <a:p>
            <a:pPr>
              <a:buFont typeface="Wingdings" pitchFamily="2" charset="2"/>
              <a:buNone/>
            </a:pPr>
            <a:r>
              <a:rPr lang="ja-JP" altLang="en-US" sz="2400" smtClean="0"/>
              <a:t>　　名目経済成長率（年率、季節調整値）</a:t>
            </a:r>
            <a:endParaRPr lang="en-US" altLang="ja-JP" sz="2400" smtClean="0"/>
          </a:p>
          <a:p>
            <a:pPr>
              <a:buFont typeface="Wingdings" pitchFamily="2" charset="2"/>
              <a:buNone/>
            </a:pPr>
            <a:r>
              <a:rPr lang="ja-JP" altLang="en-US" sz="2400" smtClean="0"/>
              <a:t>　　　　　－０．７</a:t>
            </a:r>
            <a:endParaRPr lang="en-US" altLang="ja-JP" sz="2400" smtClean="0"/>
          </a:p>
          <a:p>
            <a:pPr>
              <a:buFont typeface="Wingdings" pitchFamily="2" charset="2"/>
              <a:buNone/>
            </a:pPr>
            <a:r>
              <a:rPr lang="ja-JP" altLang="en-US" sz="2400" smtClean="0"/>
              <a:t>　　デフレーター（対前年同期比）－０．３</a:t>
            </a:r>
            <a:endParaRPr lang="en-US" altLang="ja-JP" sz="2400" smtClean="0"/>
          </a:p>
          <a:p>
            <a:pPr>
              <a:buFont typeface="Wingdings" pitchFamily="2" charset="2"/>
              <a:buNone/>
            </a:pPr>
            <a:r>
              <a:rPr lang="ja-JP" altLang="en-US" sz="2400" smtClean="0"/>
              <a:t>　　</a:t>
            </a:r>
          </a:p>
          <a:p>
            <a:endParaRPr lang="ja-JP" altLang="en-US"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タイトル 4"/>
          <p:cNvSpPr>
            <a:spLocks noGrp="1"/>
          </p:cNvSpPr>
          <p:nvPr>
            <p:ph type="title"/>
          </p:nvPr>
        </p:nvSpPr>
        <p:spPr/>
        <p:txBody>
          <a:bodyPr>
            <a:normAutofit fontScale="90000"/>
          </a:bodyPr>
          <a:lstStyle/>
          <a:p>
            <a:r>
              <a:rPr lang="ja-JP" altLang="en-US" smtClean="0"/>
              <a:t>デフレーターは季節調整できない！？</a:t>
            </a:r>
          </a:p>
        </p:txBody>
      </p:sp>
      <p:sp>
        <p:nvSpPr>
          <p:cNvPr id="33795" name="コンテンツ プレースホルダ 5"/>
          <p:cNvSpPr>
            <a:spLocks noGrp="1"/>
          </p:cNvSpPr>
          <p:nvPr>
            <p:ph idx="1"/>
          </p:nvPr>
        </p:nvSpPr>
        <p:spPr/>
        <p:txBody>
          <a:bodyPr>
            <a:normAutofit lnSpcReduction="10000"/>
          </a:bodyPr>
          <a:lstStyle/>
          <a:p>
            <a:r>
              <a:rPr lang="ja-JP" altLang="en-US" smtClean="0"/>
              <a:t>なぜ？</a:t>
            </a:r>
            <a:endParaRPr lang="en-US" altLang="ja-JP" smtClean="0"/>
          </a:p>
          <a:p>
            <a:r>
              <a:rPr lang="ja-JP" altLang="en-US" smtClean="0"/>
              <a:t>「季節調整」とはどんなことをやっているのか？</a:t>
            </a:r>
            <a:endParaRPr lang="en-US" altLang="ja-JP" smtClean="0"/>
          </a:p>
          <a:p>
            <a:r>
              <a:rPr lang="en-US" altLang="ja-JP" smtClean="0"/>
              <a:t>X-12</a:t>
            </a:r>
            <a:r>
              <a:rPr lang="ja-JP" altLang="en-US" smtClean="0"/>
              <a:t>　</a:t>
            </a:r>
            <a:r>
              <a:rPr lang="en-US" altLang="ja-JP" smtClean="0"/>
              <a:t>ARIMA</a:t>
            </a:r>
            <a:r>
              <a:rPr lang="ja-JP" altLang="en-US" smtClean="0"/>
              <a:t>法を採用。</a:t>
            </a:r>
            <a:endParaRPr lang="en-US" altLang="ja-JP" smtClean="0"/>
          </a:p>
          <a:p>
            <a:r>
              <a:rPr lang="ja-JP" altLang="en-US" smtClean="0"/>
              <a:t>「移動平均」が基本。直近部分を予測。</a:t>
            </a:r>
            <a:endParaRPr lang="en-US" altLang="ja-JP" smtClean="0"/>
          </a:p>
          <a:p>
            <a:r>
              <a:rPr lang="ja-JP" altLang="en-US" smtClean="0"/>
              <a:t>たとえば、名目</a:t>
            </a:r>
            <a:r>
              <a:rPr lang="en-US" altLang="ja-JP" smtClean="0"/>
              <a:t>GDP</a:t>
            </a:r>
            <a:r>
              <a:rPr lang="ja-JP" altLang="en-US" smtClean="0"/>
              <a:t>、実質</a:t>
            </a:r>
            <a:r>
              <a:rPr lang="en-US" altLang="ja-JP" smtClean="0"/>
              <a:t>GDP</a:t>
            </a:r>
            <a:r>
              <a:rPr lang="ja-JP" altLang="en-US" smtClean="0"/>
              <a:t>といった個別系列ごとに、季節調整を行なうので、もともとの系列相互がもっていた関係が損なわれる可能性がる。</a:t>
            </a:r>
            <a:endParaRPr lang="en-US" altLang="ja-JP" smtClean="0"/>
          </a:p>
          <a:p>
            <a:endParaRPr lang="en-US" altLang="ja-JP" smtClean="0"/>
          </a:p>
          <a:p>
            <a:endParaRPr lang="en-US" altLang="ja-JP" smtClean="0"/>
          </a:p>
          <a:p>
            <a:endParaRPr lang="en-US" altLang="ja-JP" smtClean="0"/>
          </a:p>
          <a:p>
            <a:endParaRPr lang="ja-JP" altLang="en-US"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428750" y="2714625"/>
          <a:ext cx="3143250" cy="7407288"/>
        </p:xfrm>
        <a:graphic>
          <a:graphicData uri="http://schemas.openxmlformats.org/drawingml/2006/table">
            <a:tbl>
              <a:tblPr/>
              <a:tblGrid>
                <a:gridCol w="1112838"/>
                <a:gridCol w="2030412"/>
              </a:tblGrid>
              <a:tr h="274344">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ＭＳ Ｐゴシック" charset="-128"/>
                          <a:ea typeface="ＭＳ Ｐゴシック" charset="-128"/>
                        </a:rPr>
                        <a:t>全国百貨店売上高</a:t>
                      </a:r>
                    </a:p>
                  </a:txBody>
                  <a:tcPr marL="0" marR="0" marT="0"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2005.7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764548791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8</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516844099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560999331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10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652579081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11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692385822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12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923467515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2006.1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691393509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523590601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683633707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610163504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602114804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603178346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755984493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8</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514734628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563622776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10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635266643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11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687385683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12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898975544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2007.1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688657415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529580011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667404848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598591653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599314086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634956933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722712279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r>
              <a:tr h="274344">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ＭＳ Ｐゴシック" charset="-128"/>
                          <a:ea typeface="ＭＳ Ｐゴシック" charset="-128"/>
                        </a:rPr>
                        <a:t>単位千円</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graphicFrame>
        <p:nvGraphicFramePr>
          <p:cNvPr id="5" name="グラフ 4"/>
          <p:cNvGraphicFramePr/>
          <p:nvPr/>
        </p:nvGraphicFramePr>
        <p:xfrm>
          <a:off x="4572000" y="2643182"/>
          <a:ext cx="4572000" cy="3214710"/>
        </p:xfrm>
        <a:graphic>
          <a:graphicData uri="http://schemas.openxmlformats.org/drawingml/2006/chart">
            <c:chart xmlns:c="http://schemas.openxmlformats.org/drawingml/2006/chart" xmlns:r="http://schemas.openxmlformats.org/officeDocument/2006/relationships" r:id="rId2"/>
          </a:graphicData>
        </a:graphic>
      </p:graphicFrame>
      <p:sp>
        <p:nvSpPr>
          <p:cNvPr id="34903" name="タイトル 5"/>
          <p:cNvSpPr>
            <a:spLocks noGrp="1"/>
          </p:cNvSpPr>
          <p:nvPr>
            <p:ph type="title"/>
          </p:nvPr>
        </p:nvSpPr>
        <p:spPr/>
        <p:txBody>
          <a:bodyPr>
            <a:normAutofit fontScale="90000"/>
          </a:bodyPr>
          <a:lstStyle/>
          <a:p>
            <a:r>
              <a:rPr lang="ja-JP" altLang="en-US" smtClean="0"/>
              <a:t>全国百貨店売上高データにはかなり顕著な季節性がある。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0 0  L 0 -0.33295  E" pathEditMode="relative" ptsTypes="">
                                      <p:cBhvr>
                                        <p:cTn id="6" dur="2000" fill="hold"/>
                                        <p:tgtEl>
                                          <p:spTgt spid="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1857375" y="1285875"/>
          <a:ext cx="6237288" cy="7680960"/>
        </p:xfrm>
        <a:graphic>
          <a:graphicData uri="http://schemas.openxmlformats.org/drawingml/2006/table">
            <a:tbl>
              <a:tblPr/>
              <a:tblGrid>
                <a:gridCol w="960438"/>
                <a:gridCol w="1897062"/>
                <a:gridCol w="1643063"/>
                <a:gridCol w="1736725"/>
              </a:tblGrid>
              <a:tr h="548595">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ＭＳ Ｐゴシック" charset="-128"/>
                          <a:ea typeface="ＭＳ Ｐゴシック" charset="-128"/>
                        </a:rPr>
                        <a:t>全国百貨店売上高</a:t>
                      </a:r>
                    </a:p>
                  </a:txBody>
                  <a:tcPr marL="0" marR="0" marT="0"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12</a:t>
                      </a:r>
                      <a:r>
                        <a:rPr kumimoji="1" lang="ja-JP" altLang="en-US" sz="1800" b="0" i="0" u="none" strike="noStrike" cap="none" normalizeH="0" baseline="0" smtClean="0">
                          <a:ln>
                            <a:noFill/>
                          </a:ln>
                          <a:solidFill>
                            <a:srgbClr val="000000"/>
                          </a:solidFill>
                          <a:effectLst/>
                          <a:latin typeface="ＭＳ Ｐゴシック" charset="-128"/>
                          <a:ea typeface="ＭＳ Ｐゴシック" charset="-128"/>
                        </a:rPr>
                        <a:t>項移動平均</a:t>
                      </a: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TW" altLang="en-US" sz="1800" b="0" i="0" u="none" strike="noStrike" cap="none" normalizeH="0" baseline="0" smtClean="0">
                          <a:ln>
                            <a:noFill/>
                          </a:ln>
                          <a:solidFill>
                            <a:srgbClr val="000000"/>
                          </a:solidFill>
                          <a:effectLst/>
                          <a:latin typeface="ＭＳ Ｐゴシック" charset="-128"/>
                          <a:ea typeface="ＭＳ Ｐゴシック" charset="-128"/>
                        </a:rPr>
                        <a:t>同中心化</a:t>
                      </a:r>
                      <a:r>
                        <a:rPr kumimoji="1" lang="en-US" altLang="zh-TW" sz="1800" b="0" i="0" u="none" strike="noStrike" cap="none" normalizeH="0" baseline="0" smtClean="0">
                          <a:ln>
                            <a:noFill/>
                          </a:ln>
                          <a:solidFill>
                            <a:srgbClr val="000000"/>
                          </a:solidFill>
                          <a:effectLst/>
                          <a:latin typeface="ＭＳ Ｐゴシック" charset="-128"/>
                          <a:ea typeface="ＭＳ Ｐゴシック" charset="-128"/>
                        </a:rPr>
                        <a:t>12</a:t>
                      </a:r>
                      <a:r>
                        <a:rPr kumimoji="1" lang="zh-TW" altLang="en-US" sz="1800" b="0" i="0" u="none" strike="noStrike" cap="none" normalizeH="0" baseline="0" smtClean="0">
                          <a:ln>
                            <a:noFill/>
                          </a:ln>
                          <a:solidFill>
                            <a:srgbClr val="000000"/>
                          </a:solidFill>
                          <a:effectLst/>
                          <a:latin typeface="ＭＳ Ｐゴシック" charset="-128"/>
                          <a:ea typeface="ＭＳ Ｐゴシック" charset="-128"/>
                        </a:rPr>
                        <a:t>項移動平均</a:t>
                      </a:r>
                    </a:p>
                  </a:txBody>
                  <a:tcPr marL="0" marR="0" marT="0" marB="0" anchor="ctr"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2005.7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764548791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8</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516844099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560999331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10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652579081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11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692385822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12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923467515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652,074,926</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2006.1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691393509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651,361,234</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651,718,080</a:t>
                      </a: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523590601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651,185,445</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651,273,340</a:t>
                      </a: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683633707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651,404,066</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651,294,755</a:t>
                      </a: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610163504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649,961,362</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650,682,714</a:t>
                      </a: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602114804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649,544,684</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649,753,023</a:t>
                      </a: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603178346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647,503,687</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648,524,185</a:t>
                      </a: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755984493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647,275,679</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647,389,683</a:t>
                      </a: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8</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514734628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647,774,796</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647,525,237</a:t>
                      </a: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9</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563622776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646,422,391</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647,098,594</a:t>
                      </a: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10</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635266643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645,458,070</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645,940,231</a:t>
                      </a: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11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687385683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645,224,677</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645,341,374</a:t>
                      </a: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12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898975544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647,872,893</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646,548,785</a:t>
                      </a: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2007.1</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688657415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645,100,208</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2</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529580011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3</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667404848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4</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598591653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599314086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a:noFill/>
                    </a:lnL>
                    <a:lnR>
                      <a:noFill/>
                    </a:lnR>
                    <a:lnT>
                      <a:noFill/>
                    </a:lnT>
                    <a:lnB>
                      <a:noFill/>
                    </a:lnB>
                    <a:lnTlToBr>
                      <a:noFill/>
                    </a:lnTlToBr>
                    <a:lnBlToTr>
                      <a:noFill/>
                    </a:lnBlToTr>
                    <a:no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634956933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ＭＳ Ｐゴシック" charset="-128"/>
                          <a:ea typeface="ＭＳ Ｐゴシック" charset="-128"/>
                        </a:rPr>
                        <a:t>　</a:t>
                      </a:r>
                    </a:p>
                  </a:txBody>
                  <a:tcPr marL="0" marR="0" marT="0" marB="0" anchor="b" horzOverflow="overflow">
                    <a:lnL>
                      <a:noFill/>
                    </a:lnL>
                    <a:lnR>
                      <a:noFill/>
                    </a:lnR>
                    <a:lnT>
                      <a:noFill/>
                    </a:lnT>
                    <a:lnB>
                      <a:noFill/>
                    </a:lnB>
                    <a:lnTlToBr>
                      <a:noFill/>
                    </a:lnTlToBr>
                    <a:lnBlToTr>
                      <a:noFill/>
                    </a:lnBlToTr>
                    <a:solidFill>
                      <a:srgbClr val="FFFFFF"/>
                    </a:solidFill>
                  </a:tcPr>
                </a:tc>
              </a:tr>
              <a:tr h="27429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7</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1" lang="en-US" altLang="ja-JP" sz="1800" b="0" i="0" u="none" strike="noStrike" cap="none" normalizeH="0" baseline="0" smtClean="0">
                          <a:ln>
                            <a:noFill/>
                          </a:ln>
                          <a:solidFill>
                            <a:srgbClr val="000000"/>
                          </a:solidFill>
                          <a:effectLst/>
                          <a:latin typeface="ＭＳ Ｐゴシック" charset="-128"/>
                          <a:ea typeface="ＭＳ Ｐゴシック" charset="-128"/>
                        </a:rPr>
                        <a:t>722712279 </a:t>
                      </a:r>
                    </a:p>
                  </a:txBody>
                  <a:tcPr marL="0" marR="0" marT="0"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a:noFill/>
                    </a:lnL>
                    <a:lnR>
                      <a:noFill/>
                    </a:lnR>
                    <a:lnT>
                      <a:noFill/>
                    </a:lnT>
                    <a:lnB>
                      <a:noFill/>
                    </a:lnB>
                    <a:lnTlToBr>
                      <a:noFill/>
                    </a:lnTlToBr>
                    <a:lnBlToTr>
                      <a:noFill/>
                    </a:lnBlToTr>
                    <a:noFill/>
                  </a:tcPr>
                </a:tc>
              </a:tr>
              <a:tr h="274297">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800" b="0" i="0" u="none" strike="noStrike" cap="none" normalizeH="0" baseline="0" smtClean="0">
                          <a:ln>
                            <a:noFill/>
                          </a:ln>
                          <a:solidFill>
                            <a:srgbClr val="000000"/>
                          </a:solidFill>
                          <a:effectLst/>
                          <a:latin typeface="ＭＳ Ｐゴシック" charset="-128"/>
                          <a:ea typeface="ＭＳ Ｐゴシック" charset="-128"/>
                        </a:rPr>
                        <a:t>単位千円</a:t>
                      </a:r>
                    </a:p>
                  </a:txBody>
                  <a:tcPr marL="0" marR="0" marT="0"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rgbClr val="000000"/>
                        </a:solidFill>
                        <a:effectLst/>
                        <a:latin typeface="ＭＳ Ｐゴシック" charset="-128"/>
                        <a:ea typeface="ＭＳ Ｐゴシック" charset="-128"/>
                      </a:endParaRPr>
                    </a:p>
                  </a:txBody>
                  <a:tcPr marL="0" marR="0" marT="0" marB="0" anchor="ctr" horzOverflow="overflow">
                    <a:lnL>
                      <a:noFill/>
                    </a:lnL>
                    <a:lnR>
                      <a:noFill/>
                    </a:lnR>
                    <a:lnT>
                      <a:noFill/>
                    </a:lnT>
                    <a:lnB>
                      <a:noFill/>
                    </a:lnB>
                    <a:lnTlToBr>
                      <a:noFill/>
                    </a:lnTlToBr>
                    <a:lnBlToTr>
                      <a:noFill/>
                    </a:lnBlToTr>
                    <a:noFill/>
                  </a:tcPr>
                </a:tc>
              </a:tr>
            </a:tbl>
          </a:graphicData>
        </a:graphic>
      </p:graphicFrame>
      <p:graphicFrame>
        <p:nvGraphicFramePr>
          <p:cNvPr id="4" name="グラフ 3"/>
          <p:cNvGraphicFramePr/>
          <p:nvPr/>
        </p:nvGraphicFramePr>
        <p:xfrm>
          <a:off x="500034" y="1357298"/>
          <a:ext cx="7429552" cy="367189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a:xfrm>
            <a:off x="827584" y="260648"/>
            <a:ext cx="7924800" cy="1143000"/>
          </a:xfrm>
        </p:spPr>
        <p:txBody>
          <a:bodyPr>
            <a:normAutofit fontScale="90000"/>
          </a:bodyPr>
          <a:lstStyle/>
          <a:p>
            <a:pPr eaLnBrk="1" hangingPunct="1"/>
            <a:r>
              <a:rPr lang="en-US" altLang="ja-JP" dirty="0" smtClean="0"/>
              <a:t>GDP</a:t>
            </a:r>
            <a:r>
              <a:rPr lang="ja-JP" altLang="en-US" dirty="0" smtClean="0"/>
              <a:t>デフレーターの計算（１）</a:t>
            </a:r>
          </a:p>
        </p:txBody>
      </p:sp>
      <p:sp>
        <p:nvSpPr>
          <p:cNvPr id="36867" name="Rectangle 3"/>
          <p:cNvSpPr>
            <a:spLocks noGrp="1" noChangeArrowheads="1"/>
          </p:cNvSpPr>
          <p:nvPr>
            <p:ph type="body" sz="half" idx="1"/>
          </p:nvPr>
        </p:nvSpPr>
        <p:spPr>
          <a:xfrm>
            <a:off x="539552" y="1772816"/>
            <a:ext cx="7848872" cy="2088232"/>
          </a:xfrm>
        </p:spPr>
        <p:txBody>
          <a:bodyPr>
            <a:normAutofit lnSpcReduction="10000"/>
          </a:bodyPr>
          <a:lstStyle/>
          <a:p>
            <a:pPr eaLnBrk="1" hangingPunct="1">
              <a:lnSpc>
                <a:spcPct val="80000"/>
              </a:lnSpc>
            </a:pPr>
            <a:r>
              <a:rPr lang="en-US" altLang="ja-JP" sz="2800" dirty="0" smtClean="0"/>
              <a:t>GDP</a:t>
            </a:r>
            <a:r>
              <a:rPr lang="ja-JP" altLang="en-US" sz="2800" dirty="0" smtClean="0"/>
              <a:t>＝</a:t>
            </a:r>
            <a:r>
              <a:rPr lang="en-US" altLang="ja-JP" sz="2800" dirty="0" smtClean="0"/>
              <a:t>C+I+G+X-M</a:t>
            </a:r>
            <a:r>
              <a:rPr lang="ja-JP" altLang="en-US" sz="2800" dirty="0" smtClean="0"/>
              <a:t>であり、</a:t>
            </a:r>
            <a:r>
              <a:rPr lang="en-US" altLang="ja-JP" sz="2800" dirty="0" smtClean="0"/>
              <a:t>C</a:t>
            </a:r>
            <a:r>
              <a:rPr lang="ja-JP" altLang="en-US" sz="2800" dirty="0" err="1" smtClean="0"/>
              <a:t>、</a:t>
            </a:r>
            <a:r>
              <a:rPr lang="en-US" altLang="ja-JP" sz="2800" dirty="0" smtClean="0"/>
              <a:t>I</a:t>
            </a:r>
            <a:r>
              <a:rPr lang="ja-JP" altLang="en-US" sz="2800" dirty="0" err="1" smtClean="0"/>
              <a:t>、</a:t>
            </a:r>
            <a:r>
              <a:rPr lang="en-US" altLang="ja-JP" sz="2800" dirty="0" smtClean="0"/>
              <a:t>G</a:t>
            </a:r>
            <a:r>
              <a:rPr lang="ja-JP" altLang="en-US" sz="2800" dirty="0" smtClean="0"/>
              <a:t>等の内訳項目のデフレーターと内訳項目が</a:t>
            </a:r>
            <a:r>
              <a:rPr lang="en-US" altLang="ja-JP" sz="2800" dirty="0" smtClean="0"/>
              <a:t>GDP</a:t>
            </a:r>
            <a:r>
              <a:rPr lang="ja-JP" altLang="en-US" sz="2800" dirty="0" smtClean="0"/>
              <a:t>全体に占める割合（名目シェア）がわかれば、</a:t>
            </a:r>
            <a:r>
              <a:rPr lang="en-US" altLang="ja-JP" sz="2800" dirty="0" smtClean="0"/>
              <a:t>GDP</a:t>
            </a:r>
            <a:r>
              <a:rPr lang="ja-JP" altLang="en-US" sz="2800" dirty="0" smtClean="0"/>
              <a:t>デフレーターを計算することができる。ティルド（～）で実質値（不変価格表示値）をあらわし、</a:t>
            </a:r>
            <a:r>
              <a:rPr lang="en-US" altLang="ja-JP" sz="2800" dirty="0" smtClean="0"/>
              <a:t>GDP</a:t>
            </a:r>
            <a:r>
              <a:rPr lang="ja-JP" altLang="en-US" sz="2800" dirty="0" smtClean="0"/>
              <a:t>全体のデフレーターを</a:t>
            </a:r>
            <a:r>
              <a:rPr lang="en-US" altLang="ja-JP" sz="2800" dirty="0" smtClean="0"/>
              <a:t>P</a:t>
            </a:r>
            <a:r>
              <a:rPr lang="ja-JP" altLang="en-US" sz="2800" dirty="0" smtClean="0"/>
              <a:t>とあらわす。　</a:t>
            </a:r>
            <a:r>
              <a:rPr lang="ja-JP" altLang="en-US" sz="2000" dirty="0" smtClean="0"/>
              <a:t>　</a:t>
            </a:r>
          </a:p>
        </p:txBody>
      </p:sp>
      <p:graphicFrame>
        <p:nvGraphicFramePr>
          <p:cNvPr id="36868" name="Object 4"/>
          <p:cNvGraphicFramePr>
            <a:graphicFrameLocks noGrp="1" noChangeAspect="1"/>
          </p:cNvGraphicFramePr>
          <p:nvPr>
            <p:ph sz="half" idx="2"/>
          </p:nvPr>
        </p:nvGraphicFramePr>
        <p:xfrm>
          <a:off x="1476375" y="4076700"/>
          <a:ext cx="5902325" cy="2043113"/>
        </p:xfrm>
        <a:graphic>
          <a:graphicData uri="http://schemas.openxmlformats.org/presentationml/2006/ole">
            <mc:AlternateContent xmlns:mc="http://schemas.openxmlformats.org/markup-compatibility/2006">
              <mc:Choice xmlns:v="urn:schemas-microsoft-com:vml" Requires="v">
                <p:oleObj spid="_x0000_s36882" name="Equation" r:id="rId3" imgW="1981200" imgH="685800" progId="Equation.DSMT4">
                  <p:embed/>
                </p:oleObj>
              </mc:Choice>
              <mc:Fallback>
                <p:oleObj name="Equation" r:id="rId3" imgW="1981200" imgH="685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4076700"/>
                        <a:ext cx="5902325" cy="204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pPr eaLnBrk="1" hangingPunct="1"/>
            <a:r>
              <a:rPr lang="en-US" altLang="ja-JP" smtClean="0"/>
              <a:t>GDP</a:t>
            </a:r>
            <a:r>
              <a:rPr lang="ja-JP" altLang="en-US" smtClean="0"/>
              <a:t>デフレーターの計算（２）</a:t>
            </a:r>
          </a:p>
        </p:txBody>
      </p:sp>
      <p:graphicFrame>
        <p:nvGraphicFramePr>
          <p:cNvPr id="37891" name="Object 4"/>
          <p:cNvGraphicFramePr>
            <a:graphicFrameLocks noGrp="1" noChangeAspect="1"/>
          </p:cNvGraphicFramePr>
          <p:nvPr>
            <p:ph idx="1"/>
          </p:nvPr>
        </p:nvGraphicFramePr>
        <p:xfrm>
          <a:off x="755650" y="2420938"/>
          <a:ext cx="8388350" cy="1417637"/>
        </p:xfrm>
        <a:graphic>
          <a:graphicData uri="http://schemas.openxmlformats.org/presentationml/2006/ole">
            <mc:AlternateContent xmlns:mc="http://schemas.openxmlformats.org/markup-compatibility/2006">
              <mc:Choice xmlns:v="urn:schemas-microsoft-com:vml" Requires="v">
                <p:oleObj spid="_x0000_s37906" name="Equation" r:id="rId3" imgW="3683000" imgH="622300" progId="Equation.DSMT4">
                  <p:embed/>
                </p:oleObj>
              </mc:Choice>
              <mc:Fallback>
                <p:oleObj name="Equation" r:id="rId3" imgW="3683000" imgH="6223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420938"/>
                        <a:ext cx="8388350" cy="1417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2" name="Text Box 6"/>
          <p:cNvSpPr txBox="1">
            <a:spLocks noChangeArrowheads="1"/>
          </p:cNvSpPr>
          <p:nvPr/>
        </p:nvSpPr>
        <p:spPr bwMode="auto">
          <a:xfrm>
            <a:off x="971550" y="4652963"/>
            <a:ext cx="7921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a:solidFill>
                  <a:srgbClr val="008000"/>
                </a:solidFill>
              </a:rPr>
              <a:t>GDP</a:t>
            </a:r>
            <a:r>
              <a:rPr lang="ja-JP" altLang="en-US">
                <a:solidFill>
                  <a:srgbClr val="008000"/>
                </a:solidFill>
              </a:rPr>
              <a:t>デフレーターは、</a:t>
            </a:r>
            <a:r>
              <a:rPr lang="en-US" altLang="ja-JP">
                <a:solidFill>
                  <a:srgbClr val="008000"/>
                </a:solidFill>
              </a:rPr>
              <a:t>GDP</a:t>
            </a:r>
            <a:r>
              <a:rPr lang="ja-JP" altLang="en-US">
                <a:solidFill>
                  <a:srgbClr val="008000"/>
                </a:solidFill>
              </a:rPr>
              <a:t>を構成する各項目のデフレーター（パーシェ式物価指数）の加重調和平均である。ウェイトは、各構成項目が</a:t>
            </a:r>
            <a:r>
              <a:rPr lang="en-US" altLang="ja-JP">
                <a:solidFill>
                  <a:srgbClr val="008000"/>
                </a:solidFill>
              </a:rPr>
              <a:t>GDP</a:t>
            </a:r>
            <a:r>
              <a:rPr lang="ja-JP" altLang="en-US">
                <a:solidFill>
                  <a:srgbClr val="008000"/>
                </a:solidFill>
              </a:rPr>
              <a:t>中に占めるシェア。</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a:xfrm>
            <a:off x="827584" y="260648"/>
            <a:ext cx="7924800" cy="1143000"/>
          </a:xfrm>
        </p:spPr>
        <p:txBody>
          <a:bodyPr/>
          <a:lstStyle/>
          <a:p>
            <a:pPr eaLnBrk="1" hangingPunct="1"/>
            <a:r>
              <a:rPr lang="ja-JP" altLang="en-US" sz="3200" dirty="0" smtClean="0"/>
              <a:t>石油危機時の</a:t>
            </a:r>
            <a:r>
              <a:rPr lang="en-US" altLang="ja-JP" sz="3200" dirty="0" smtClean="0"/>
              <a:t>CPI</a:t>
            </a:r>
            <a:r>
              <a:rPr lang="ja-JP" altLang="en-US" sz="3200" dirty="0" smtClean="0"/>
              <a:t>と</a:t>
            </a:r>
            <a:r>
              <a:rPr lang="en-US" altLang="ja-JP" sz="3200" dirty="0" smtClean="0"/>
              <a:t>GDP</a:t>
            </a:r>
            <a:r>
              <a:rPr lang="ja-JP" altLang="en-US" sz="3200" dirty="0" smtClean="0"/>
              <a:t>デフレーターの動きのちがい（前年比の表を見る）</a:t>
            </a:r>
          </a:p>
        </p:txBody>
      </p:sp>
      <p:graphicFrame>
        <p:nvGraphicFramePr>
          <p:cNvPr id="54384" name="Group 112"/>
          <p:cNvGraphicFramePr>
            <a:graphicFrameLocks noGrp="1"/>
          </p:cNvGraphicFramePr>
          <p:nvPr>
            <p:ph type="tbl" idx="1"/>
          </p:nvPr>
        </p:nvGraphicFramePr>
        <p:xfrm>
          <a:off x="1331913" y="2205038"/>
          <a:ext cx="7632700" cy="4022808"/>
        </p:xfrm>
        <a:graphic>
          <a:graphicData uri="http://schemas.openxmlformats.org/drawingml/2006/table">
            <a:tbl>
              <a:tblPr/>
              <a:tblGrid>
                <a:gridCol w="1025525"/>
                <a:gridCol w="2120900"/>
                <a:gridCol w="2044700"/>
                <a:gridCol w="2441575"/>
              </a:tblGrid>
              <a:tr h="33522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1600" b="0" i="0" u="none" strike="noStrike" cap="none" normalizeH="0" baseline="0" smtClean="0">
                        <a:ln>
                          <a:noFill/>
                        </a:ln>
                        <a:solidFill>
                          <a:schemeClr val="tx1"/>
                        </a:solidFill>
                        <a:effectLst/>
                        <a:latin typeface="Arial" charset="0"/>
                        <a:ea typeface="ＭＳ Ｐゴシック" charset="-128"/>
                      </a:endParaRP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Arial" charset="0"/>
                          <a:ea typeface="ＭＳ Ｐゴシック" charset="-128"/>
                        </a:rPr>
                        <a:t>消費者物価指数</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1600" b="0" i="0" u="none" strike="noStrike" cap="none" normalizeH="0" baseline="0" smtClean="0">
                          <a:ln>
                            <a:noFill/>
                          </a:ln>
                          <a:solidFill>
                            <a:schemeClr val="tx1"/>
                          </a:solidFill>
                          <a:effectLst/>
                          <a:latin typeface="Arial" charset="0"/>
                          <a:ea typeface="ＭＳ Ｐゴシック" charset="-128"/>
                        </a:rPr>
                        <a:t>卸売物価指数</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GDP</a:t>
                      </a:r>
                      <a:r>
                        <a:rPr kumimoji="1" lang="ja-JP" altLang="en-US" sz="1600" b="0" i="0" u="none" strike="noStrike" cap="none" normalizeH="0" baseline="0" smtClean="0">
                          <a:ln>
                            <a:noFill/>
                          </a:ln>
                          <a:solidFill>
                            <a:schemeClr val="tx1"/>
                          </a:solidFill>
                          <a:effectLst/>
                          <a:latin typeface="Arial" charset="0"/>
                          <a:ea typeface="ＭＳ Ｐゴシック" charset="-128"/>
                        </a:rPr>
                        <a:t>デフレーター</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1972</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5.3</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3.3</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6.2</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1973</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16.1</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22.6</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14.9</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3522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1974</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21.8</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23.4</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18.6</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3522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1975</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10.4</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2.0</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6.2</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1976</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9.4</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5.5</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6.7</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1977</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6.7</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0.4</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5.3</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1978</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3.4</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-2.3</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4.2</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1979</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4.8</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13.0</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2.0</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3522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1980</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7.8</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12.8</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3.7</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33522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1981</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4.0</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1.3</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2.1</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2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1982</a:t>
                      </a:r>
                    </a:p>
                  </a:txBody>
                  <a:tcPr marT="45697" marB="4569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2.4</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1.0</a:t>
                      </a:r>
                    </a:p>
                  </a:txBody>
                  <a:tcPr marT="45697" marB="4569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1600" b="0" i="0" u="none" strike="noStrike" cap="none" normalizeH="0" baseline="0" smtClean="0">
                          <a:ln>
                            <a:noFill/>
                          </a:ln>
                          <a:solidFill>
                            <a:schemeClr val="tx1"/>
                          </a:solidFill>
                          <a:effectLst/>
                          <a:latin typeface="Arial" charset="0"/>
                          <a:ea typeface="ＭＳ Ｐゴシック" charset="-128"/>
                        </a:rPr>
                        <a:t>1.5</a:t>
                      </a:r>
                    </a:p>
                  </a:txBody>
                  <a:tcPr marT="45697" marB="4569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82" name="Text Box 113"/>
          <p:cNvSpPr txBox="1">
            <a:spLocks noChangeArrowheads="1"/>
          </p:cNvSpPr>
          <p:nvPr/>
        </p:nvSpPr>
        <p:spPr bwMode="auto">
          <a:xfrm>
            <a:off x="1403350" y="6308725"/>
            <a:ext cx="752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1800"/>
              <a:t>CPI</a:t>
            </a:r>
            <a:r>
              <a:rPr lang="ja-JP" altLang="en-US" sz="1800"/>
              <a:t>、と</a:t>
            </a:r>
            <a:r>
              <a:rPr lang="en-US" altLang="ja-JP" sz="1800"/>
              <a:t>WPI</a:t>
            </a:r>
            <a:r>
              <a:rPr lang="ja-JP" altLang="en-US" sz="1800"/>
              <a:t>は、</a:t>
            </a:r>
            <a:r>
              <a:rPr lang="en-US" altLang="ja-JP" sz="1800"/>
              <a:t>1980</a:t>
            </a:r>
            <a:r>
              <a:rPr lang="ja-JP" altLang="en-US" sz="1800"/>
              <a:t>年基準、デフレーターは、</a:t>
            </a:r>
            <a:r>
              <a:rPr lang="en-US" altLang="ja-JP" sz="1800"/>
              <a:t>1975</a:t>
            </a:r>
            <a:r>
              <a:rPr lang="ja-JP" altLang="en-US" sz="1800"/>
              <a:t>年基準</a:t>
            </a:r>
          </a:p>
        </p:txBody>
      </p:sp>
      <p:sp>
        <p:nvSpPr>
          <p:cNvPr id="54386" name="AutoShape 114"/>
          <p:cNvSpPr>
            <a:spLocks noChangeArrowheads="1"/>
          </p:cNvSpPr>
          <p:nvPr/>
        </p:nvSpPr>
        <p:spPr bwMode="auto">
          <a:xfrm>
            <a:off x="2124075" y="2420938"/>
            <a:ext cx="1223963" cy="647700"/>
          </a:xfrm>
          <a:prstGeom prst="wedgeRectCallout">
            <a:avLst>
              <a:gd name="adj1" fmla="val -43750"/>
              <a:gd name="adj2" fmla="val 70000"/>
            </a:avLst>
          </a:prstGeom>
          <a:solidFill>
            <a:srgbClr val="FFCC00"/>
          </a:solidFill>
          <a:ln w="9525">
            <a:solidFill>
              <a:schemeClr val="tx1"/>
            </a:solidFill>
            <a:miter lim="800000"/>
            <a:headEnd/>
            <a:tailEnd/>
          </a:ln>
        </p:spPr>
        <p:txBody>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1800"/>
              <a:t>第一次石油ショック</a:t>
            </a:r>
          </a:p>
        </p:txBody>
      </p:sp>
      <p:sp>
        <p:nvSpPr>
          <p:cNvPr id="54387" name="AutoShape 115"/>
          <p:cNvSpPr>
            <a:spLocks noChangeArrowheads="1"/>
          </p:cNvSpPr>
          <p:nvPr/>
        </p:nvSpPr>
        <p:spPr bwMode="auto">
          <a:xfrm>
            <a:off x="2339975" y="4149725"/>
            <a:ext cx="1223963" cy="647700"/>
          </a:xfrm>
          <a:prstGeom prst="wedgeRectCallout">
            <a:avLst>
              <a:gd name="adj1" fmla="val -50907"/>
              <a:gd name="adj2" fmla="val 87500"/>
            </a:avLst>
          </a:prstGeom>
          <a:solidFill>
            <a:srgbClr val="FFCC00"/>
          </a:solidFill>
          <a:ln w="9525">
            <a:solidFill>
              <a:schemeClr val="tx1"/>
            </a:solidFill>
            <a:miter lim="800000"/>
            <a:headEnd/>
            <a:tailEnd/>
          </a:ln>
        </p:spPr>
        <p:txBody>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1800"/>
              <a:t>第二次石油ショック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386"/>
                                        </p:tgtEl>
                                        <p:attrNameLst>
                                          <p:attrName>style.visibility</p:attrName>
                                        </p:attrNameLst>
                                      </p:cBhvr>
                                      <p:to>
                                        <p:strVal val="visible"/>
                                      </p:to>
                                    </p:set>
                                    <p:animEffect transition="in" filter="box(in)">
                                      <p:cBhvr>
                                        <p:cTn id="7" dur="500"/>
                                        <p:tgtEl>
                                          <p:spTgt spid="54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4387"/>
                                        </p:tgtEl>
                                        <p:attrNameLst>
                                          <p:attrName>style.visibility</p:attrName>
                                        </p:attrNameLst>
                                      </p:cBhvr>
                                      <p:to>
                                        <p:strVal val="visible"/>
                                      </p:to>
                                    </p:set>
                                    <p:animEffect transition="in" filter="box(in)">
                                      <p:cBhvr>
                                        <p:cTn id="12" dur="500"/>
                                        <p:tgtEl>
                                          <p:spTgt spid="543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54386"/>
                                        </p:tgtEl>
                                      </p:cBhvr>
                                    </p:animEffect>
                                    <p:set>
                                      <p:cBhvr>
                                        <p:cTn id="17" dur="1" fill="hold">
                                          <p:stCondLst>
                                            <p:cond delay="499"/>
                                          </p:stCondLst>
                                        </p:cTn>
                                        <p:tgtEl>
                                          <p:spTgt spid="5438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54387"/>
                                        </p:tgtEl>
                                      </p:cBhvr>
                                    </p:animEffect>
                                    <p:set>
                                      <p:cBhvr>
                                        <p:cTn id="22" dur="1" fill="hold">
                                          <p:stCondLst>
                                            <p:cond delay="499"/>
                                          </p:stCondLst>
                                        </p:cTn>
                                        <p:tgtEl>
                                          <p:spTgt spid="543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86" grpId="0" animBg="1"/>
      <p:bldP spid="54386" grpId="1" animBg="1"/>
      <p:bldP spid="54387" grpId="0" animBg="1"/>
      <p:bldP spid="5438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平均</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貯蓄残高の数字には、分布がある。その中心をあらわすひとつの指標が平均。</a:t>
            </a:r>
            <a:endParaRPr kumimoji="1" lang="en-US" altLang="ja-JP" dirty="0" smtClean="0"/>
          </a:p>
          <a:p>
            <a:r>
              <a:rPr lang="ja-JP" altLang="en-US" dirty="0" smtClean="0"/>
              <a:t>所得額、資産額等々、経済にかかわるデータには、「右に裾を引く」分布が多い。</a:t>
            </a:r>
            <a:endParaRPr lang="en-US" altLang="ja-JP" dirty="0" smtClean="0"/>
          </a:p>
          <a:p>
            <a:r>
              <a:rPr kumimoji="1" lang="ja-JP" altLang="en-US" dirty="0" smtClean="0"/>
              <a:t>その場合、平均は、けっこう、右のほうにある。意外に貯蓄残高が高いという印象をあたえてしまう。</a:t>
            </a:r>
            <a:endParaRPr kumimoji="1" lang="en-US" altLang="ja-JP" dirty="0" smtClean="0"/>
          </a:p>
          <a:p>
            <a:r>
              <a:rPr lang="ja-JP" altLang="en-US" dirty="0" smtClean="0"/>
              <a:t>メディアンを使うのがよいかもしれない。</a:t>
            </a:r>
            <a:endParaRPr kumimoji="1" lang="ja-JP" altLang="en-US" dirty="0"/>
          </a:p>
        </p:txBody>
      </p:sp>
    </p:spTree>
    <p:extLst>
      <p:ext uri="{BB962C8B-B14F-4D97-AF65-F5344CB8AC3E}">
        <p14:creationId xmlns:p14="http://schemas.microsoft.com/office/powerpoint/2010/main" val="6505534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normAutofit fontScale="90000"/>
          </a:bodyPr>
          <a:lstStyle/>
          <a:p>
            <a:pPr eaLnBrk="1" hangingPunct="1"/>
            <a:r>
              <a:rPr lang="en-US" altLang="ja-JP" smtClean="0"/>
              <a:t>GDP</a:t>
            </a:r>
            <a:r>
              <a:rPr lang="ja-JP" altLang="en-US" smtClean="0"/>
              <a:t>デフレーターの計算３（練習問題）</a:t>
            </a:r>
          </a:p>
        </p:txBody>
      </p:sp>
      <p:sp>
        <p:nvSpPr>
          <p:cNvPr id="39939" name="Rectangle 3"/>
          <p:cNvSpPr>
            <a:spLocks noGrp="1" noChangeArrowheads="1"/>
          </p:cNvSpPr>
          <p:nvPr>
            <p:ph idx="1"/>
          </p:nvPr>
        </p:nvSpPr>
        <p:spPr/>
        <p:txBody>
          <a:bodyPr/>
          <a:lstStyle/>
          <a:p>
            <a:pPr eaLnBrk="1" hangingPunct="1"/>
            <a:r>
              <a:rPr lang="en-US" altLang="ja-JP" dirty="0" smtClean="0"/>
              <a:t>C, I, G, X, M</a:t>
            </a:r>
            <a:r>
              <a:rPr lang="ja-JP" altLang="en-US" dirty="0" smtClean="0"/>
              <a:t>が</a:t>
            </a:r>
            <a:r>
              <a:rPr lang="en-US" altLang="ja-JP" dirty="0" smtClean="0"/>
              <a:t>GDP</a:t>
            </a:r>
            <a:r>
              <a:rPr lang="ja-JP" altLang="en-US" dirty="0" smtClean="0"/>
              <a:t>中に占める割合がそれぞれ</a:t>
            </a:r>
            <a:r>
              <a:rPr lang="en-US" altLang="ja-JP" dirty="0" smtClean="0"/>
              <a:t>60</a:t>
            </a:r>
            <a:r>
              <a:rPr lang="ja-JP" altLang="en-US" dirty="0" smtClean="0"/>
              <a:t>％、</a:t>
            </a:r>
            <a:r>
              <a:rPr lang="en-US" altLang="ja-JP" dirty="0" smtClean="0"/>
              <a:t>20</a:t>
            </a:r>
            <a:r>
              <a:rPr lang="ja-JP" altLang="en-US" dirty="0" smtClean="0"/>
              <a:t>％、</a:t>
            </a:r>
            <a:r>
              <a:rPr lang="en-US" altLang="ja-JP" dirty="0" smtClean="0"/>
              <a:t>20</a:t>
            </a:r>
            <a:r>
              <a:rPr lang="ja-JP" altLang="en-US" dirty="0" smtClean="0"/>
              <a:t>％、</a:t>
            </a:r>
            <a:r>
              <a:rPr lang="en-US" altLang="ja-JP" dirty="0" smtClean="0"/>
              <a:t>15</a:t>
            </a:r>
            <a:r>
              <a:rPr lang="ja-JP" altLang="en-US" dirty="0" smtClean="0"/>
              <a:t>％、</a:t>
            </a:r>
            <a:r>
              <a:rPr lang="en-US" altLang="ja-JP" dirty="0" smtClean="0"/>
              <a:t>15</a:t>
            </a:r>
            <a:r>
              <a:rPr lang="ja-JP" altLang="en-US" dirty="0" smtClean="0"/>
              <a:t>％、各項目のパーシェ式の物価指数が</a:t>
            </a:r>
            <a:r>
              <a:rPr lang="en-US" altLang="ja-JP" dirty="0" smtClean="0"/>
              <a:t>120</a:t>
            </a:r>
            <a:r>
              <a:rPr lang="ja-JP" altLang="en-US" dirty="0" err="1" smtClean="0"/>
              <a:t>、</a:t>
            </a:r>
            <a:r>
              <a:rPr lang="en-US" altLang="ja-JP" dirty="0" smtClean="0"/>
              <a:t>105</a:t>
            </a:r>
            <a:r>
              <a:rPr lang="ja-JP" altLang="en-US" dirty="0" err="1" smtClean="0"/>
              <a:t>、</a:t>
            </a:r>
            <a:r>
              <a:rPr lang="en-US" altLang="ja-JP" dirty="0" smtClean="0"/>
              <a:t>107</a:t>
            </a:r>
            <a:r>
              <a:rPr lang="ja-JP" altLang="en-US" dirty="0" err="1" smtClean="0"/>
              <a:t>、</a:t>
            </a:r>
            <a:r>
              <a:rPr lang="en-US" altLang="ja-JP" dirty="0" smtClean="0"/>
              <a:t>101</a:t>
            </a:r>
            <a:r>
              <a:rPr lang="ja-JP" altLang="en-US" dirty="0" err="1" smtClean="0"/>
              <a:t>、</a:t>
            </a:r>
            <a:r>
              <a:rPr lang="en-US" altLang="ja-JP" dirty="0" smtClean="0"/>
              <a:t>175</a:t>
            </a:r>
            <a:r>
              <a:rPr lang="ja-JP" altLang="en-US" dirty="0" smtClean="0"/>
              <a:t>とする。</a:t>
            </a:r>
            <a:r>
              <a:rPr lang="en-US" altLang="ja-JP" dirty="0" smtClean="0"/>
              <a:t>GDP</a:t>
            </a:r>
            <a:r>
              <a:rPr lang="ja-JP" altLang="en-US" dirty="0" smtClean="0"/>
              <a:t>デフレーターを計算しなさい。</a:t>
            </a:r>
          </a:p>
          <a:p>
            <a:pPr eaLnBrk="1" hangingPunct="1">
              <a:buFont typeface="Wingdings" pitchFamily="2" charset="2"/>
              <a:buNone/>
            </a:pPr>
            <a:r>
              <a:rPr lang="ja-JP" altLang="en-US" dirty="0" smtClean="0"/>
              <a:t>注）物価指数は基準年を</a:t>
            </a:r>
            <a:r>
              <a:rPr lang="en-US" altLang="ja-JP" dirty="0" smtClean="0"/>
              <a:t>100</a:t>
            </a:r>
            <a:r>
              <a:rPr lang="ja-JP" altLang="en-US" dirty="0" smtClean="0"/>
              <a:t>としてあらわすことが多い。</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r>
              <a:rPr lang="ja-JP" altLang="en-US" smtClean="0"/>
              <a:t>練習問題（解答）</a:t>
            </a:r>
          </a:p>
        </p:txBody>
      </p:sp>
      <p:graphicFrame>
        <p:nvGraphicFramePr>
          <p:cNvPr id="40963" name="Object 4"/>
          <p:cNvGraphicFramePr>
            <a:graphicFrameLocks noGrp="1" noChangeAspect="1"/>
          </p:cNvGraphicFramePr>
          <p:nvPr>
            <p:ph idx="1"/>
          </p:nvPr>
        </p:nvGraphicFramePr>
        <p:xfrm>
          <a:off x="725488" y="2571750"/>
          <a:ext cx="7610475" cy="1285875"/>
        </p:xfrm>
        <a:graphic>
          <a:graphicData uri="http://schemas.openxmlformats.org/presentationml/2006/ole">
            <mc:AlternateContent xmlns:mc="http://schemas.openxmlformats.org/markup-compatibility/2006">
              <mc:Choice xmlns:v="urn:schemas-microsoft-com:vml" Requires="v">
                <p:oleObj spid="_x0000_s40997" name="Equation" r:id="rId3" imgW="3683000" imgH="622300" progId="Equation.DSMT4">
                  <p:embed/>
                </p:oleObj>
              </mc:Choice>
              <mc:Fallback>
                <p:oleObj name="Equation" r:id="rId3" imgW="3683000" imgH="6223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88" y="2571750"/>
                        <a:ext cx="7610475"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4" name="テキスト ボックス 6"/>
          <p:cNvSpPr txBox="1">
            <a:spLocks noChangeArrowheads="1"/>
          </p:cNvSpPr>
          <p:nvPr/>
        </p:nvSpPr>
        <p:spPr bwMode="auto">
          <a:xfrm>
            <a:off x="1357313" y="4786313"/>
            <a:ext cx="642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en-US" altLang="ja-JP" sz="2400"/>
              <a:t>0.6</a:t>
            </a:r>
            <a:endParaRPr lang="ja-JP" altLang="en-US" sz="2400"/>
          </a:p>
        </p:txBody>
      </p:sp>
      <p:cxnSp>
        <p:nvCxnSpPr>
          <p:cNvPr id="9" name="直線矢印コネクタ 8"/>
          <p:cNvCxnSpPr>
            <a:stCxn id="40964" idx="0"/>
          </p:cNvCxnSpPr>
          <p:nvPr/>
        </p:nvCxnSpPr>
        <p:spPr>
          <a:xfrm rot="5400000" flipH="1" flipV="1">
            <a:off x="1196181" y="4267995"/>
            <a:ext cx="1000125"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966" name="テキスト ボックス 9"/>
          <p:cNvSpPr txBox="1">
            <a:spLocks noChangeArrowheads="1"/>
          </p:cNvSpPr>
          <p:nvPr/>
        </p:nvSpPr>
        <p:spPr bwMode="auto">
          <a:xfrm>
            <a:off x="2214563" y="5072063"/>
            <a:ext cx="857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en-US" altLang="ja-JP" sz="2400"/>
              <a:t>1.20</a:t>
            </a:r>
            <a:endParaRPr lang="ja-JP" altLang="en-US" sz="2400"/>
          </a:p>
        </p:txBody>
      </p:sp>
      <p:sp>
        <p:nvSpPr>
          <p:cNvPr id="11" name="円/楕円 10"/>
          <p:cNvSpPr/>
          <p:nvPr/>
        </p:nvSpPr>
        <p:spPr>
          <a:xfrm>
            <a:off x="1285875" y="3000375"/>
            <a:ext cx="714375" cy="785813"/>
          </a:xfrm>
          <a:prstGeom prst="ellipse">
            <a:avLst/>
          </a:prstGeom>
          <a:solidFill>
            <a:schemeClr val="accent2">
              <a:lumMod val="20000"/>
              <a:lumOff val="80000"/>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3" name="直線矢印コネクタ 12"/>
          <p:cNvCxnSpPr>
            <a:stCxn id="40966" idx="0"/>
          </p:cNvCxnSpPr>
          <p:nvPr/>
        </p:nvCxnSpPr>
        <p:spPr>
          <a:xfrm rot="16200000" flipV="1">
            <a:off x="1928813" y="4357688"/>
            <a:ext cx="114300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2000250" y="3429000"/>
            <a:ext cx="642938" cy="428625"/>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94211" name="Object 3"/>
          <p:cNvGraphicFramePr>
            <a:graphicFrameLocks noChangeAspect="1"/>
          </p:cNvGraphicFramePr>
          <p:nvPr/>
        </p:nvGraphicFramePr>
        <p:xfrm>
          <a:off x="3500438" y="4643438"/>
          <a:ext cx="5367337" cy="1214437"/>
        </p:xfrm>
        <a:graphic>
          <a:graphicData uri="http://schemas.openxmlformats.org/presentationml/2006/ole">
            <mc:AlternateContent xmlns:mc="http://schemas.openxmlformats.org/markup-compatibility/2006">
              <mc:Choice xmlns:v="urn:schemas-microsoft-com:vml" Requires="v">
                <p:oleObj spid="_x0000_s40998" name="Equation" r:id="rId5" imgW="2806700" imgH="635000" progId="Equation.DSMT4">
                  <p:embed/>
                </p:oleObj>
              </mc:Choice>
              <mc:Fallback>
                <p:oleObj name="Equation" r:id="rId5" imgW="2806700" imgH="6350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4643438"/>
                        <a:ext cx="5367337" cy="121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blinds(horizontal)">
                                      <p:cBhvr>
                                        <p:cTn id="7" dur="5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AutoShape 2"/>
          <p:cNvSpPr>
            <a:spLocks noGrp="1" noChangeArrowheads="1"/>
          </p:cNvSpPr>
          <p:nvPr>
            <p:ph type="title" sz="quarter"/>
          </p:nvPr>
        </p:nvSpPr>
        <p:spPr>
          <a:xfrm>
            <a:off x="755576" y="116632"/>
            <a:ext cx="7924800" cy="1143000"/>
          </a:xfrm>
        </p:spPr>
        <p:txBody>
          <a:bodyPr>
            <a:normAutofit fontScale="90000"/>
          </a:bodyPr>
          <a:lstStyle/>
          <a:p>
            <a:pPr eaLnBrk="1" hangingPunct="1"/>
            <a:r>
              <a:rPr lang="en-US" altLang="ja-JP" dirty="0" smtClean="0"/>
              <a:t>GDP</a:t>
            </a:r>
            <a:r>
              <a:rPr lang="ja-JP" altLang="en-US" dirty="0" smtClean="0"/>
              <a:t>デフレーターの計算（４）</a:t>
            </a:r>
          </a:p>
        </p:txBody>
      </p:sp>
      <p:graphicFrame>
        <p:nvGraphicFramePr>
          <p:cNvPr id="117824" name="Group 64"/>
          <p:cNvGraphicFramePr>
            <a:graphicFrameLocks noGrp="1"/>
          </p:cNvGraphicFramePr>
          <p:nvPr>
            <p:ph sz="quarter" idx="1"/>
          </p:nvPr>
        </p:nvGraphicFramePr>
        <p:xfrm>
          <a:off x="285750" y="2214563"/>
          <a:ext cx="8358188" cy="4643438"/>
        </p:xfrm>
        <a:graphic>
          <a:graphicData uri="http://schemas.openxmlformats.org/drawingml/2006/table">
            <a:tbl>
              <a:tblPr/>
              <a:tblGrid>
                <a:gridCol w="1525588"/>
                <a:gridCol w="1073150"/>
                <a:gridCol w="1077912"/>
                <a:gridCol w="1071563"/>
                <a:gridCol w="1081087"/>
                <a:gridCol w="1071563"/>
                <a:gridCol w="1457325"/>
              </a:tblGrid>
              <a:tr h="4730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400" b="0" i="0" u="none" strike="noStrike" cap="none" normalizeH="0" baseline="0" smtClean="0">
                          <a:ln>
                            <a:noFill/>
                          </a:ln>
                          <a:solidFill>
                            <a:schemeClr val="tx1"/>
                          </a:solidFill>
                          <a:effectLst/>
                          <a:latin typeface="Arial" charset="0"/>
                          <a:ea typeface="ＭＳ Ｐゴシック" charset="-128"/>
                        </a:rPr>
                        <a:t>GDP</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の内</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訳</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68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１</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en-US"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4299">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1800" b="0" i="0" u="none" strike="noStrike" cap="none" normalizeH="0" baseline="0" smtClean="0">
                          <a:ln>
                            <a:noFill/>
                          </a:ln>
                          <a:solidFill>
                            <a:schemeClr val="tx1"/>
                          </a:solidFill>
                          <a:effectLst/>
                          <a:latin typeface="Arial" charset="0"/>
                          <a:ea typeface="ＭＳ Ｐゴシック" charset="-128"/>
                        </a:rPr>
                        <a:t>（財・サービスの種類別）</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68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ｎ</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en-US"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8688">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当期価格</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で集計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400" b="0" i="0" u="none" strike="noStrike" cap="none" normalizeH="0" baseline="0" smtClean="0">
                          <a:ln>
                            <a:noFill/>
                          </a:ln>
                          <a:solidFill>
                            <a:schemeClr val="tx1"/>
                          </a:solidFill>
                          <a:effectLst/>
                          <a:latin typeface="Arial" charset="0"/>
                          <a:ea typeface="ＭＳ Ｐゴシック" charset="-128"/>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400" b="0" i="0" u="none" strike="noStrike" cap="none" normalizeH="0" baseline="0" smtClean="0">
                          <a:ln>
                            <a:noFill/>
                          </a:ln>
                          <a:solidFill>
                            <a:schemeClr val="tx1"/>
                          </a:solidFill>
                          <a:effectLst/>
                          <a:latin typeface="Arial" charset="0"/>
                          <a:ea typeface="ＭＳ Ｐゴシック" charset="-128"/>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400" b="0" i="0" u="none" strike="noStrike" cap="none" normalizeH="0" baseline="0" smtClean="0">
                          <a:ln>
                            <a:noFill/>
                          </a:ln>
                          <a:solidFill>
                            <a:schemeClr val="tx1"/>
                          </a:solidFill>
                          <a:effectLst/>
                          <a:latin typeface="Arial" charset="0"/>
                          <a:ea typeface="ＭＳ Ｐゴシック" charset="-128"/>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400" b="0" i="0" u="none" strike="noStrike" cap="none" normalizeH="0" baseline="0" smtClean="0">
                          <a:ln>
                            <a:noFill/>
                          </a:ln>
                          <a:solidFill>
                            <a:schemeClr val="tx1"/>
                          </a:solidFill>
                          <a:effectLst/>
                          <a:latin typeface="Arial" charset="0"/>
                          <a:ea typeface="ＭＳ Ｐゴシック" charset="-128"/>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400" b="0" i="0" u="none" strike="noStrike" cap="none" normalizeH="0" baseline="0" smtClean="0">
                          <a:ln>
                            <a:noFill/>
                          </a:ln>
                          <a:solidFill>
                            <a:schemeClr val="tx1"/>
                          </a:solidFill>
                          <a:effectLst/>
                          <a:latin typeface="Arial" charset="0"/>
                          <a:ea typeface="ＭＳ Ｐゴシック" charset="-128"/>
                        </a:rPr>
                        <a:t>（－</a:t>
                      </a:r>
                      <a:r>
                        <a:rPr kumimoji="1" lang="en-US" altLang="ja-JP" sz="2400" b="0" i="0" u="none" strike="noStrike" cap="none" normalizeH="0" baseline="0" smtClean="0">
                          <a:ln>
                            <a:noFill/>
                          </a:ln>
                          <a:solidFill>
                            <a:schemeClr val="tx1"/>
                          </a:solidFill>
                          <a:effectLst/>
                          <a:latin typeface="Arial" charset="0"/>
                          <a:ea typeface="ＭＳ Ｐゴシック" charset="-128"/>
                        </a:rPr>
                        <a:t>M</a:t>
                      </a:r>
                      <a:r>
                        <a:rPr kumimoji="1" lang="ja-JP" altLang="en-US" sz="2400" b="0" i="0" u="none" strike="noStrike" cap="none" normalizeH="0" baseline="0" smtClean="0">
                          <a:ln>
                            <a:noFill/>
                          </a:ln>
                          <a:solidFill>
                            <a:schemeClr val="tx1"/>
                          </a:solidFill>
                          <a:effectLst/>
                          <a:latin typeface="Arial" charset="0"/>
                          <a:ea typeface="ＭＳ Ｐゴシック"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400" b="0" i="0" u="none" strike="noStrike" cap="none" normalizeH="0" baseline="0" smtClean="0">
                        <a:ln>
                          <a:noFill/>
                        </a:ln>
                        <a:solidFill>
                          <a:schemeClr val="tx1"/>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2037" name="Object 55"/>
          <p:cNvGraphicFramePr>
            <a:graphicFrameLocks noGrp="1" noChangeAspect="1"/>
          </p:cNvGraphicFramePr>
          <p:nvPr>
            <p:ph sz="quarter" idx="2"/>
          </p:nvPr>
        </p:nvGraphicFramePr>
        <p:xfrm>
          <a:off x="1982788" y="2997200"/>
          <a:ext cx="6330950" cy="620713"/>
        </p:xfrm>
        <a:graphic>
          <a:graphicData uri="http://schemas.openxmlformats.org/presentationml/2006/ole">
            <mc:AlternateContent xmlns:mc="http://schemas.openxmlformats.org/markup-compatibility/2006">
              <mc:Choice xmlns:v="urn:schemas-microsoft-com:vml" Requires="v">
                <p:oleObj spid="_x0000_s42079" name="Equation" r:id="rId4" imgW="2590800" imgH="254000" progId="Equation.DSMT4">
                  <p:embed/>
                </p:oleObj>
              </mc:Choice>
              <mc:Fallback>
                <p:oleObj name="Equation" r:id="rId4" imgW="2590800" imgH="254000" progId="Equation.DSMT4">
                  <p:embed/>
                  <p:pic>
                    <p:nvPicPr>
                      <p:cNvPr id="0" name="Object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2788" y="2997200"/>
                        <a:ext cx="6330950" cy="620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38" name="Object 56"/>
          <p:cNvGraphicFramePr>
            <a:graphicFrameLocks noGrp="1" noChangeAspect="1"/>
          </p:cNvGraphicFramePr>
          <p:nvPr>
            <p:ph sz="quarter" idx="3"/>
          </p:nvPr>
        </p:nvGraphicFramePr>
        <p:xfrm>
          <a:off x="1414463" y="5065713"/>
          <a:ext cx="2616200" cy="254000"/>
        </p:xfrm>
        <a:graphic>
          <a:graphicData uri="http://schemas.openxmlformats.org/presentationml/2006/ole">
            <mc:AlternateContent xmlns:mc="http://schemas.openxmlformats.org/markup-compatibility/2006">
              <mc:Choice xmlns:v="urn:schemas-microsoft-com:vml" Requires="v">
                <p:oleObj spid="_x0000_s42080" name="Equation" r:id="rId6" imgW="2616200" imgH="254000" progId="Equation.DSMT4">
                  <p:embed/>
                </p:oleObj>
              </mc:Choice>
              <mc:Fallback>
                <p:oleObj name="Equation" r:id="rId6" imgW="2616200" imgH="254000" progId="Equation.DSMT4">
                  <p:embed/>
                  <p:pic>
                    <p:nvPicPr>
                      <p:cNvPr id="0" name="Object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4463" y="5065713"/>
                        <a:ext cx="26162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39" name="Object 57"/>
          <p:cNvGraphicFramePr>
            <a:graphicFrameLocks noGrp="1" noChangeAspect="1"/>
          </p:cNvGraphicFramePr>
          <p:nvPr>
            <p:ph sz="quarter" idx="4"/>
          </p:nvPr>
        </p:nvGraphicFramePr>
        <p:xfrm>
          <a:off x="1968500" y="4005263"/>
          <a:ext cx="6286500" cy="628650"/>
        </p:xfrm>
        <a:graphic>
          <a:graphicData uri="http://schemas.openxmlformats.org/presentationml/2006/ole">
            <mc:AlternateContent xmlns:mc="http://schemas.openxmlformats.org/markup-compatibility/2006">
              <mc:Choice xmlns:v="urn:schemas-microsoft-com:vml" Requires="v">
                <p:oleObj spid="_x0000_s42081" name="Equation" r:id="rId8" imgW="2540000" imgH="254000" progId="Equation.DSMT4">
                  <p:embed/>
                </p:oleObj>
              </mc:Choice>
              <mc:Fallback>
                <p:oleObj name="Equation" r:id="rId8" imgW="2540000" imgH="254000" progId="Equation.DSMT4">
                  <p:embed/>
                  <p:pic>
                    <p:nvPicPr>
                      <p:cNvPr id="0" name="Object 5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8500" y="4005263"/>
                        <a:ext cx="62865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タイトル 1"/>
          <p:cNvSpPr>
            <a:spLocks noGrp="1"/>
          </p:cNvSpPr>
          <p:nvPr>
            <p:ph type="title"/>
          </p:nvPr>
        </p:nvSpPr>
        <p:spPr/>
        <p:txBody>
          <a:bodyPr>
            <a:normAutofit fontScale="90000"/>
          </a:bodyPr>
          <a:lstStyle/>
          <a:p>
            <a:r>
              <a:rPr lang="en-US" altLang="ja-JP" smtClean="0"/>
              <a:t>GDP</a:t>
            </a:r>
            <a:r>
              <a:rPr lang="ja-JP" altLang="en-US" smtClean="0"/>
              <a:t>デフレーターの計算（５）</a:t>
            </a:r>
            <a:r>
              <a:rPr lang="en-US" altLang="ja-JP" smtClean="0"/>
              <a:t/>
            </a:r>
            <a:br>
              <a:rPr lang="en-US" altLang="ja-JP" smtClean="0"/>
            </a:br>
            <a:r>
              <a:rPr lang="en-US" altLang="ja-JP" smtClean="0"/>
              <a:t>――</a:t>
            </a:r>
            <a:r>
              <a:rPr lang="ja-JP" altLang="en-US" smtClean="0"/>
              <a:t>産業連関表の構造から</a:t>
            </a:r>
            <a:endParaRPr lang="en-GB" altLang="ja-JP" smtClean="0"/>
          </a:p>
        </p:txBody>
      </p:sp>
      <p:graphicFrame>
        <p:nvGraphicFramePr>
          <p:cNvPr id="9" name="表 8"/>
          <p:cNvGraphicFramePr>
            <a:graphicFrameLocks noGrp="1"/>
          </p:cNvGraphicFramePr>
          <p:nvPr/>
        </p:nvGraphicFramePr>
        <p:xfrm>
          <a:off x="1071563" y="2357438"/>
          <a:ext cx="6715128" cy="4214812"/>
        </p:xfrm>
        <a:graphic>
          <a:graphicData uri="http://schemas.openxmlformats.org/drawingml/2006/table">
            <a:tbl>
              <a:tblPr/>
              <a:tblGrid>
                <a:gridCol w="1119188"/>
                <a:gridCol w="1119188"/>
                <a:gridCol w="1119188"/>
                <a:gridCol w="1119188"/>
                <a:gridCol w="1119188"/>
                <a:gridCol w="1119188"/>
              </a:tblGrid>
              <a:tr h="1053703">
                <a:tc>
                  <a:txBody>
                    <a:bodyPr/>
                    <a:lstStyle/>
                    <a:p>
                      <a:pPr algn="l" fontAlgn="ctr"/>
                      <a:endParaRPr lang="ja-JP" altLang="en-US" sz="2000" b="0" i="0" u="none" strike="noStrike" dirty="0">
                        <a:solidFill>
                          <a:srgbClr val="000000"/>
                        </a:solidFill>
                        <a:latin typeface="ＭＳ Ｐゴシック"/>
                      </a:endParaRPr>
                    </a:p>
                  </a:txBody>
                  <a:tcPr marL="9525" marR="9525" marT="9525" marB="0" anchor="ctr">
                    <a:lnL>
                      <a:noFill/>
                    </a:lnL>
                    <a:lnR>
                      <a:noFill/>
                    </a:lnR>
                    <a:lnT>
                      <a:noFill/>
                    </a:lnT>
                    <a:lnB>
                      <a:noFill/>
                    </a:lnB>
                    <a:solidFill>
                      <a:schemeClr val="tx2">
                        <a:lumMod val="20000"/>
                        <a:lumOff val="80000"/>
                      </a:schemeClr>
                    </a:solidFill>
                  </a:tcPr>
                </a:tc>
                <a:tc>
                  <a:txBody>
                    <a:bodyPr/>
                    <a:lstStyle/>
                    <a:p>
                      <a:pPr algn="l" fontAlgn="ctr"/>
                      <a:r>
                        <a:rPr lang="ja-JP" altLang="en-US" sz="2000" b="0" i="0" u="none" strike="noStrike" dirty="0">
                          <a:solidFill>
                            <a:srgbClr val="000000"/>
                          </a:solidFill>
                          <a:latin typeface="ＭＳ Ｐゴシック"/>
                        </a:rPr>
                        <a:t>産業１</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en-US" altLang="ja-JP" sz="2000" b="0" i="0" u="none" strike="noStrike">
                          <a:solidFill>
                            <a:srgbClr val="000000"/>
                          </a:solidFill>
                          <a:latin typeface="ＭＳ Ｐゴシック"/>
                        </a:rPr>
                        <a: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a:solidFill>
                            <a:srgbClr val="000000"/>
                          </a:solidFill>
                          <a:latin typeface="ＭＳ Ｐゴシック"/>
                        </a:rPr>
                        <a:t>産業</a:t>
                      </a:r>
                      <a:r>
                        <a:rPr lang="en-GB" sz="2000" b="0" i="0" u="none" strike="noStrike">
                          <a:solidFill>
                            <a:srgbClr val="000000"/>
                          </a:solidFill>
                          <a:latin typeface="ＭＳ Ｐゴシック"/>
                        </a:rPr>
                        <a:t>ｎ</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smtClean="0">
                          <a:solidFill>
                            <a:srgbClr val="000000"/>
                          </a:solidFill>
                          <a:latin typeface="ＭＳ Ｐゴシック"/>
                        </a:rPr>
                        <a:t>最終支出</a:t>
                      </a:r>
                      <a:endParaRPr lang="ja-JP" altLang="en-US" sz="2000" b="0" i="0" u="none" strike="noStrike" dirty="0">
                        <a:solidFill>
                          <a:srgbClr val="000000"/>
                        </a:solidFill>
                        <a:latin typeface="ＭＳ Ｐゴシック"/>
                      </a:endParaRPr>
                    </a:p>
                  </a:txBody>
                  <a:tcPr marL="9525" marR="9525" marT="9525" marB="0" anchor="ctr">
                    <a:lnL>
                      <a:noFill/>
                    </a:lnL>
                    <a:lnR>
                      <a:noFill/>
                    </a:lnR>
                    <a:lnT>
                      <a:noFill/>
                    </a:lnT>
                    <a:lnB>
                      <a:noFill/>
                    </a:lnB>
                    <a:solidFill>
                      <a:schemeClr val="tx2">
                        <a:lumMod val="20000"/>
                        <a:lumOff val="80000"/>
                      </a:schemeClr>
                    </a:solidFill>
                  </a:tcPr>
                </a:tc>
                <a:tc>
                  <a:txBody>
                    <a:bodyPr/>
                    <a:lstStyle/>
                    <a:p>
                      <a:pPr algn="l" fontAlgn="ctr"/>
                      <a:r>
                        <a:rPr lang="ja-JP" altLang="en-US" sz="2000" b="0" i="0" u="none" strike="noStrike" dirty="0" smtClean="0">
                          <a:solidFill>
                            <a:srgbClr val="000000"/>
                          </a:solidFill>
                          <a:latin typeface="ＭＳ Ｐゴシック"/>
                        </a:rPr>
                        <a:t>産出</a:t>
                      </a:r>
                      <a:endParaRPr lang="ja-JP" altLang="en-US" sz="2000" b="0" i="0" u="none" strike="noStrike" dirty="0">
                        <a:solidFill>
                          <a:srgbClr val="000000"/>
                        </a:solidFill>
                        <a:latin typeface="ＭＳ Ｐゴシック"/>
                      </a:endParaRPr>
                    </a:p>
                  </a:txBody>
                  <a:tcPr marL="9525" marR="9525" marT="9525" marB="0" anchor="ctr">
                    <a:lnL>
                      <a:noFill/>
                    </a:lnL>
                    <a:lnR>
                      <a:noFill/>
                    </a:lnR>
                    <a:lnT>
                      <a:noFill/>
                    </a:lnT>
                    <a:lnB>
                      <a:noFill/>
                    </a:lnB>
                    <a:solidFill>
                      <a:schemeClr val="tx2">
                        <a:lumMod val="20000"/>
                        <a:lumOff val="80000"/>
                      </a:schemeClr>
                    </a:solidFill>
                  </a:tcPr>
                </a:tc>
              </a:tr>
              <a:tr h="1053703">
                <a:tc>
                  <a:txBody>
                    <a:bodyPr/>
                    <a:lstStyle/>
                    <a:p>
                      <a:pPr algn="l" fontAlgn="ctr"/>
                      <a:r>
                        <a:rPr lang="ja-JP" altLang="en-US" sz="2000" b="0" i="0" u="none" strike="noStrike" dirty="0">
                          <a:solidFill>
                            <a:srgbClr val="000000"/>
                          </a:solidFill>
                          <a:latin typeface="ＭＳ Ｐゴシック"/>
                        </a:rPr>
                        <a:t>産業１</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ctr"/>
                      <a:r>
                        <a:rPr lang="ja-JP" altLang="en-US" sz="2000" b="0" i="0" u="none" strike="noStrike" dirty="0">
                          <a:solidFill>
                            <a:srgbClr val="000000"/>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ctr"/>
                      <a:r>
                        <a:rPr lang="ja-JP" altLang="en-US" sz="2000" b="0" i="0" u="none" strike="noStrike" dirty="0">
                          <a:solidFill>
                            <a:srgbClr val="000000"/>
                          </a:solidFill>
                          <a:latin typeface="ＭＳ Ｐゴシック"/>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ctr"/>
                      <a:r>
                        <a:rPr lang="ja-JP" altLang="en-US" sz="2000" b="0" i="0" u="none" strike="noStrike" dirty="0">
                          <a:solidFill>
                            <a:srgbClr val="000000"/>
                          </a:solidFill>
                          <a:latin typeface="ＭＳ Ｐゴシック"/>
                        </a:rPr>
                        <a:t>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l" fontAlgn="ctr"/>
                      <a:r>
                        <a:rPr lang="el-GR" sz="2000" b="0" i="0" u="none" strike="noStrike" dirty="0">
                          <a:solidFill>
                            <a:srgbClr val="000000"/>
                          </a:solidFill>
                          <a:latin typeface="ＭＳ Ｐゴシック"/>
                        </a:rPr>
                        <a:t>Σ</a:t>
                      </a:r>
                      <a:r>
                        <a:rPr lang="en-GB" sz="2000" b="0" i="0" u="none" strike="noStrike" dirty="0">
                          <a:solidFill>
                            <a:srgbClr val="000000"/>
                          </a:solidFill>
                          <a:latin typeface="ＭＳ Ｐゴシック"/>
                        </a:rPr>
                        <a:t>ｑ１</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ctr"/>
                      <a:r>
                        <a:rPr lang="en-GB" sz="2000" b="0" i="0" u="none" strike="noStrike" dirty="0">
                          <a:solidFill>
                            <a:srgbClr val="000000"/>
                          </a:solidFill>
                          <a:latin typeface="ＭＳ Ｐゴシック"/>
                        </a:rPr>
                        <a:t>Q1</a:t>
                      </a:r>
                    </a:p>
                  </a:txBody>
                  <a:tcPr marL="9525" marR="9525" marT="9525" marB="0" anchor="ctr">
                    <a:lnL>
                      <a:noFill/>
                    </a:lnL>
                    <a:lnR>
                      <a:noFill/>
                    </a:lnR>
                    <a:lnT>
                      <a:noFill/>
                    </a:lnT>
                    <a:lnB>
                      <a:noFill/>
                    </a:lnB>
                    <a:solidFill>
                      <a:schemeClr val="tx2">
                        <a:lumMod val="20000"/>
                        <a:lumOff val="80000"/>
                      </a:schemeClr>
                    </a:solidFill>
                  </a:tcPr>
                </a:tc>
              </a:tr>
              <a:tr h="1053703">
                <a:tc>
                  <a:txBody>
                    <a:bodyPr/>
                    <a:lstStyle/>
                    <a:p>
                      <a:pPr algn="l" fontAlgn="ctr"/>
                      <a:r>
                        <a:rPr lang="en-US" altLang="ja-JP" sz="2000" b="0" i="0" u="none" strike="noStrike" dirty="0">
                          <a:solidFill>
                            <a:srgbClr val="000000"/>
                          </a:solidFill>
                          <a:latin typeface="ＭＳ Ｐゴシック"/>
                        </a:rPr>
                        <a:t>…</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ctr"/>
                      <a:r>
                        <a:rPr lang="ja-JP" altLang="en-US" sz="2000" b="0" i="0" u="none" strike="noStrike" dirty="0">
                          <a:solidFill>
                            <a:srgbClr val="000000"/>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ctr"/>
                      <a:r>
                        <a:rPr lang="ja-JP" altLang="en-US" sz="2000" b="0" i="0" u="none" strike="noStrike" dirty="0">
                          <a:solidFill>
                            <a:srgbClr val="000000"/>
                          </a:solidFill>
                          <a:latin typeface="ＭＳ Ｐゴシック"/>
                        </a:rPr>
                        <a:t>中間消費</a:t>
                      </a:r>
                    </a:p>
                  </a:txBody>
                  <a:tcPr marL="9525" marR="9525" marT="9525" marB="0" anchor="ctr">
                    <a:lnL>
                      <a:noFill/>
                    </a:lnL>
                    <a:lnR>
                      <a:noFill/>
                    </a:lnR>
                    <a:lnT>
                      <a:noFill/>
                    </a:lnT>
                    <a:lnB>
                      <a:noFill/>
                    </a:lnB>
                    <a:solidFill>
                      <a:schemeClr val="tx2">
                        <a:lumMod val="20000"/>
                        <a:lumOff val="80000"/>
                      </a:schemeClr>
                    </a:solidFill>
                  </a:tcPr>
                </a:tc>
                <a:tc>
                  <a:txBody>
                    <a:bodyPr/>
                    <a:lstStyle/>
                    <a:p>
                      <a:pPr algn="l" fontAlgn="ctr"/>
                      <a:r>
                        <a:rPr lang="en-GB" sz="2000" b="0" i="0" u="none" strike="noStrike" dirty="0" err="1">
                          <a:solidFill>
                            <a:srgbClr val="000000"/>
                          </a:solidFill>
                          <a:latin typeface="ＭＳ Ｐゴシック"/>
                        </a:rPr>
                        <a:t>qij</a:t>
                      </a:r>
                      <a:endParaRPr lang="en-GB" sz="2000" b="0" i="0" u="none" strike="noStrike" dirty="0">
                        <a:solidFill>
                          <a:srgbClr val="000000"/>
                        </a:solidFill>
                        <a:latin typeface="ＭＳ Ｐゴシック"/>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ctr"/>
                      <a:r>
                        <a:rPr lang="en-US" altLang="ja-JP" sz="2000" b="0" i="0" u="none" strike="noStrike">
                          <a:solidFill>
                            <a:srgbClr val="000000"/>
                          </a:solidFill>
                          <a:latin typeface="ＭＳ Ｐゴシック"/>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ctr"/>
                      <a:r>
                        <a:rPr lang="en-US" altLang="ja-JP" sz="2000" b="0" i="0" u="none" strike="noStrike" dirty="0">
                          <a:solidFill>
                            <a:srgbClr val="000000"/>
                          </a:solidFill>
                          <a:latin typeface="ＭＳ Ｐゴシック"/>
                        </a:rPr>
                        <a:t>…</a:t>
                      </a:r>
                    </a:p>
                  </a:txBody>
                  <a:tcPr marL="9525" marR="9525" marT="9525" marB="0" anchor="ctr">
                    <a:lnL>
                      <a:noFill/>
                    </a:lnL>
                    <a:lnR>
                      <a:noFill/>
                    </a:lnR>
                    <a:lnT>
                      <a:noFill/>
                    </a:lnT>
                    <a:lnB>
                      <a:noFill/>
                    </a:lnB>
                    <a:solidFill>
                      <a:schemeClr val="tx2">
                        <a:lumMod val="20000"/>
                        <a:lumOff val="80000"/>
                      </a:schemeClr>
                    </a:solidFill>
                  </a:tcPr>
                </a:tc>
              </a:tr>
              <a:tr h="1053703">
                <a:tc>
                  <a:txBody>
                    <a:bodyPr/>
                    <a:lstStyle/>
                    <a:p>
                      <a:pPr algn="l" fontAlgn="ctr"/>
                      <a:r>
                        <a:rPr lang="ja-JP" altLang="en-US" sz="2000" b="0" i="0" u="none" strike="noStrike" dirty="0">
                          <a:solidFill>
                            <a:srgbClr val="000000"/>
                          </a:solidFill>
                          <a:latin typeface="ＭＳ Ｐゴシック"/>
                        </a:rPr>
                        <a:t>産業</a:t>
                      </a:r>
                      <a:r>
                        <a:rPr lang="en-GB" sz="2000" b="0" i="0" u="none" strike="noStrike" dirty="0">
                          <a:solidFill>
                            <a:srgbClr val="000000"/>
                          </a:solidFill>
                          <a:latin typeface="ＭＳ Ｐゴシック"/>
                        </a:rPr>
                        <a:t>ｎ</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l" fontAlgn="ctr"/>
                      <a:r>
                        <a:rPr lang="ja-JP" altLang="en-US" sz="2000" b="0" i="0" u="none" strike="noStrike" dirty="0">
                          <a:solidFill>
                            <a:srgbClr val="000000"/>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latin typeface="ＭＳ Ｐゴシック"/>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latin typeface="ＭＳ Ｐゴシック"/>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l" fontAlgn="ctr"/>
                      <a:r>
                        <a:rPr lang="el-GR" sz="2000" b="0" i="0" u="none" strike="noStrike" dirty="0">
                          <a:solidFill>
                            <a:srgbClr val="000000"/>
                          </a:solidFill>
                          <a:latin typeface="ＭＳ Ｐゴシック"/>
                        </a:rPr>
                        <a:t>Σ</a:t>
                      </a:r>
                      <a:r>
                        <a:rPr lang="en-GB" sz="2000" b="0" i="0" u="none" strike="noStrike" dirty="0" err="1">
                          <a:solidFill>
                            <a:srgbClr val="000000"/>
                          </a:solidFill>
                          <a:latin typeface="ＭＳ Ｐゴシック"/>
                        </a:rPr>
                        <a:t>ｑｎ</a:t>
                      </a:r>
                      <a:endParaRPr lang="en-GB" sz="2000" b="0" i="0" u="none" strike="noStrike" dirty="0">
                        <a:solidFill>
                          <a:srgbClr val="000000"/>
                        </a:solidFill>
                        <a:latin typeface="ＭＳ Ｐゴシック"/>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tx2">
                        <a:lumMod val="20000"/>
                        <a:lumOff val="80000"/>
                      </a:schemeClr>
                    </a:solidFill>
                  </a:tcPr>
                </a:tc>
                <a:tc>
                  <a:txBody>
                    <a:bodyPr/>
                    <a:lstStyle/>
                    <a:p>
                      <a:pPr algn="l" fontAlgn="ctr"/>
                      <a:r>
                        <a:rPr lang="en-GB" sz="2000" b="0" i="0" u="none" strike="noStrike" dirty="0" err="1">
                          <a:solidFill>
                            <a:srgbClr val="000000"/>
                          </a:solidFill>
                          <a:latin typeface="ＭＳ Ｐゴシック"/>
                        </a:rPr>
                        <a:t>Qｎ</a:t>
                      </a:r>
                      <a:endParaRPr lang="en-GB" sz="2000" b="0" i="0" u="none" strike="noStrike" dirty="0">
                        <a:solidFill>
                          <a:srgbClr val="000000"/>
                        </a:solidFill>
                        <a:latin typeface="ＭＳ Ｐゴシック"/>
                      </a:endParaRPr>
                    </a:p>
                  </a:txBody>
                  <a:tcPr marL="9525" marR="9525" marT="9525" marB="0" anchor="ctr">
                    <a:lnL>
                      <a:noFill/>
                    </a:lnL>
                    <a:lnR>
                      <a:noFill/>
                    </a:lnR>
                    <a:lnT>
                      <a:noFill/>
                    </a:lnT>
                    <a:lnB>
                      <a:noFill/>
                    </a:lnB>
                    <a:solidFill>
                      <a:schemeClr val="tx2">
                        <a:lumMod val="20000"/>
                        <a:lumOff val="80000"/>
                      </a:schemeClr>
                    </a:solidFill>
                  </a:tcPr>
                </a:tc>
              </a:tr>
            </a:tbl>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AutoShape 5"/>
          <p:cNvSpPr>
            <a:spLocks noGrp="1" noChangeArrowheads="1"/>
          </p:cNvSpPr>
          <p:nvPr>
            <p:ph type="title"/>
          </p:nvPr>
        </p:nvSpPr>
        <p:spPr/>
        <p:txBody>
          <a:bodyPr>
            <a:normAutofit fontScale="90000"/>
          </a:bodyPr>
          <a:lstStyle/>
          <a:p>
            <a:pPr eaLnBrk="1" hangingPunct="1"/>
            <a:r>
              <a:rPr lang="en-US" altLang="ja-JP" smtClean="0"/>
              <a:t>GDP</a:t>
            </a:r>
            <a:r>
              <a:rPr lang="ja-JP" altLang="en-US" smtClean="0"/>
              <a:t>デフレーターの計算（６）</a:t>
            </a:r>
            <a:r>
              <a:rPr lang="en-US" altLang="ja-JP" smtClean="0"/>
              <a:t/>
            </a:r>
            <a:br>
              <a:rPr lang="en-US" altLang="ja-JP" smtClean="0"/>
            </a:br>
            <a:r>
              <a:rPr lang="en-US" altLang="ja-JP" smtClean="0"/>
              <a:t>――</a:t>
            </a:r>
            <a:r>
              <a:rPr lang="ja-JP" altLang="en-US" smtClean="0"/>
              <a:t>ダブル・デフレーション（上）</a:t>
            </a:r>
          </a:p>
        </p:txBody>
      </p:sp>
      <p:graphicFrame>
        <p:nvGraphicFramePr>
          <p:cNvPr id="44035" name="Object 4"/>
          <p:cNvGraphicFramePr>
            <a:graphicFrameLocks noGrp="1" noChangeAspect="1"/>
          </p:cNvGraphicFramePr>
          <p:nvPr>
            <p:ph idx="1"/>
          </p:nvPr>
        </p:nvGraphicFramePr>
        <p:xfrm>
          <a:off x="1860550" y="2644775"/>
          <a:ext cx="5422900" cy="2336800"/>
        </p:xfrm>
        <a:graphic>
          <a:graphicData uri="http://schemas.openxmlformats.org/presentationml/2006/ole">
            <mc:AlternateContent xmlns:mc="http://schemas.openxmlformats.org/markup-compatibility/2006">
              <mc:Choice xmlns:v="urn:schemas-microsoft-com:vml" Requires="v">
                <p:oleObj spid="_x0000_s44049" name="Equation" r:id="rId3" imgW="5422900" imgH="2336800" progId="Equation.DSMT4">
                  <p:embed/>
                </p:oleObj>
              </mc:Choice>
              <mc:Fallback>
                <p:oleObj name="Equation" r:id="rId3" imgW="5422900" imgH="2336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550" y="2644775"/>
                        <a:ext cx="5422900" cy="233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タイトル 1"/>
          <p:cNvSpPr>
            <a:spLocks noGrp="1"/>
          </p:cNvSpPr>
          <p:nvPr>
            <p:ph type="title"/>
          </p:nvPr>
        </p:nvSpPr>
        <p:spPr/>
        <p:txBody>
          <a:bodyPr>
            <a:normAutofit fontScale="90000"/>
          </a:bodyPr>
          <a:lstStyle/>
          <a:p>
            <a:r>
              <a:rPr lang="en-US" altLang="ja-JP" smtClean="0"/>
              <a:t>GDP</a:t>
            </a:r>
            <a:r>
              <a:rPr lang="ja-JP" altLang="en-US" smtClean="0"/>
              <a:t>デフレーターの計算（７）</a:t>
            </a:r>
            <a:r>
              <a:rPr lang="en-US" altLang="ja-JP" smtClean="0"/>
              <a:t/>
            </a:r>
            <a:br>
              <a:rPr lang="en-US" altLang="ja-JP" smtClean="0"/>
            </a:br>
            <a:r>
              <a:rPr lang="en-US" altLang="ja-JP" smtClean="0"/>
              <a:t>――</a:t>
            </a:r>
            <a:r>
              <a:rPr lang="ja-JP" altLang="en-US" smtClean="0"/>
              <a:t>ダブル・デフレーション（下）</a:t>
            </a:r>
            <a:endParaRPr lang="en-GB" altLang="ja-JP" smtClean="0"/>
          </a:p>
        </p:txBody>
      </p:sp>
      <p:sp>
        <p:nvSpPr>
          <p:cNvPr id="45059" name="コンテンツ プレースホルダ 2"/>
          <p:cNvSpPr>
            <a:spLocks noGrp="1"/>
          </p:cNvSpPr>
          <p:nvPr>
            <p:ph idx="1"/>
          </p:nvPr>
        </p:nvSpPr>
        <p:spPr/>
        <p:txBody>
          <a:bodyPr/>
          <a:lstStyle/>
          <a:p>
            <a:r>
              <a:rPr lang="ja-JP" altLang="en-US" sz="2400" smtClean="0"/>
              <a:t>以上の</a:t>
            </a:r>
            <a:r>
              <a:rPr lang="ja-JP" altLang="ja-JP" sz="2400" smtClean="0"/>
              <a:t>こと</a:t>
            </a:r>
            <a:r>
              <a:rPr lang="ja-JP" altLang="en-US" sz="2400" smtClean="0"/>
              <a:t>から</a:t>
            </a:r>
            <a:r>
              <a:rPr lang="ja-JP" altLang="ja-JP" sz="2400" smtClean="0"/>
              <a:t>、ダブル・デフレーション法の説明をすることができる。</a:t>
            </a:r>
          </a:p>
          <a:p>
            <a:r>
              <a:rPr lang="ja-JP" altLang="ja-JP" sz="2400" smtClean="0"/>
              <a:t>ダブル・デフレーションとは、付加価値の実質化の１方法であり、産出額をデフレーションにより実質化したものと、中間消費をデフレーションによって実質化したものとの差額を取ることにより</a:t>
            </a:r>
            <a:r>
              <a:rPr lang="ja-JP" altLang="en-US" sz="2400" smtClean="0"/>
              <a:t>実質</a:t>
            </a:r>
            <a:r>
              <a:rPr lang="ja-JP" altLang="ja-JP" sz="2400" smtClean="0"/>
              <a:t>付加価値を得る方法を指す。</a:t>
            </a:r>
            <a:endParaRPr lang="en-US" altLang="ja-JP" sz="2400" smtClean="0"/>
          </a:p>
          <a:p>
            <a:r>
              <a:rPr lang="ja-JP" altLang="en-US" sz="2400" smtClean="0"/>
              <a:t>この方法による場合、前スライドから明らかに、</a:t>
            </a:r>
            <a:endParaRPr lang="en-US" altLang="ja-JP" sz="2400" smtClean="0"/>
          </a:p>
          <a:p>
            <a:pPr>
              <a:buFont typeface="Wingdings" pitchFamily="2" charset="2"/>
              <a:buNone/>
            </a:pPr>
            <a:r>
              <a:rPr lang="ja-JP" altLang="en-US" sz="2400" smtClean="0"/>
              <a:t>　実質付加価値合計額＝支出側からの実質</a:t>
            </a:r>
            <a:r>
              <a:rPr lang="en-US" altLang="ja-JP" sz="2400" smtClean="0"/>
              <a:t>GDP</a:t>
            </a:r>
          </a:p>
          <a:p>
            <a:pPr>
              <a:buFont typeface="Wingdings" pitchFamily="2" charset="2"/>
              <a:buNone/>
            </a:pPr>
            <a:r>
              <a:rPr lang="ja-JP" altLang="en-US" sz="2400" smtClean="0"/>
              <a:t>　　　　　（実質二面等価）</a:t>
            </a:r>
            <a:endParaRPr lang="ja-JP" altLang="ja-JP" sz="2400" smtClean="0"/>
          </a:p>
          <a:p>
            <a:endParaRPr lang="en-GB" altLang="ja-JP" smtClean="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62"/>
          <p:cNvSpPr>
            <a:spLocks noGrp="1" noChangeArrowheads="1"/>
          </p:cNvSpPr>
          <p:nvPr>
            <p:ph type="title"/>
          </p:nvPr>
        </p:nvSpPr>
        <p:spPr>
          <a:xfrm>
            <a:off x="827584" y="116632"/>
            <a:ext cx="7924800" cy="1143000"/>
          </a:xfrm>
        </p:spPr>
        <p:txBody>
          <a:bodyPr/>
          <a:lstStyle/>
          <a:p>
            <a:pPr eaLnBrk="1" hangingPunct="1"/>
            <a:r>
              <a:rPr lang="ja-JP" altLang="en-US" dirty="0" smtClean="0"/>
              <a:t>物価指数の計算</a:t>
            </a:r>
          </a:p>
        </p:txBody>
      </p:sp>
      <p:graphicFrame>
        <p:nvGraphicFramePr>
          <p:cNvPr id="42205" name="Group 221"/>
          <p:cNvGraphicFramePr>
            <a:graphicFrameLocks noGrp="1"/>
          </p:cNvGraphicFramePr>
          <p:nvPr>
            <p:ph type="tbl" idx="1"/>
          </p:nvPr>
        </p:nvGraphicFramePr>
        <p:xfrm>
          <a:off x="755650" y="2420938"/>
          <a:ext cx="7704138" cy="3535394"/>
        </p:xfrm>
        <a:graphic>
          <a:graphicData uri="http://schemas.openxmlformats.org/drawingml/2006/table">
            <a:tbl>
              <a:tblPr/>
              <a:tblGrid>
                <a:gridCol w="785813"/>
                <a:gridCol w="727075"/>
                <a:gridCol w="976312"/>
                <a:gridCol w="1046163"/>
                <a:gridCol w="973137"/>
                <a:gridCol w="1041400"/>
                <a:gridCol w="977900"/>
                <a:gridCol w="1176338"/>
              </a:tblGrid>
              <a:tr h="1371551">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000" b="0" i="0" u="none" strike="noStrike" cap="none" normalizeH="0" baseline="0" dirty="0" smtClean="0">
                        <a:ln>
                          <a:noFill/>
                        </a:ln>
                        <a:solidFill>
                          <a:schemeClr val="tx1"/>
                        </a:solidFill>
                        <a:effectLst/>
                        <a:latin typeface="Arial" charset="0"/>
                        <a:ea typeface="ＭＳ Ｐゴシック" charset="-128"/>
                      </a:endParaRP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000" b="0" i="0" u="none" strike="noStrike" cap="none" normalizeH="0" baseline="0" smtClean="0">
                        <a:ln>
                          <a:noFill/>
                        </a:ln>
                        <a:solidFill>
                          <a:schemeClr val="tx1"/>
                        </a:solidFill>
                        <a:effectLst/>
                        <a:latin typeface="Arial" charset="0"/>
                        <a:ea typeface="ＭＳ Ｐゴシック" charset="-128"/>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000" b="0" i="0" u="none" strike="noStrike" cap="none" normalizeH="0" baseline="0" smtClean="0">
                          <a:ln>
                            <a:noFill/>
                          </a:ln>
                          <a:solidFill>
                            <a:schemeClr val="tx1"/>
                          </a:solidFill>
                          <a:effectLst/>
                          <a:latin typeface="Arial" charset="0"/>
                          <a:ea typeface="ＭＳ Ｐゴシック" charset="-128"/>
                        </a:rPr>
                        <a:t>米の価格</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000" b="0" i="0" u="none" strike="noStrike" cap="none" normalizeH="0" baseline="0" smtClean="0">
                          <a:ln>
                            <a:noFill/>
                          </a:ln>
                          <a:solidFill>
                            <a:schemeClr val="tx1"/>
                          </a:solidFill>
                          <a:effectLst/>
                          <a:latin typeface="Arial" charset="0"/>
                          <a:ea typeface="ＭＳ Ｐゴシック" charset="-128"/>
                        </a:rPr>
                        <a:t>（</a:t>
                      </a:r>
                      <a:r>
                        <a:rPr kumimoji="1" lang="en-US" altLang="ja-JP" sz="2000" b="0" i="0" u="none" strike="noStrike" cap="none" normalizeH="0" baseline="0" smtClean="0">
                          <a:ln>
                            <a:noFill/>
                          </a:ln>
                          <a:solidFill>
                            <a:schemeClr val="tx1"/>
                          </a:solidFill>
                          <a:effectLst/>
                          <a:latin typeface="Arial" charset="0"/>
                          <a:ea typeface="ＭＳ Ｐゴシック" charset="-128"/>
                        </a:rPr>
                        <a:t>1kg</a:t>
                      </a:r>
                      <a:r>
                        <a:rPr kumimoji="1" lang="ja-JP" altLang="en-US" sz="2000" b="0" i="0" u="none" strike="noStrike" cap="none" normalizeH="0" baseline="0" smtClean="0">
                          <a:ln>
                            <a:noFill/>
                          </a:ln>
                          <a:solidFill>
                            <a:schemeClr val="tx1"/>
                          </a:solidFill>
                          <a:effectLst/>
                          <a:latin typeface="Arial" charset="0"/>
                          <a:ea typeface="ＭＳ Ｐゴシック" charset="-128"/>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000" b="0" i="0" u="none" strike="noStrike" cap="none" normalizeH="0" baseline="0" smtClean="0">
                          <a:ln>
                            <a:noFill/>
                          </a:ln>
                          <a:solidFill>
                            <a:schemeClr val="tx1"/>
                          </a:solidFill>
                          <a:effectLst/>
                          <a:latin typeface="Arial" charset="0"/>
                          <a:ea typeface="ＭＳ Ｐゴシック" charset="-128"/>
                        </a:rPr>
                        <a:t>米の数量</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000" b="0" i="0" u="none" strike="noStrike" cap="none" normalizeH="0" baseline="0" smtClean="0">
                          <a:ln>
                            <a:noFill/>
                          </a:ln>
                          <a:solidFill>
                            <a:schemeClr val="tx1"/>
                          </a:solidFill>
                          <a:effectLst/>
                          <a:latin typeface="Arial" charset="0"/>
                          <a:ea typeface="ＭＳ Ｐゴシック" charset="-128"/>
                        </a:rPr>
                        <a:t>牛肉の価格</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000" b="0" i="0" u="none" strike="noStrike" cap="none" normalizeH="0" baseline="0" smtClean="0">
                          <a:ln>
                            <a:noFill/>
                          </a:ln>
                          <a:solidFill>
                            <a:schemeClr val="tx1"/>
                          </a:solidFill>
                          <a:effectLst/>
                          <a:latin typeface="Arial" charset="0"/>
                          <a:ea typeface="ＭＳ Ｐゴシック" charset="-128"/>
                        </a:rPr>
                        <a:t>（</a:t>
                      </a:r>
                      <a:r>
                        <a:rPr kumimoji="1" lang="en-US" altLang="ja-JP" sz="2000" b="0" i="0" u="none" strike="noStrike" cap="none" normalizeH="0" baseline="0" smtClean="0">
                          <a:ln>
                            <a:noFill/>
                          </a:ln>
                          <a:solidFill>
                            <a:schemeClr val="tx1"/>
                          </a:solidFill>
                          <a:effectLst/>
                          <a:latin typeface="Arial" charset="0"/>
                          <a:ea typeface="ＭＳ Ｐゴシック" charset="-128"/>
                        </a:rPr>
                        <a:t>1kg</a:t>
                      </a:r>
                      <a:r>
                        <a:rPr kumimoji="1" lang="ja-JP" altLang="en-US" sz="2000" b="0" i="0" u="none" strike="noStrike" cap="none" normalizeH="0" baseline="0" smtClean="0">
                          <a:ln>
                            <a:noFill/>
                          </a:ln>
                          <a:solidFill>
                            <a:schemeClr val="tx1"/>
                          </a:solidFill>
                          <a:effectLst/>
                          <a:latin typeface="Arial" charset="0"/>
                          <a:ea typeface="ＭＳ Ｐゴシック" charset="-128"/>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000" b="0" i="0" u="none" strike="noStrike" cap="none" normalizeH="0" baseline="0" smtClean="0">
                          <a:ln>
                            <a:noFill/>
                          </a:ln>
                          <a:solidFill>
                            <a:schemeClr val="tx1"/>
                          </a:solidFill>
                          <a:effectLst/>
                          <a:latin typeface="Arial" charset="0"/>
                          <a:ea typeface="ＭＳ Ｐゴシック" charset="-128"/>
                        </a:rPr>
                        <a:t>牛肉の数量</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000" b="0" i="0" u="none" strike="noStrike" cap="none" normalizeH="0" baseline="0" smtClean="0">
                          <a:ln>
                            <a:noFill/>
                          </a:ln>
                          <a:solidFill>
                            <a:schemeClr val="tx1"/>
                          </a:solidFill>
                          <a:effectLst/>
                          <a:latin typeface="Arial" charset="0"/>
                          <a:ea typeface="ＭＳ Ｐゴシック" charset="-128"/>
                        </a:rPr>
                        <a:t>にんじんの価格</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000" b="0" i="0" u="none" strike="noStrike" cap="none" normalizeH="0" baseline="0" smtClean="0">
                          <a:ln>
                            <a:noFill/>
                          </a:ln>
                          <a:solidFill>
                            <a:schemeClr val="tx1"/>
                          </a:solidFill>
                          <a:effectLst/>
                          <a:latin typeface="Arial" charset="0"/>
                          <a:ea typeface="ＭＳ Ｐゴシック" charset="-128"/>
                        </a:rPr>
                        <a:t>（本）</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000" b="0" i="0" u="none" strike="noStrike" cap="none" normalizeH="0" baseline="0" smtClean="0">
                          <a:ln>
                            <a:noFill/>
                          </a:ln>
                          <a:solidFill>
                            <a:schemeClr val="tx1"/>
                          </a:solidFill>
                          <a:effectLst/>
                          <a:latin typeface="Arial" charset="0"/>
                          <a:ea typeface="ＭＳ Ｐゴシック" charset="-128"/>
                        </a:rPr>
                        <a:t>にんじんの数量</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181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000" b="0" i="0" u="none" strike="noStrike" cap="none" normalizeH="0" baseline="0" smtClean="0">
                          <a:ln>
                            <a:noFill/>
                          </a:ln>
                          <a:solidFill>
                            <a:schemeClr val="tx1"/>
                          </a:solidFill>
                          <a:effectLst/>
                          <a:latin typeface="Arial" charset="0"/>
                          <a:ea typeface="ＭＳ Ｐゴシック" charset="-128"/>
                        </a:rPr>
                        <a:t>０期</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000" b="0" i="0" u="none" strike="noStrike" cap="none" normalizeH="0" baseline="0" smtClean="0">
                          <a:ln>
                            <a:noFill/>
                          </a:ln>
                          <a:solidFill>
                            <a:schemeClr val="tx1"/>
                          </a:solidFill>
                          <a:effectLst/>
                          <a:latin typeface="Arial" charset="0"/>
                          <a:ea typeface="ＭＳ Ｐゴシック" charset="-128"/>
                        </a:rPr>
                        <a:t>基準年</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500</a:t>
                      </a:r>
                      <a:r>
                        <a:rPr kumimoji="1" lang="ja-JP" altLang="en-US" sz="2000" b="0" i="0" u="none" strike="noStrike" cap="none" normalizeH="0" baseline="0" dirty="0" smtClean="0">
                          <a:ln>
                            <a:noFill/>
                          </a:ln>
                          <a:solidFill>
                            <a:schemeClr val="tx1"/>
                          </a:solidFill>
                          <a:effectLst/>
                          <a:latin typeface="Arial" charset="0"/>
                          <a:ea typeface="ＭＳ Ｐゴシック" charset="-128"/>
                        </a:rPr>
                        <a:t>円</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5kg</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4000</a:t>
                      </a:r>
                      <a:r>
                        <a:rPr kumimoji="1" lang="ja-JP" altLang="en-US" sz="2000" b="0" i="0" u="none" strike="noStrike" cap="none" normalizeH="0" baseline="0" smtClean="0">
                          <a:ln>
                            <a:noFill/>
                          </a:ln>
                          <a:solidFill>
                            <a:schemeClr val="tx1"/>
                          </a:solidFill>
                          <a:effectLst/>
                          <a:latin typeface="Arial" charset="0"/>
                          <a:ea typeface="ＭＳ Ｐゴシック" charset="-128"/>
                        </a:rPr>
                        <a:t>円</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1kg</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50</a:t>
                      </a:r>
                      <a:r>
                        <a:rPr kumimoji="1" lang="ja-JP" altLang="en-US" sz="2000" b="0" i="0" u="none" strike="noStrike" cap="none" normalizeH="0" baseline="0" smtClean="0">
                          <a:ln>
                            <a:noFill/>
                          </a:ln>
                          <a:solidFill>
                            <a:schemeClr val="tx1"/>
                          </a:solidFill>
                          <a:effectLst/>
                          <a:latin typeface="Arial" charset="0"/>
                          <a:ea typeface="ＭＳ Ｐゴシック" charset="-128"/>
                        </a:rPr>
                        <a:t>円</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10</a:t>
                      </a:r>
                      <a:r>
                        <a:rPr kumimoji="1" lang="ja-JP" altLang="en-US" sz="2000" b="0" i="0" u="none" strike="noStrike" cap="none" normalizeH="0" baseline="0" smtClean="0">
                          <a:ln>
                            <a:noFill/>
                          </a:ln>
                          <a:solidFill>
                            <a:schemeClr val="tx1"/>
                          </a:solidFill>
                          <a:effectLst/>
                          <a:latin typeface="Arial" charset="0"/>
                          <a:ea typeface="ＭＳ Ｐゴシック" charset="-128"/>
                        </a:rPr>
                        <a:t>本</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000" b="0" i="0" u="none" strike="noStrike" cap="none" normalizeH="0" baseline="0" smtClean="0">
                          <a:ln>
                            <a:noFill/>
                          </a:ln>
                          <a:solidFill>
                            <a:schemeClr val="tx1"/>
                          </a:solidFill>
                          <a:effectLst/>
                          <a:latin typeface="Arial" charset="0"/>
                          <a:ea typeface="ＭＳ Ｐゴシック" charset="-128"/>
                        </a:rPr>
                        <a:t>１期</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000" b="0" i="0" u="none" strike="noStrike" cap="none" normalizeH="0" baseline="0" smtClean="0">
                          <a:ln>
                            <a:noFill/>
                          </a:ln>
                          <a:solidFill>
                            <a:schemeClr val="tx1"/>
                          </a:solidFill>
                          <a:effectLst/>
                          <a:latin typeface="Arial" charset="0"/>
                          <a:ea typeface="ＭＳ Ｐゴシック" charset="-128"/>
                        </a:rPr>
                        <a:t>比較年</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400</a:t>
                      </a:r>
                      <a:r>
                        <a:rPr kumimoji="1" lang="ja-JP" altLang="en-US" sz="2000" b="0" i="0" u="none" strike="noStrike" cap="none" normalizeH="0" baseline="0" smtClean="0">
                          <a:ln>
                            <a:noFill/>
                          </a:ln>
                          <a:solidFill>
                            <a:schemeClr val="tx1"/>
                          </a:solidFill>
                          <a:effectLst/>
                          <a:latin typeface="Arial" charset="0"/>
                          <a:ea typeface="ＭＳ Ｐゴシック" charset="-128"/>
                        </a:rPr>
                        <a:t>円</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6kg</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4500</a:t>
                      </a:r>
                      <a:r>
                        <a:rPr kumimoji="1" lang="ja-JP" altLang="en-US" sz="2000" b="0" i="0" u="none" strike="noStrike" cap="none" normalizeH="0" baseline="0" smtClean="0">
                          <a:ln>
                            <a:noFill/>
                          </a:ln>
                          <a:solidFill>
                            <a:schemeClr val="tx1"/>
                          </a:solidFill>
                          <a:effectLst/>
                          <a:latin typeface="Arial" charset="0"/>
                          <a:ea typeface="ＭＳ Ｐゴシック" charset="-128"/>
                        </a:rPr>
                        <a:t>円</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0.9kg</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100</a:t>
                      </a:r>
                      <a:r>
                        <a:rPr kumimoji="1" lang="ja-JP" altLang="en-US" sz="2000" b="0" i="0" u="none" strike="noStrike" cap="none" normalizeH="0" baseline="0" smtClean="0">
                          <a:ln>
                            <a:noFill/>
                          </a:ln>
                          <a:solidFill>
                            <a:schemeClr val="tx1"/>
                          </a:solidFill>
                          <a:effectLst/>
                          <a:latin typeface="Arial" charset="0"/>
                          <a:ea typeface="ＭＳ Ｐゴシック" charset="-128"/>
                        </a:rPr>
                        <a:t>円</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7</a:t>
                      </a:r>
                      <a:r>
                        <a:rPr kumimoji="1" lang="ja-JP" altLang="en-US" sz="2000" b="0" i="0" u="none" strike="noStrike" cap="none" normalizeH="0" baseline="0" smtClean="0">
                          <a:ln>
                            <a:noFill/>
                          </a:ln>
                          <a:solidFill>
                            <a:schemeClr val="tx1"/>
                          </a:solidFill>
                          <a:effectLst/>
                          <a:latin typeface="Arial" charset="0"/>
                          <a:ea typeface="ＭＳ Ｐゴシック" charset="-128"/>
                        </a:rPr>
                        <a:t>本</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0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ja-JP" altLang="en-US" sz="2000" b="0" i="0" u="none" strike="noStrike" cap="none" normalizeH="0" baseline="0" smtClean="0">
                          <a:ln>
                            <a:noFill/>
                          </a:ln>
                          <a:solidFill>
                            <a:schemeClr val="tx1"/>
                          </a:solidFill>
                          <a:effectLst/>
                          <a:latin typeface="Arial" charset="0"/>
                          <a:ea typeface="ＭＳ Ｐゴシック" charset="-128"/>
                        </a:rPr>
                        <a:t>２期</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1" lang="ja-JP" altLang="ja-JP" sz="2000" b="0" i="0" u="none" strike="noStrike" cap="none" normalizeH="0" baseline="0" smtClean="0">
                        <a:ln>
                          <a:noFill/>
                        </a:ln>
                        <a:solidFill>
                          <a:schemeClr val="tx1"/>
                        </a:solidFill>
                        <a:effectLst/>
                        <a:latin typeface="Arial" charset="0"/>
                        <a:ea typeface="ＭＳ Ｐゴシック" charset="-128"/>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500</a:t>
                      </a:r>
                      <a:r>
                        <a:rPr kumimoji="1" lang="ja-JP" altLang="en-US" sz="2000" b="0" i="0" u="none" strike="noStrike" cap="none" normalizeH="0" baseline="0" dirty="0" smtClean="0">
                          <a:ln>
                            <a:noFill/>
                          </a:ln>
                          <a:solidFill>
                            <a:schemeClr val="tx1"/>
                          </a:solidFill>
                          <a:effectLst/>
                          <a:latin typeface="Arial" charset="0"/>
                          <a:ea typeface="ＭＳ Ｐゴシック" charset="-128"/>
                        </a:rPr>
                        <a:t>円</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5kg</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4000</a:t>
                      </a:r>
                      <a:r>
                        <a:rPr kumimoji="1" lang="ja-JP" altLang="en-US" sz="2000" b="0" i="0" u="none" strike="noStrike" cap="none" normalizeH="0" baseline="0" smtClean="0">
                          <a:ln>
                            <a:noFill/>
                          </a:ln>
                          <a:solidFill>
                            <a:schemeClr val="tx1"/>
                          </a:solidFill>
                          <a:effectLst/>
                          <a:latin typeface="Arial" charset="0"/>
                          <a:ea typeface="ＭＳ Ｐゴシック" charset="-128"/>
                        </a:rPr>
                        <a:t>円</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1kg</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smtClean="0">
                          <a:ln>
                            <a:noFill/>
                          </a:ln>
                          <a:solidFill>
                            <a:schemeClr val="tx1"/>
                          </a:solidFill>
                          <a:effectLst/>
                          <a:latin typeface="Arial" charset="0"/>
                          <a:ea typeface="ＭＳ Ｐゴシック" charset="-128"/>
                        </a:rPr>
                        <a:t>50</a:t>
                      </a:r>
                      <a:r>
                        <a:rPr kumimoji="1" lang="ja-JP" altLang="en-US" sz="2000" b="0" i="0" u="none" strike="noStrike" cap="none" normalizeH="0" baseline="0" smtClean="0">
                          <a:ln>
                            <a:noFill/>
                          </a:ln>
                          <a:solidFill>
                            <a:schemeClr val="tx1"/>
                          </a:solidFill>
                          <a:effectLst/>
                          <a:latin typeface="Arial" charset="0"/>
                          <a:ea typeface="ＭＳ Ｐゴシック" charset="-128"/>
                        </a:rPr>
                        <a:t>円</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r>
                        <a:rPr kumimoji="1" lang="en-US" altLang="ja-JP" sz="2000" b="0" i="0" u="none" strike="noStrike" cap="none" normalizeH="0" baseline="0" dirty="0" smtClean="0">
                          <a:ln>
                            <a:noFill/>
                          </a:ln>
                          <a:solidFill>
                            <a:schemeClr val="tx1"/>
                          </a:solidFill>
                          <a:effectLst/>
                          <a:latin typeface="Arial" charset="0"/>
                          <a:ea typeface="ＭＳ Ｐゴシック" charset="-128"/>
                        </a:rPr>
                        <a:t>10</a:t>
                      </a:r>
                      <a:r>
                        <a:rPr kumimoji="1" lang="ja-JP" altLang="en-US" sz="2000" b="0" i="0" u="none" strike="noStrike" cap="none" normalizeH="0" baseline="0" dirty="0" smtClean="0">
                          <a:ln>
                            <a:noFill/>
                          </a:ln>
                          <a:solidFill>
                            <a:schemeClr val="tx1"/>
                          </a:solidFill>
                          <a:effectLst/>
                          <a:latin typeface="Arial" charset="0"/>
                          <a:ea typeface="ＭＳ Ｐゴシック" charset="-128"/>
                        </a:rPr>
                        <a:t>本</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101" name="Text Box 117"/>
          <p:cNvSpPr txBox="1">
            <a:spLocks noChangeArrowheads="1"/>
          </p:cNvSpPr>
          <p:nvPr/>
        </p:nvSpPr>
        <p:spPr bwMode="auto">
          <a:xfrm>
            <a:off x="2484438" y="3284538"/>
            <a:ext cx="5472112"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1800"/>
              <a:t>ラスパイレス指数（基準年</a:t>
            </a:r>
            <a:r>
              <a:rPr lang="en-US" altLang="ja-JP" sz="1800"/>
              <a:t>=0</a:t>
            </a:r>
            <a:r>
              <a:rPr lang="ja-JP" altLang="en-US" sz="1800"/>
              <a:t>期、比較年</a:t>
            </a:r>
            <a:r>
              <a:rPr lang="en-US" altLang="ja-JP" sz="1800"/>
              <a:t>=1</a:t>
            </a:r>
            <a:r>
              <a:rPr lang="ja-JP" altLang="en-US" sz="1800"/>
              <a:t>期）は１０</a:t>
            </a:r>
            <a:r>
              <a:rPr lang="en-US" altLang="ja-JP" sz="1800"/>
              <a:t>7.1</a:t>
            </a:r>
          </a:p>
        </p:txBody>
      </p:sp>
      <p:sp>
        <p:nvSpPr>
          <p:cNvPr id="42102" name="Text Box 118"/>
          <p:cNvSpPr txBox="1">
            <a:spLocks noChangeArrowheads="1"/>
          </p:cNvSpPr>
          <p:nvPr/>
        </p:nvSpPr>
        <p:spPr bwMode="auto">
          <a:xfrm>
            <a:off x="2555875" y="4365625"/>
            <a:ext cx="5472113"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1800"/>
              <a:t>パーシェ指数（基準年</a:t>
            </a:r>
            <a:r>
              <a:rPr lang="en-US" altLang="ja-JP" sz="1800"/>
              <a:t>=0</a:t>
            </a:r>
            <a:r>
              <a:rPr lang="ja-JP" altLang="en-US" sz="1800"/>
              <a:t>期、比較年</a:t>
            </a:r>
            <a:r>
              <a:rPr lang="en-US" altLang="ja-JP" sz="1800"/>
              <a:t>=1</a:t>
            </a:r>
            <a:r>
              <a:rPr lang="ja-JP" altLang="en-US" sz="1800"/>
              <a:t>期）は１０</a:t>
            </a:r>
            <a:r>
              <a:rPr lang="en-US" altLang="ja-JP" sz="1800"/>
              <a:t>2.9</a:t>
            </a:r>
          </a:p>
        </p:txBody>
      </p:sp>
      <p:sp>
        <p:nvSpPr>
          <p:cNvPr id="42203" name="Text Box 219"/>
          <p:cNvSpPr txBox="1">
            <a:spLocks noChangeArrowheads="1"/>
          </p:cNvSpPr>
          <p:nvPr/>
        </p:nvSpPr>
        <p:spPr bwMode="auto">
          <a:xfrm>
            <a:off x="1476375" y="4581525"/>
            <a:ext cx="811213"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ja-JP" altLang="en-US" sz="1800"/>
              <a:t>基準年</a:t>
            </a:r>
          </a:p>
        </p:txBody>
      </p:sp>
      <p:sp>
        <p:nvSpPr>
          <p:cNvPr id="42204" name="Text Box 220"/>
          <p:cNvSpPr txBox="1">
            <a:spLocks noChangeArrowheads="1"/>
          </p:cNvSpPr>
          <p:nvPr/>
        </p:nvSpPr>
        <p:spPr bwMode="auto">
          <a:xfrm>
            <a:off x="1547813" y="3860800"/>
            <a:ext cx="792162"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endParaRPr lang="ja-JP" altLang="ja-JP" sz="1800"/>
          </a:p>
        </p:txBody>
      </p:sp>
      <p:sp>
        <p:nvSpPr>
          <p:cNvPr id="42206" name="Text Box 222"/>
          <p:cNvSpPr txBox="1">
            <a:spLocks noChangeArrowheads="1"/>
          </p:cNvSpPr>
          <p:nvPr/>
        </p:nvSpPr>
        <p:spPr bwMode="auto">
          <a:xfrm>
            <a:off x="1547813" y="4076700"/>
            <a:ext cx="792162"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endParaRPr lang="ja-JP" altLang="ja-JP" sz="1800"/>
          </a:p>
        </p:txBody>
      </p:sp>
      <p:sp>
        <p:nvSpPr>
          <p:cNvPr id="42207" name="Text Box 223"/>
          <p:cNvSpPr txBox="1">
            <a:spLocks noChangeArrowheads="1"/>
          </p:cNvSpPr>
          <p:nvPr/>
        </p:nvSpPr>
        <p:spPr bwMode="auto">
          <a:xfrm>
            <a:off x="1476375" y="5229225"/>
            <a:ext cx="811213" cy="64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ja-JP" altLang="en-US" sz="1800"/>
              <a:t>比較年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2101"/>
                                        </p:tgtEl>
                                        <p:attrNameLst>
                                          <p:attrName>style.visibility</p:attrName>
                                        </p:attrNameLst>
                                      </p:cBhvr>
                                      <p:to>
                                        <p:strVal val="visible"/>
                                      </p:to>
                                    </p:set>
                                    <p:animEffect transition="in" filter="diamond(in)">
                                      <p:cBhvr>
                                        <p:cTn id="7" dur="2000"/>
                                        <p:tgtEl>
                                          <p:spTgt spid="42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102"/>
                                        </p:tgtEl>
                                        <p:attrNameLst>
                                          <p:attrName>style.visibility</p:attrName>
                                        </p:attrNameLst>
                                      </p:cBhvr>
                                      <p:to>
                                        <p:strVal val="visible"/>
                                      </p:to>
                                    </p:set>
                                    <p:animEffect transition="in" filter="blinds(horizontal)">
                                      <p:cBhvr>
                                        <p:cTn id="12" dur="500"/>
                                        <p:tgtEl>
                                          <p:spTgt spid="42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2204"/>
                                        </p:tgtEl>
                                        <p:attrNameLst>
                                          <p:attrName>style.visibility</p:attrName>
                                        </p:attrNameLst>
                                      </p:cBhvr>
                                      <p:to>
                                        <p:strVal val="visible"/>
                                      </p:to>
                                    </p:set>
                                    <p:animEffect transition="in" filter="box(in)">
                                      <p:cBhvr>
                                        <p:cTn id="17" dur="500"/>
                                        <p:tgtEl>
                                          <p:spTgt spid="42204"/>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42206"/>
                                        </p:tgtEl>
                                        <p:attrNameLst>
                                          <p:attrName>style.visibility</p:attrName>
                                        </p:attrNameLst>
                                      </p:cBhvr>
                                      <p:to>
                                        <p:strVal val="visible"/>
                                      </p:to>
                                    </p:set>
                                    <p:animEffect transition="in" filter="box(in)">
                                      <p:cBhvr>
                                        <p:cTn id="20" dur="500"/>
                                        <p:tgtEl>
                                          <p:spTgt spid="42206"/>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42203"/>
                                        </p:tgtEl>
                                        <p:attrNameLst>
                                          <p:attrName>style.visibility</p:attrName>
                                        </p:attrNameLst>
                                      </p:cBhvr>
                                      <p:to>
                                        <p:strVal val="visible"/>
                                      </p:to>
                                    </p:set>
                                    <p:animEffect transition="in" filter="box(in)">
                                      <p:cBhvr>
                                        <p:cTn id="23" dur="500"/>
                                        <p:tgtEl>
                                          <p:spTgt spid="42203"/>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42207"/>
                                        </p:tgtEl>
                                        <p:attrNameLst>
                                          <p:attrName>style.visibility</p:attrName>
                                        </p:attrNameLst>
                                      </p:cBhvr>
                                      <p:to>
                                        <p:strVal val="visible"/>
                                      </p:to>
                                    </p:set>
                                    <p:animEffect transition="in" filter="box(in)">
                                      <p:cBhvr>
                                        <p:cTn id="26" dur="500"/>
                                        <p:tgtEl>
                                          <p:spTgt spid="4220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xit" presetSubtype="16" fill="hold" grpId="1" nodeType="clickEffect">
                                  <p:stCondLst>
                                    <p:cond delay="0"/>
                                  </p:stCondLst>
                                  <p:childTnLst>
                                    <p:animEffect transition="out" filter="box(in)">
                                      <p:cBhvr>
                                        <p:cTn id="30" dur="500"/>
                                        <p:tgtEl>
                                          <p:spTgt spid="42101"/>
                                        </p:tgtEl>
                                      </p:cBhvr>
                                    </p:animEffect>
                                    <p:set>
                                      <p:cBhvr>
                                        <p:cTn id="31" dur="1" fill="hold">
                                          <p:stCondLst>
                                            <p:cond delay="499"/>
                                          </p:stCondLst>
                                        </p:cTn>
                                        <p:tgtEl>
                                          <p:spTgt spid="42101"/>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xit" presetSubtype="16" fill="hold" grpId="1" nodeType="clickEffect">
                                  <p:stCondLst>
                                    <p:cond delay="0"/>
                                  </p:stCondLst>
                                  <p:childTnLst>
                                    <p:animEffect transition="out" filter="box(in)">
                                      <p:cBhvr>
                                        <p:cTn id="35" dur="500"/>
                                        <p:tgtEl>
                                          <p:spTgt spid="42102"/>
                                        </p:tgtEl>
                                      </p:cBhvr>
                                    </p:animEffect>
                                    <p:set>
                                      <p:cBhvr>
                                        <p:cTn id="36" dur="1" fill="hold">
                                          <p:stCondLst>
                                            <p:cond delay="499"/>
                                          </p:stCondLst>
                                        </p:cTn>
                                        <p:tgtEl>
                                          <p:spTgt spid="42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01" grpId="0" animBg="1"/>
      <p:bldP spid="42101" grpId="1" animBg="1"/>
      <p:bldP spid="42102" grpId="0" animBg="1"/>
      <p:bldP spid="42102" grpId="1" animBg="1"/>
      <p:bldP spid="42203" grpId="0" animBg="1"/>
      <p:bldP spid="42204" grpId="0" animBg="1"/>
      <p:bldP spid="42206" grpId="0" animBg="1"/>
      <p:bldP spid="4220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Grp="1" noChangeArrowheads="1"/>
          </p:cNvSpPr>
          <p:nvPr>
            <p:ph type="title"/>
          </p:nvPr>
        </p:nvSpPr>
        <p:spPr/>
        <p:txBody>
          <a:bodyPr/>
          <a:lstStyle/>
          <a:p>
            <a:pPr eaLnBrk="1" hangingPunct="1"/>
            <a:r>
              <a:rPr lang="ja-JP" altLang="en-US" smtClean="0"/>
              <a:t>物価指数の計算（続）</a:t>
            </a:r>
          </a:p>
        </p:txBody>
      </p:sp>
      <p:graphicFrame>
        <p:nvGraphicFramePr>
          <p:cNvPr id="47107" name="Object 4"/>
          <p:cNvGraphicFramePr>
            <a:graphicFrameLocks noGrp="1" noChangeAspect="1"/>
          </p:cNvGraphicFramePr>
          <p:nvPr>
            <p:ph idx="1"/>
          </p:nvPr>
        </p:nvGraphicFramePr>
        <p:xfrm>
          <a:off x="468313" y="2565400"/>
          <a:ext cx="8216900" cy="3051175"/>
        </p:xfrm>
        <a:graphic>
          <a:graphicData uri="http://schemas.openxmlformats.org/presentationml/2006/ole">
            <mc:AlternateContent xmlns:mc="http://schemas.openxmlformats.org/markup-compatibility/2006">
              <mc:Choice xmlns:v="urn:schemas-microsoft-com:vml" Requires="v">
                <p:oleObj spid="_x0000_s47121" name="Equation" r:id="rId3" imgW="3898900" imgH="1447800" progId="Equation.DSMT4">
                  <p:embed/>
                </p:oleObj>
              </mc:Choice>
              <mc:Fallback>
                <p:oleObj name="Equation" r:id="rId3" imgW="3898900" imgH="1447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565400"/>
                        <a:ext cx="8216900" cy="305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p:txBody>
          <a:bodyPr>
            <a:normAutofit fontScale="90000"/>
          </a:bodyPr>
          <a:lstStyle/>
          <a:p>
            <a:pPr eaLnBrk="1" hangingPunct="1"/>
            <a:r>
              <a:rPr lang="ja-JP" altLang="en-US" sz="3200" smtClean="0"/>
              <a:t>ラスパイレス式物価指数はパーシェ式物価指数より大きな値を取る傾向がある。</a:t>
            </a:r>
          </a:p>
        </p:txBody>
      </p:sp>
      <p:graphicFrame>
        <p:nvGraphicFramePr>
          <p:cNvPr id="48131" name="Object 4"/>
          <p:cNvGraphicFramePr>
            <a:graphicFrameLocks noGrp="1" noChangeAspect="1"/>
          </p:cNvGraphicFramePr>
          <p:nvPr>
            <p:ph idx="1"/>
          </p:nvPr>
        </p:nvGraphicFramePr>
        <p:xfrm>
          <a:off x="2051050" y="2925763"/>
          <a:ext cx="4357688" cy="1141412"/>
        </p:xfrm>
        <a:graphic>
          <a:graphicData uri="http://schemas.openxmlformats.org/presentationml/2006/ole">
            <mc:AlternateContent xmlns:mc="http://schemas.openxmlformats.org/markup-compatibility/2006">
              <mc:Choice xmlns:v="urn:schemas-microsoft-com:vml" Requires="v">
                <p:oleObj spid="_x0000_s48148" name="Equation" r:id="rId3" imgW="1841500" imgH="482600" progId="Equation.DSMT4">
                  <p:embed/>
                </p:oleObj>
              </mc:Choice>
              <mc:Fallback>
                <p:oleObj name="Equation" r:id="rId3" imgW="1841500" imgH="482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925763"/>
                        <a:ext cx="4357688"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2" name="Text Box 6"/>
          <p:cNvSpPr txBox="1">
            <a:spLocks noChangeArrowheads="1"/>
          </p:cNvSpPr>
          <p:nvPr/>
        </p:nvSpPr>
        <p:spPr bwMode="auto">
          <a:xfrm>
            <a:off x="2339975" y="4365625"/>
            <a:ext cx="4895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1800">
                <a:solidFill>
                  <a:schemeClr val="tx2"/>
                </a:solidFill>
              </a:rPr>
              <a:t>なぜ？消費者の合理的行動が反映されている数字とそうでない架空の数字の配置に注目してみよう！</a:t>
            </a:r>
          </a:p>
        </p:txBody>
      </p:sp>
      <p:sp>
        <p:nvSpPr>
          <p:cNvPr id="45063" name="Text Box 7"/>
          <p:cNvSpPr txBox="1">
            <a:spLocks noChangeArrowheads="1"/>
          </p:cNvSpPr>
          <p:nvPr/>
        </p:nvSpPr>
        <p:spPr bwMode="auto">
          <a:xfrm>
            <a:off x="2339975" y="5373688"/>
            <a:ext cx="48974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1800">
                <a:solidFill>
                  <a:schemeClr val="tx2"/>
                </a:solidFill>
              </a:rPr>
              <a:t>では、ラスパイレス式数量指数はパーシェ式数量指数との間には、傾向としてどのような関係があるといえるか？</a:t>
            </a:r>
          </a:p>
        </p:txBody>
      </p:sp>
      <p:sp>
        <p:nvSpPr>
          <p:cNvPr id="48134" name="テキスト ボックス 5"/>
          <p:cNvSpPr txBox="1">
            <a:spLocks noChangeArrowheads="1"/>
          </p:cNvSpPr>
          <p:nvPr/>
        </p:nvSpPr>
        <p:spPr bwMode="auto">
          <a:xfrm>
            <a:off x="1928813" y="2428875"/>
            <a:ext cx="3786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r>
              <a:rPr lang="ja-JP" altLang="en-US" sz="2400"/>
              <a:t>直感的説明</a:t>
            </a:r>
            <a:endParaRPr lang="en-GB" altLang="ja-JP"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box(in)">
                                      <p:cBhvr>
                                        <p:cTn id="7" dur="500"/>
                                        <p:tgtEl>
                                          <p:spTgt spid="450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5063"/>
                                        </p:tgtEl>
                                        <p:attrNameLst>
                                          <p:attrName>style.visibility</p:attrName>
                                        </p:attrNameLst>
                                      </p:cBhvr>
                                      <p:to>
                                        <p:strVal val="visible"/>
                                      </p:to>
                                    </p:set>
                                    <p:animEffect transition="in" filter="box(in)">
                                      <p:cBhvr>
                                        <p:cTn id="12" dur="500"/>
                                        <p:tgtEl>
                                          <p:spTgt spid="4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P spid="4506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a:xfrm>
            <a:off x="686593" y="332656"/>
            <a:ext cx="7986713" cy="1011238"/>
          </a:xfrm>
        </p:spPr>
        <p:txBody>
          <a:bodyPr>
            <a:normAutofit fontScale="90000"/>
          </a:bodyPr>
          <a:lstStyle/>
          <a:p>
            <a:pPr eaLnBrk="1" hangingPunct="1"/>
            <a:r>
              <a:rPr lang="ja-JP" altLang="en-US" sz="3200" dirty="0" smtClean="0"/>
              <a:t>傾向的に、ラスパイレス指数</a:t>
            </a:r>
            <a:r>
              <a:rPr lang="ja-JP" altLang="en-US" sz="3200" dirty="0" smtClean="0">
                <a:latin typeface="ＭＳ Ｐゴシック" charset="-128"/>
              </a:rPr>
              <a:t>≧パーシェ指数</a:t>
            </a:r>
          </a:p>
        </p:txBody>
      </p:sp>
      <p:sp>
        <p:nvSpPr>
          <p:cNvPr id="49155" name="Rectangle 3"/>
          <p:cNvSpPr>
            <a:spLocks noGrp="1" noChangeArrowheads="1"/>
          </p:cNvSpPr>
          <p:nvPr>
            <p:ph idx="1"/>
          </p:nvPr>
        </p:nvSpPr>
        <p:spPr>
          <a:xfrm>
            <a:off x="838200" y="2362200"/>
            <a:ext cx="7693025" cy="850900"/>
          </a:xfrm>
        </p:spPr>
        <p:txBody>
          <a:bodyPr/>
          <a:lstStyle/>
          <a:p>
            <a:pPr eaLnBrk="1" hangingPunct="1"/>
            <a:r>
              <a:rPr lang="ja-JP" altLang="en-US" sz="2400" smtClean="0"/>
              <a:t>ラスパイレス式物価指数はパーシェ式物価指数より大きな値を取る傾向がある。経済学的説明。</a:t>
            </a:r>
          </a:p>
        </p:txBody>
      </p:sp>
      <p:sp>
        <p:nvSpPr>
          <p:cNvPr id="49156" name="Line 4"/>
          <p:cNvSpPr>
            <a:spLocks noChangeShapeType="1"/>
          </p:cNvSpPr>
          <p:nvPr/>
        </p:nvSpPr>
        <p:spPr bwMode="auto">
          <a:xfrm>
            <a:off x="2411413" y="3573463"/>
            <a:ext cx="0" cy="2519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57" name="Line 5"/>
          <p:cNvSpPr>
            <a:spLocks noChangeShapeType="1"/>
          </p:cNvSpPr>
          <p:nvPr/>
        </p:nvSpPr>
        <p:spPr bwMode="auto">
          <a:xfrm>
            <a:off x="2411413" y="6092825"/>
            <a:ext cx="45370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58" name="Arc 6"/>
          <p:cNvSpPr>
            <a:spLocks/>
          </p:cNvSpPr>
          <p:nvPr/>
        </p:nvSpPr>
        <p:spPr bwMode="auto">
          <a:xfrm rot="10800000">
            <a:off x="3203575" y="3933825"/>
            <a:ext cx="1439863" cy="1727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49159" name="Arc 7"/>
          <p:cNvSpPr>
            <a:spLocks/>
          </p:cNvSpPr>
          <p:nvPr/>
        </p:nvSpPr>
        <p:spPr bwMode="auto">
          <a:xfrm rot="10800000">
            <a:off x="3851275" y="3573463"/>
            <a:ext cx="1439863" cy="1727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49160" name="Line 8"/>
          <p:cNvSpPr>
            <a:spLocks noChangeShapeType="1"/>
          </p:cNvSpPr>
          <p:nvPr/>
        </p:nvSpPr>
        <p:spPr bwMode="auto">
          <a:xfrm>
            <a:off x="2700338" y="4941888"/>
            <a:ext cx="2303462" cy="1008062"/>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61" name="Line 9"/>
          <p:cNvSpPr>
            <a:spLocks noChangeShapeType="1"/>
          </p:cNvSpPr>
          <p:nvPr/>
        </p:nvSpPr>
        <p:spPr bwMode="auto">
          <a:xfrm>
            <a:off x="3419475" y="4581525"/>
            <a:ext cx="2303463" cy="1008063"/>
          </a:xfrm>
          <a:prstGeom prst="line">
            <a:avLst/>
          </a:prstGeom>
          <a:noFill/>
          <a:ln w="25400">
            <a:solidFill>
              <a:schemeClr val="tx1"/>
            </a:solidFill>
            <a:prstDash val="solid"/>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62" name="Line 10"/>
          <p:cNvSpPr>
            <a:spLocks noChangeShapeType="1"/>
          </p:cNvSpPr>
          <p:nvPr/>
        </p:nvSpPr>
        <p:spPr bwMode="auto">
          <a:xfrm>
            <a:off x="4068763" y="3576413"/>
            <a:ext cx="1081088" cy="2089150"/>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9163" name="Line 11"/>
          <p:cNvSpPr>
            <a:spLocks noChangeShapeType="1"/>
          </p:cNvSpPr>
          <p:nvPr/>
        </p:nvSpPr>
        <p:spPr bwMode="auto">
          <a:xfrm>
            <a:off x="3031331" y="4052911"/>
            <a:ext cx="1081088" cy="2089150"/>
          </a:xfrm>
          <a:prstGeom prst="line">
            <a:avLst/>
          </a:prstGeom>
          <a:noFill/>
          <a:ln w="25400">
            <a:solidFill>
              <a:schemeClr val="tx1"/>
            </a:solidFill>
            <a:prstDash val="solid"/>
            <a:round/>
            <a:headEnd/>
            <a:tailEnd/>
          </a:ln>
          <a:extLst>
            <a:ext uri="{909E8E84-426E-40DD-AFC4-6F175D3DCCD1}">
              <a14:hiddenFill xmlns:a14="http://schemas.microsoft.com/office/drawing/2010/main">
                <a:noFill/>
              </a14:hiddenFill>
            </a:ext>
          </a:extLst>
        </p:spPr>
        <p:txBody>
          <a:bodyPr/>
          <a:lstStyle/>
          <a:p>
            <a:endParaRPr lang="ja-JP" altLang="en-US"/>
          </a:p>
        </p:txBody>
      </p:sp>
      <p:graphicFrame>
        <p:nvGraphicFramePr>
          <p:cNvPr id="49164" name="オブジェクト 1"/>
          <p:cNvGraphicFramePr>
            <a:graphicFrameLocks noChangeAspect="1"/>
          </p:cNvGraphicFramePr>
          <p:nvPr/>
        </p:nvGraphicFramePr>
        <p:xfrm>
          <a:off x="4768850" y="2347913"/>
          <a:ext cx="165100" cy="228600"/>
        </p:xfrm>
        <a:graphic>
          <a:graphicData uri="http://schemas.openxmlformats.org/presentationml/2006/ole">
            <mc:AlternateContent xmlns:mc="http://schemas.openxmlformats.org/markup-compatibility/2006">
              <mc:Choice xmlns:v="urn:schemas-microsoft-com:vml" Requires="v">
                <p:oleObj spid="_x0000_s49183" name="Equation" r:id="rId3" imgW="165028" imgH="228501" progId="Equation.DSMT4">
                  <p:embed/>
                </p:oleObj>
              </mc:Choice>
              <mc:Fallback>
                <p:oleObj name="Equation" r:id="rId3" imgW="165028" imgH="228501" progId="Equation.DSMT4">
                  <p:embed/>
                  <p:pic>
                    <p:nvPicPr>
                      <p:cNvPr id="0" name="オブジェクト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8850" y="2347913"/>
                        <a:ext cx="1651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正方形/長方形 2"/>
          <p:cNvSpPr>
            <a:spLocks noRot="1" noChangeAspect="1" noMove="1" noResize="1" noEditPoints="1" noAdjustHandles="1" noChangeArrowheads="1" noChangeShapeType="1" noTextEdit="1"/>
          </p:cNvSpPr>
          <p:nvPr/>
        </p:nvSpPr>
        <p:spPr>
          <a:xfrm>
            <a:off x="4679950" y="4581525"/>
            <a:ext cx="572529" cy="499239"/>
          </a:xfrm>
          <a:prstGeom prst="rect">
            <a:avLst/>
          </a:prstGeom>
          <a:blipFill rotWithShape="1">
            <a:blip r:embed="rId5"/>
            <a:stretch>
              <a:fillRect b="-7407"/>
            </a:stretch>
          </a:blipFill>
        </p:spPr>
        <p:txBody>
          <a:bodyPr/>
          <a:lstStyle/>
          <a:p>
            <a:pPr>
              <a:defRPr/>
            </a:pPr>
            <a:r>
              <a:rPr lang="ja-JP" altLang="en-US">
                <a:noFill/>
              </a:rPr>
              <a:t> </a:t>
            </a:r>
          </a:p>
        </p:txBody>
      </p:sp>
      <p:sp>
        <p:nvSpPr>
          <p:cNvPr id="4" name="正方形/長方形 3"/>
          <p:cNvSpPr>
            <a:spLocks noRot="1" noChangeAspect="1" noMove="1" noResize="1" noEditPoints="1" noAdjustHandles="1" noChangeArrowheads="1" noChangeShapeType="1" noTextEdit="1"/>
          </p:cNvSpPr>
          <p:nvPr/>
        </p:nvSpPr>
        <p:spPr>
          <a:xfrm>
            <a:off x="2846946" y="4489540"/>
            <a:ext cx="572529" cy="497508"/>
          </a:xfrm>
          <a:prstGeom prst="rect">
            <a:avLst/>
          </a:prstGeom>
          <a:blipFill rotWithShape="1">
            <a:blip r:embed="rId6"/>
            <a:stretch>
              <a:fillRect b="-6098"/>
            </a:stretch>
          </a:blipFill>
        </p:spPr>
        <p:txBody>
          <a:bodyPr/>
          <a:lstStyle/>
          <a:p>
            <a:pPr>
              <a:defRPr/>
            </a:pPr>
            <a:r>
              <a:rPr lang="ja-JP" altLang="en-US">
                <a:noFill/>
              </a:rPr>
              <a:t> </a:t>
            </a:r>
          </a:p>
        </p:txBody>
      </p:sp>
      <p:sp>
        <p:nvSpPr>
          <p:cNvPr id="5" name="正方形/長方形 4"/>
          <p:cNvSpPr>
            <a:spLocks noRot="1" noChangeAspect="1" noMove="1" noResize="1" noEditPoints="1" noAdjustHandles="1" noChangeArrowheads="1" noChangeShapeType="1" noTextEdit="1"/>
          </p:cNvSpPr>
          <p:nvPr/>
        </p:nvSpPr>
        <p:spPr>
          <a:xfrm>
            <a:off x="4000441" y="3808389"/>
            <a:ext cx="642997" cy="536622"/>
          </a:xfrm>
          <a:prstGeom prst="rect">
            <a:avLst/>
          </a:prstGeom>
          <a:blipFill rotWithShape="1">
            <a:blip r:embed="rId7"/>
            <a:stretch>
              <a:fillRect/>
            </a:stretch>
          </a:blipFill>
        </p:spPr>
        <p:txBody>
          <a:bodyPr/>
          <a:lstStyle/>
          <a:p>
            <a:pPr>
              <a:defRPr/>
            </a:pPr>
            <a:r>
              <a:rPr lang="ja-JP" altLang="en-US">
                <a:noFill/>
              </a:rPr>
              <a:t> </a:t>
            </a:r>
          </a:p>
        </p:txBody>
      </p:sp>
      <p:sp>
        <p:nvSpPr>
          <p:cNvPr id="6" name="正方形/長方形 5"/>
          <p:cNvSpPr>
            <a:spLocks noRot="1" noChangeAspect="1" noMove="1" noResize="1" noEditPoints="1" noAdjustHandles="1" noChangeArrowheads="1" noChangeShapeType="1" noTextEdit="1"/>
          </p:cNvSpPr>
          <p:nvPr/>
        </p:nvSpPr>
        <p:spPr>
          <a:xfrm>
            <a:off x="3747264" y="4972988"/>
            <a:ext cx="642997" cy="534890"/>
          </a:xfrm>
          <a:prstGeom prst="rect">
            <a:avLst/>
          </a:prstGeom>
          <a:blipFill rotWithShape="1">
            <a:blip r:embed="rId8"/>
            <a:stretch>
              <a:fillRect/>
            </a:stretch>
          </a:blipFill>
        </p:spPr>
        <p:txBody>
          <a:bodyPr/>
          <a:lstStyle/>
          <a:p>
            <a:pPr>
              <a:defRPr/>
            </a:pPr>
            <a:r>
              <a:rPr lang="ja-JP" altLang="en-US">
                <a:noFill/>
              </a:rPr>
              <a:t> </a:t>
            </a:r>
          </a:p>
        </p:txBody>
      </p:sp>
      <p:sp>
        <p:nvSpPr>
          <p:cNvPr id="17" name="Line 10"/>
          <p:cNvSpPr>
            <a:spLocks noChangeShapeType="1"/>
          </p:cNvSpPr>
          <p:nvPr/>
        </p:nvSpPr>
        <p:spPr bwMode="auto">
          <a:xfrm>
            <a:off x="3571875" y="3436938"/>
            <a:ext cx="1081088" cy="2089150"/>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 name="テキスト ボックス 1"/>
          <p:cNvSpPr txBox="1"/>
          <p:nvPr/>
        </p:nvSpPr>
        <p:spPr>
          <a:xfrm>
            <a:off x="5508104" y="3473460"/>
            <a:ext cx="1982274" cy="1938992"/>
          </a:xfrm>
          <a:prstGeom prst="rect">
            <a:avLst/>
          </a:prstGeom>
          <a:solidFill>
            <a:srgbClr val="FFFF00"/>
          </a:solidFill>
        </p:spPr>
        <p:txBody>
          <a:bodyPr wrap="square" rtlCol="0">
            <a:spAutoFit/>
          </a:bodyPr>
          <a:lstStyle/>
          <a:p>
            <a:r>
              <a:rPr kumimoji="1" lang="ja-JP" altLang="en-US" dirty="0" smtClean="0"/>
              <a:t>古いマーケット・バスケットを新しい価格で買うと高くつく</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62"/>
                                        </p:tgtEl>
                                        <p:attrNameLst>
                                          <p:attrName>style.visibility</p:attrName>
                                        </p:attrNameLst>
                                      </p:cBhvr>
                                      <p:to>
                                        <p:strVal val="visible"/>
                                      </p:to>
                                    </p:set>
                                    <p:anim calcmode="lin" valueType="num">
                                      <p:cBhvr additive="base">
                                        <p:cTn id="7" dur="500" fill="hold"/>
                                        <p:tgtEl>
                                          <p:spTgt spid="49162"/>
                                        </p:tgtEl>
                                        <p:attrNameLst>
                                          <p:attrName>ppt_x</p:attrName>
                                        </p:attrNameLst>
                                      </p:cBhvr>
                                      <p:tavLst>
                                        <p:tav tm="0">
                                          <p:val>
                                            <p:strVal val="#ppt_x"/>
                                          </p:val>
                                        </p:tav>
                                        <p:tav tm="100000">
                                          <p:val>
                                            <p:strVal val="#ppt_x"/>
                                          </p:val>
                                        </p:tav>
                                      </p:tavLst>
                                    </p:anim>
                                    <p:anim calcmode="lin" valueType="num">
                                      <p:cBhvr additive="base">
                                        <p:cTn id="8" dur="500" fill="hold"/>
                                        <p:tgtEl>
                                          <p:spTgt spid="491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71475" y="885825"/>
            <a:ext cx="8401050" cy="5086350"/>
          </a:xfrm>
          <a:prstGeom prst="rect">
            <a:avLst/>
          </a:prstGeom>
          <a:noFill/>
          <a:ln w="9525">
            <a:noFill/>
            <a:miter lim="800000"/>
            <a:headEnd/>
            <a:tailEnd/>
          </a:ln>
        </p:spPr>
      </p:pic>
      <p:sp>
        <p:nvSpPr>
          <p:cNvPr id="3" name="テキスト ボックス 2"/>
          <p:cNvSpPr txBox="1"/>
          <p:nvPr/>
        </p:nvSpPr>
        <p:spPr>
          <a:xfrm>
            <a:off x="5508104" y="1484784"/>
            <a:ext cx="2160240" cy="369332"/>
          </a:xfrm>
          <a:prstGeom prst="rect">
            <a:avLst/>
          </a:prstGeom>
          <a:noFill/>
        </p:spPr>
        <p:txBody>
          <a:bodyPr wrap="square" rtlCol="0">
            <a:spAutoFit/>
          </a:bodyPr>
          <a:lstStyle/>
          <a:p>
            <a:r>
              <a:rPr kumimoji="1" lang="ja-JP" altLang="en-US" dirty="0" smtClean="0"/>
              <a:t>ヒストグラム</a:t>
            </a:r>
            <a:endParaRPr kumimoji="1" lang="ja-JP" altLang="en-US" dirty="0"/>
          </a:p>
        </p:txBody>
      </p:sp>
    </p:spTree>
    <p:extLst>
      <p:ext uri="{BB962C8B-B14F-4D97-AF65-F5344CB8AC3E}">
        <p14:creationId xmlns:p14="http://schemas.microsoft.com/office/powerpoint/2010/main" val="28950800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a:spLocks noRot="1" noChangeAspect="1" noMove="1" noResize="1" noEditPoints="1" noAdjustHandles="1" noChangeArrowheads="1" noChangeShapeType="1" noTextEdit="1"/>
          </p:cNvSpPr>
          <p:nvPr/>
        </p:nvSpPr>
        <p:spPr>
          <a:xfrm>
            <a:off x="1835696" y="2924944"/>
            <a:ext cx="4475456" cy="2974982"/>
          </a:xfrm>
          <a:prstGeom prst="rect">
            <a:avLst/>
          </a:prstGeom>
          <a:blipFill rotWithShape="1">
            <a:blip r:embed="rId2"/>
            <a:stretch>
              <a:fillRect/>
            </a:stretch>
          </a:blipFill>
        </p:spPr>
        <p:txBody>
          <a:bodyPr/>
          <a:lstStyle/>
          <a:p>
            <a:pPr>
              <a:defRPr/>
            </a:pPr>
            <a:r>
              <a:rPr lang="ja-JP" altLang="en-US">
                <a:noFill/>
              </a:rPr>
              <a:t> </a:t>
            </a:r>
          </a:p>
        </p:txBody>
      </p:sp>
      <p:sp>
        <p:nvSpPr>
          <p:cNvPr id="50179" name="AutoShape 2"/>
          <p:cNvSpPr>
            <a:spLocks noChangeArrowheads="1"/>
          </p:cNvSpPr>
          <p:nvPr/>
        </p:nvSpPr>
        <p:spPr bwMode="auto">
          <a:xfrm>
            <a:off x="755650" y="332656"/>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lnSpc>
                <a:spcPct val="90000"/>
              </a:lnSpc>
              <a:spcBef>
                <a:spcPct val="0"/>
              </a:spcBef>
              <a:buClrTx/>
              <a:buSzTx/>
              <a:buFontTx/>
              <a:buNone/>
            </a:pPr>
            <a:r>
              <a:rPr lang="ja-JP" altLang="en-US" sz="3200" b="1" dirty="0">
                <a:solidFill>
                  <a:schemeClr val="tx2"/>
                </a:solidFill>
              </a:rPr>
              <a:t>傾向的に、ラスパイレス指数</a:t>
            </a:r>
            <a:r>
              <a:rPr lang="ja-JP" altLang="en-US" sz="3200" b="1" dirty="0">
                <a:solidFill>
                  <a:schemeClr val="tx2"/>
                </a:solidFill>
                <a:latin typeface="ＭＳ Ｐゴシック" charset="-128"/>
              </a:rPr>
              <a:t>≧パーシェ指数（続）</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p:txBody>
          <a:bodyPr>
            <a:normAutofit fontScale="90000"/>
          </a:bodyPr>
          <a:lstStyle/>
          <a:p>
            <a:r>
              <a:rPr lang="ja-JP" altLang="en-US" smtClean="0"/>
              <a:t>ラスパイレス指数とパーシェ指数</a:t>
            </a:r>
            <a:r>
              <a:rPr lang="en-US" altLang="ja-JP" smtClean="0"/>
              <a:t/>
            </a:r>
            <a:br>
              <a:rPr lang="en-US" altLang="ja-JP" smtClean="0"/>
            </a:br>
            <a:r>
              <a:rPr lang="ja-JP" altLang="en-US" smtClean="0"/>
              <a:t>の関係</a:t>
            </a:r>
            <a:endParaRPr lang="en-GB" altLang="ja-JP" smtClean="0"/>
          </a:p>
        </p:txBody>
      </p:sp>
      <p:sp>
        <p:nvSpPr>
          <p:cNvPr id="51203" name="コンテンツ プレースホルダ 2"/>
          <p:cNvSpPr>
            <a:spLocks noGrp="1"/>
          </p:cNvSpPr>
          <p:nvPr>
            <p:ph idx="1"/>
          </p:nvPr>
        </p:nvSpPr>
        <p:spPr>
          <a:xfrm>
            <a:off x="683568" y="1772816"/>
            <a:ext cx="7693025" cy="4495800"/>
          </a:xfrm>
        </p:spPr>
        <p:txBody>
          <a:bodyPr>
            <a:normAutofit fontScale="77500" lnSpcReduction="20000"/>
          </a:bodyPr>
          <a:lstStyle/>
          <a:p>
            <a:r>
              <a:rPr lang="ja-JP" altLang="en-US" dirty="0" smtClean="0"/>
              <a:t>統計学的説明</a:t>
            </a:r>
            <a:endParaRPr lang="en-US" altLang="ja-JP" dirty="0" smtClean="0"/>
          </a:p>
          <a:p>
            <a:r>
              <a:rPr lang="ja-JP" altLang="en-US" dirty="0" smtClean="0"/>
              <a:t>ボルトキウィッチ（</a:t>
            </a:r>
            <a:r>
              <a:rPr lang="en-GB" altLang="ja-JP" dirty="0" err="1" smtClean="0"/>
              <a:t>Bortkiewicz</a:t>
            </a:r>
            <a:r>
              <a:rPr lang="ja-JP" altLang="en-US" dirty="0" smtClean="0"/>
              <a:t>）の関係式を使う。</a:t>
            </a:r>
            <a:endParaRPr lang="en-US" altLang="ja-JP" dirty="0" smtClean="0"/>
          </a:p>
          <a:p>
            <a:endParaRPr lang="en-US" altLang="ja-JP" dirty="0" smtClean="0"/>
          </a:p>
          <a:p>
            <a:endParaRPr lang="en-US" altLang="ja-JP" dirty="0" smtClean="0"/>
          </a:p>
          <a:p>
            <a:endParaRPr lang="en-US" altLang="ja-JP" dirty="0" smtClean="0"/>
          </a:p>
          <a:p>
            <a:r>
              <a:rPr lang="ja-JP" altLang="en-US" strike="sngStrike" dirty="0" smtClean="0"/>
              <a:t>ｓｐ</a:t>
            </a:r>
            <a:r>
              <a:rPr lang="ja-JP" altLang="en-US" dirty="0" smtClean="0"/>
              <a:t>は、価格比の加重標準偏差、ｓｑは、数量比の加重標準偏差、ｒｐｑは、価格比、数量比の加重相関係数。ウェイトは、基準期支出。</a:t>
            </a:r>
            <a:endParaRPr lang="en-US" altLang="ja-JP" dirty="0" smtClean="0"/>
          </a:p>
          <a:p>
            <a:r>
              <a:rPr lang="ja-JP" altLang="en-US" dirty="0" smtClean="0"/>
              <a:t>この関係式から（　　　　，　　　　　　）がどのような場合に生じるかがわかる。</a:t>
            </a:r>
            <a:endParaRPr lang="en-GB" altLang="ja-JP" dirty="0" smtClean="0"/>
          </a:p>
        </p:txBody>
      </p:sp>
      <p:graphicFrame>
        <p:nvGraphicFramePr>
          <p:cNvPr id="51204" name="Object 2"/>
          <p:cNvGraphicFramePr>
            <a:graphicFrameLocks noChangeAspect="1"/>
          </p:cNvGraphicFramePr>
          <p:nvPr/>
        </p:nvGraphicFramePr>
        <p:xfrm>
          <a:off x="3251200" y="1663700"/>
          <a:ext cx="914400" cy="198438"/>
        </p:xfrm>
        <a:graphic>
          <a:graphicData uri="http://schemas.openxmlformats.org/presentationml/2006/ole">
            <mc:AlternateContent xmlns:mc="http://schemas.openxmlformats.org/markup-compatibility/2006">
              <mc:Choice xmlns:v="urn:schemas-microsoft-com:vml" Requires="v">
                <p:oleObj spid="_x0000_s51260" name="Equation" r:id="rId3" imgW="435285" imgH="677109" progId="Equation.DSMT4">
                  <p:embed/>
                </p:oleObj>
              </mc:Choice>
              <mc:Fallback>
                <p:oleObj name="Equation" r:id="rId3" imgW="435285" imgH="677109"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0" y="166370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5" name="Object 3"/>
          <p:cNvGraphicFramePr>
            <a:graphicFrameLocks noChangeAspect="1"/>
          </p:cNvGraphicFramePr>
          <p:nvPr>
            <p:extLst>
              <p:ext uri="{D42A27DB-BD31-4B8C-83A1-F6EECF244321}">
                <p14:modId xmlns:p14="http://schemas.microsoft.com/office/powerpoint/2010/main" val="1959963112"/>
              </p:ext>
            </p:extLst>
          </p:nvPr>
        </p:nvGraphicFramePr>
        <p:xfrm>
          <a:off x="2051720" y="2564904"/>
          <a:ext cx="3973513" cy="1235075"/>
        </p:xfrm>
        <a:graphic>
          <a:graphicData uri="http://schemas.openxmlformats.org/presentationml/2006/ole">
            <mc:AlternateContent xmlns:mc="http://schemas.openxmlformats.org/markup-compatibility/2006">
              <mc:Choice xmlns:v="urn:schemas-microsoft-com:vml" Requires="v">
                <p:oleObj spid="_x0000_s51261" name="Equation" r:id="rId5" imgW="1346200" imgH="457200" progId="Equation.DSMT4">
                  <p:embed/>
                </p:oleObj>
              </mc:Choice>
              <mc:Fallback>
                <p:oleObj name="Equation" r:id="rId5" imgW="1346200" imgH="4572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2564904"/>
                        <a:ext cx="3973513" cy="1235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06" name="Object 5"/>
          <p:cNvGraphicFramePr>
            <a:graphicFrameLocks noChangeAspect="1"/>
          </p:cNvGraphicFramePr>
          <p:nvPr>
            <p:extLst>
              <p:ext uri="{D42A27DB-BD31-4B8C-83A1-F6EECF244321}">
                <p14:modId xmlns:p14="http://schemas.microsoft.com/office/powerpoint/2010/main" val="1227073871"/>
              </p:ext>
            </p:extLst>
          </p:nvPr>
        </p:nvGraphicFramePr>
        <p:xfrm>
          <a:off x="3707904" y="4869160"/>
          <a:ext cx="1165225" cy="527050"/>
        </p:xfrm>
        <a:graphic>
          <a:graphicData uri="http://schemas.openxmlformats.org/presentationml/2006/ole">
            <mc:AlternateContent xmlns:mc="http://schemas.openxmlformats.org/markup-compatibility/2006">
              <mc:Choice xmlns:v="urn:schemas-microsoft-com:vml" Requires="v">
                <p:oleObj spid="_x0000_s51262" name="Equation" r:id="rId7" imgW="533169" imgH="241195" progId="Equation.DSMT4">
                  <p:embed/>
                </p:oleObj>
              </mc:Choice>
              <mc:Fallback>
                <p:oleObj name="Equation" r:id="rId7" imgW="533169" imgH="241195"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7904" y="4869160"/>
                        <a:ext cx="1165225"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07" name="Object 6"/>
          <p:cNvGraphicFramePr>
            <a:graphicFrameLocks noChangeAspect="1"/>
          </p:cNvGraphicFramePr>
          <p:nvPr>
            <p:extLst>
              <p:ext uri="{D42A27DB-BD31-4B8C-83A1-F6EECF244321}">
                <p14:modId xmlns:p14="http://schemas.microsoft.com/office/powerpoint/2010/main" val="3285353225"/>
              </p:ext>
            </p:extLst>
          </p:nvPr>
        </p:nvGraphicFramePr>
        <p:xfrm>
          <a:off x="5508104" y="4941168"/>
          <a:ext cx="1433512" cy="571500"/>
        </p:xfrm>
        <a:graphic>
          <a:graphicData uri="http://schemas.openxmlformats.org/presentationml/2006/ole">
            <mc:AlternateContent xmlns:mc="http://schemas.openxmlformats.org/markup-compatibility/2006">
              <mc:Choice xmlns:v="urn:schemas-microsoft-com:vml" Requires="v">
                <p:oleObj spid="_x0000_s51263" name="Equation" r:id="rId9" imgW="533169" imgH="241195" progId="Equation.DSMT4">
                  <p:embed/>
                </p:oleObj>
              </mc:Choice>
              <mc:Fallback>
                <p:oleObj name="Equation" r:id="rId9" imgW="533169" imgH="241195"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08104" y="4941168"/>
                        <a:ext cx="1433512"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3"/>
          <p:cNvGraphicFramePr>
            <a:graphicFrameLocks noChangeAspect="1"/>
          </p:cNvGraphicFramePr>
          <p:nvPr/>
        </p:nvGraphicFramePr>
        <p:xfrm>
          <a:off x="3117850" y="1228725"/>
          <a:ext cx="114300" cy="177800"/>
        </p:xfrm>
        <a:graphic>
          <a:graphicData uri="http://schemas.openxmlformats.org/presentationml/2006/ole">
            <mc:AlternateContent xmlns:mc="http://schemas.openxmlformats.org/markup-compatibility/2006">
              <mc:Choice xmlns:v="urn:schemas-microsoft-com:vml" Requires="v">
                <p:oleObj spid="_x0000_s52255" name="Equation" r:id="rId3" imgW="114102" imgH="177492" progId="Equation.DSMT4">
                  <p:embed/>
                </p:oleObj>
              </mc:Choice>
              <mc:Fallback>
                <p:oleObj name="Equation" r:id="rId3" imgW="114102" imgH="177492"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850" y="1228725"/>
                        <a:ext cx="11430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27" name="タイトル 6"/>
          <p:cNvSpPr>
            <a:spLocks noGrp="1"/>
          </p:cNvSpPr>
          <p:nvPr>
            <p:ph type="title"/>
          </p:nvPr>
        </p:nvSpPr>
        <p:spPr/>
        <p:txBody>
          <a:bodyPr/>
          <a:lstStyle/>
          <a:p>
            <a:r>
              <a:rPr lang="ja-JP" altLang="en-US" smtClean="0"/>
              <a:t>ボルトキウィッチの関係式</a:t>
            </a:r>
          </a:p>
        </p:txBody>
      </p:sp>
      <p:graphicFrame>
        <p:nvGraphicFramePr>
          <p:cNvPr id="52228" name="Object 5"/>
          <p:cNvGraphicFramePr>
            <a:graphicFrameLocks noChangeAspect="1"/>
          </p:cNvGraphicFramePr>
          <p:nvPr>
            <p:extLst>
              <p:ext uri="{D42A27DB-BD31-4B8C-83A1-F6EECF244321}">
                <p14:modId xmlns:p14="http://schemas.microsoft.com/office/powerpoint/2010/main" val="3528676020"/>
              </p:ext>
            </p:extLst>
          </p:nvPr>
        </p:nvGraphicFramePr>
        <p:xfrm>
          <a:off x="1763688" y="1484784"/>
          <a:ext cx="5544616" cy="5932436"/>
        </p:xfrm>
        <a:graphic>
          <a:graphicData uri="http://schemas.openxmlformats.org/presentationml/2006/ole">
            <mc:AlternateContent xmlns:mc="http://schemas.openxmlformats.org/markup-compatibility/2006">
              <mc:Choice xmlns:v="urn:schemas-microsoft-com:vml" Requires="v">
                <p:oleObj spid="_x0000_s52256" name="Equation" r:id="rId5" imgW="2908300" imgH="3111500" progId="Equation.DSMT4">
                  <p:embed/>
                </p:oleObj>
              </mc:Choice>
              <mc:Fallback>
                <p:oleObj name="Equation" r:id="rId5" imgW="2908300" imgH="31115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1484784"/>
                        <a:ext cx="5544616" cy="5932436"/>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p:txBody>
          <a:bodyPr>
            <a:normAutofit fontScale="90000"/>
          </a:bodyPr>
          <a:lstStyle/>
          <a:p>
            <a:pPr eaLnBrk="1" hangingPunct="1"/>
            <a:r>
              <a:rPr lang="ja-JP" altLang="en-US" smtClean="0"/>
              <a:t>消費者物価指数と</a:t>
            </a:r>
            <a:r>
              <a:rPr lang="en-US" altLang="ja-JP" smtClean="0"/>
              <a:t>GDP</a:t>
            </a:r>
            <a:r>
              <a:rPr lang="ja-JP" altLang="en-US" smtClean="0"/>
              <a:t>デフレーター</a:t>
            </a:r>
          </a:p>
        </p:txBody>
      </p:sp>
      <p:sp>
        <p:nvSpPr>
          <p:cNvPr id="44035" name="Rectangle 3"/>
          <p:cNvSpPr>
            <a:spLocks noGrp="1" noChangeArrowheads="1"/>
          </p:cNvSpPr>
          <p:nvPr>
            <p:ph idx="1"/>
          </p:nvPr>
        </p:nvSpPr>
        <p:spPr/>
        <p:txBody>
          <a:bodyPr/>
          <a:lstStyle/>
          <a:p>
            <a:pPr eaLnBrk="1" hangingPunct="1">
              <a:lnSpc>
                <a:spcPct val="80000"/>
              </a:lnSpc>
            </a:pPr>
            <a:r>
              <a:rPr lang="ja-JP" altLang="en-US" sz="2000" smtClean="0"/>
              <a:t>指数算式のちがい</a:t>
            </a:r>
          </a:p>
          <a:p>
            <a:pPr eaLnBrk="1" hangingPunct="1">
              <a:lnSpc>
                <a:spcPct val="80000"/>
              </a:lnSpc>
              <a:buFont typeface="Wingdings" pitchFamily="2" charset="2"/>
              <a:buNone/>
            </a:pPr>
            <a:r>
              <a:rPr lang="ja-JP" altLang="en-US" sz="2000" smtClean="0"/>
              <a:t>　</a:t>
            </a:r>
            <a:r>
              <a:rPr lang="en-US" altLang="ja-JP" sz="2000" smtClean="0"/>
              <a:t>…CPI</a:t>
            </a:r>
            <a:r>
              <a:rPr lang="ja-JP" altLang="en-US" sz="2000" smtClean="0"/>
              <a:t>はラスパイレス、</a:t>
            </a:r>
            <a:r>
              <a:rPr lang="en-US" altLang="ja-JP" sz="2000" smtClean="0"/>
              <a:t>GDP</a:t>
            </a:r>
            <a:r>
              <a:rPr lang="ja-JP" altLang="en-US" sz="2000" smtClean="0"/>
              <a:t>デフレーターはパーシェ</a:t>
            </a:r>
          </a:p>
          <a:p>
            <a:pPr eaLnBrk="1" hangingPunct="1">
              <a:lnSpc>
                <a:spcPct val="80000"/>
              </a:lnSpc>
            </a:pPr>
            <a:r>
              <a:rPr lang="ja-JP" altLang="en-US" sz="2000" smtClean="0"/>
              <a:t>対象範囲のちがい</a:t>
            </a:r>
          </a:p>
          <a:p>
            <a:pPr eaLnBrk="1" hangingPunct="1">
              <a:lnSpc>
                <a:spcPct val="80000"/>
              </a:lnSpc>
              <a:buFont typeface="Wingdings" pitchFamily="2" charset="2"/>
              <a:buNone/>
            </a:pPr>
            <a:r>
              <a:rPr lang="ja-JP" altLang="en-US" sz="2000" smtClean="0"/>
              <a:t>　</a:t>
            </a:r>
            <a:r>
              <a:rPr lang="en-US" altLang="ja-JP" sz="2000" smtClean="0"/>
              <a:t>…CPI</a:t>
            </a:r>
            <a:r>
              <a:rPr lang="ja-JP" altLang="en-US" sz="2000" smtClean="0"/>
              <a:t>は消費のみを対象とするのに対して、</a:t>
            </a:r>
            <a:r>
              <a:rPr lang="en-US" altLang="ja-JP" sz="2000" smtClean="0"/>
              <a:t>GDP</a:t>
            </a:r>
            <a:r>
              <a:rPr lang="ja-JP" altLang="en-US" sz="2000" smtClean="0"/>
              <a:t>デフレーターは資本形成、政府支出等を含む</a:t>
            </a:r>
          </a:p>
          <a:p>
            <a:pPr eaLnBrk="1" hangingPunct="1">
              <a:lnSpc>
                <a:spcPct val="80000"/>
              </a:lnSpc>
            </a:pPr>
            <a:r>
              <a:rPr lang="ja-JP" altLang="en-US" sz="2000" smtClean="0"/>
              <a:t>輸入の取り扱いのちがい</a:t>
            </a:r>
          </a:p>
          <a:p>
            <a:pPr eaLnBrk="1" hangingPunct="1">
              <a:lnSpc>
                <a:spcPct val="80000"/>
              </a:lnSpc>
              <a:buFont typeface="Wingdings" pitchFamily="2" charset="2"/>
              <a:buNone/>
            </a:pPr>
            <a:r>
              <a:rPr lang="ja-JP" altLang="en-US" sz="2000" smtClean="0"/>
              <a:t>　</a:t>
            </a:r>
            <a:r>
              <a:rPr lang="en-US" altLang="ja-JP" sz="2000" smtClean="0"/>
              <a:t>…</a:t>
            </a:r>
            <a:r>
              <a:rPr lang="ja-JP" altLang="en-US" sz="2000" smtClean="0"/>
              <a:t>輸入品の値上がりは、</a:t>
            </a:r>
            <a:r>
              <a:rPr lang="en-US" altLang="ja-JP" sz="2000" smtClean="0"/>
              <a:t>CPI</a:t>
            </a:r>
            <a:r>
              <a:rPr lang="ja-JP" altLang="en-US" sz="2000" smtClean="0"/>
              <a:t>を上昇させるが、</a:t>
            </a:r>
            <a:r>
              <a:rPr lang="en-US" altLang="ja-JP" sz="2000" smtClean="0"/>
              <a:t>GDP</a:t>
            </a:r>
            <a:r>
              <a:rPr lang="ja-JP" altLang="en-US" sz="2000" smtClean="0"/>
              <a:t>デフレーターは必ずしもそうでない。</a:t>
            </a:r>
          </a:p>
          <a:p>
            <a:pPr eaLnBrk="1" hangingPunct="1">
              <a:lnSpc>
                <a:spcPct val="80000"/>
              </a:lnSpc>
              <a:buFont typeface="Wingdings" pitchFamily="2" charset="2"/>
              <a:buNone/>
            </a:pPr>
            <a:r>
              <a:rPr lang="ja-JP" altLang="en-US" sz="2000" smtClean="0"/>
              <a:t>　</a:t>
            </a:r>
            <a:r>
              <a:rPr lang="ja-JP" altLang="en-US" sz="2000" b="1" u="sng" smtClean="0"/>
              <a:t>→</a:t>
            </a:r>
            <a:r>
              <a:rPr lang="en-US" altLang="ja-JP" sz="2000" b="1" u="sng" smtClean="0"/>
              <a:t>GDP</a:t>
            </a:r>
            <a:r>
              <a:rPr lang="ja-JP" altLang="en-US" sz="2000" b="1" u="sng" smtClean="0"/>
              <a:t>デフレーターは、ホームメードインフレの尺度</a:t>
            </a:r>
          </a:p>
          <a:p>
            <a:pPr eaLnBrk="1" hangingPunct="1">
              <a:lnSpc>
                <a:spcPct val="80000"/>
              </a:lnSpc>
            </a:pPr>
            <a:r>
              <a:rPr lang="ja-JP" altLang="en-US" sz="2000" smtClean="0"/>
              <a:t>基準年</a:t>
            </a:r>
          </a:p>
          <a:p>
            <a:pPr eaLnBrk="1" hangingPunct="1">
              <a:lnSpc>
                <a:spcPct val="80000"/>
              </a:lnSpc>
              <a:buFont typeface="Wingdings" pitchFamily="2" charset="2"/>
              <a:buNone/>
            </a:pPr>
            <a:r>
              <a:rPr lang="ja-JP" altLang="en-US" sz="2000" smtClean="0"/>
              <a:t>　</a:t>
            </a:r>
            <a:r>
              <a:rPr lang="en-US" altLang="ja-JP" sz="2000" smtClean="0"/>
              <a:t>…CPI</a:t>
            </a:r>
            <a:r>
              <a:rPr lang="ja-JP" altLang="en-US" sz="2000" smtClean="0"/>
              <a:t>は、</a:t>
            </a:r>
            <a:r>
              <a:rPr lang="en-US" altLang="ja-JP" sz="2000" smtClean="0"/>
              <a:t>2010</a:t>
            </a:r>
            <a:r>
              <a:rPr lang="ja-JP" altLang="en-US" sz="2000" smtClean="0"/>
              <a:t>年。</a:t>
            </a:r>
            <a:r>
              <a:rPr lang="en-US" altLang="ja-JP" sz="2000" smtClean="0"/>
              <a:t>5</a:t>
            </a:r>
            <a:r>
              <a:rPr lang="ja-JP" altLang="en-US" sz="2000" smtClean="0"/>
              <a:t>年に</a:t>
            </a:r>
            <a:r>
              <a:rPr lang="en-US" altLang="ja-JP" sz="2000" smtClean="0"/>
              <a:t>1</a:t>
            </a:r>
            <a:r>
              <a:rPr lang="ja-JP" altLang="en-US" sz="2000" smtClean="0"/>
              <a:t>回更新する。</a:t>
            </a:r>
            <a:r>
              <a:rPr lang="en-US" altLang="ja-JP" sz="2000" smtClean="0"/>
              <a:t>GDP</a:t>
            </a:r>
            <a:r>
              <a:rPr lang="ja-JP" altLang="en-US" sz="2000" smtClean="0"/>
              <a:t>統計の基準年（参照年）は、</a:t>
            </a:r>
            <a:r>
              <a:rPr lang="en-US" altLang="ja-JP" sz="2000" smtClean="0"/>
              <a:t>2005</a:t>
            </a:r>
            <a:r>
              <a:rPr lang="ja-JP" altLang="en-US" sz="2000" smtClean="0"/>
              <a:t>年。基準年と比較年の時間間隔の長さが問題に。　→連鎖指数の採用へ</a:t>
            </a:r>
          </a:p>
          <a:p>
            <a:pPr eaLnBrk="1" hangingPunct="1">
              <a:lnSpc>
                <a:spcPct val="80000"/>
              </a:lnSpc>
              <a:buFont typeface="Wingdings" pitchFamily="2" charset="2"/>
              <a:buNone/>
            </a:pPr>
            <a:r>
              <a:rPr lang="ja-JP" altLang="en-US" sz="2000" smtClean="0"/>
              <a:t>　</a:t>
            </a:r>
          </a:p>
        </p:txBody>
      </p:sp>
      <p:sp>
        <p:nvSpPr>
          <p:cNvPr id="44036" name="Text Box 4"/>
          <p:cNvSpPr txBox="1">
            <a:spLocks noChangeArrowheads="1"/>
          </p:cNvSpPr>
          <p:nvPr/>
        </p:nvSpPr>
        <p:spPr bwMode="auto">
          <a:xfrm>
            <a:off x="3788980" y="1742170"/>
            <a:ext cx="5329237" cy="7016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000"/>
              <a:t>ただし、「固定基準年」方式の場合。「連鎖方式の場合は、連鎖パーシェ式。</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Effect transition="in" filter="box(in)">
                                      <p:cBhvr>
                                        <p:cTn id="7" dur="500"/>
                                        <p:tgtEl>
                                          <p:spTgt spid="440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4036"/>
                                        </p:tgtEl>
                                        <p:attrNameLst>
                                          <p:attrName>style.visibility</p:attrName>
                                        </p:attrNameLst>
                                      </p:cBhvr>
                                      <p:to>
                                        <p:strVal val="visible"/>
                                      </p:to>
                                    </p:set>
                                    <p:animEffect transition="in" filter="slide(fromBottom)">
                                      <p:cBhvr>
                                        <p:cTn id="12" dur="500"/>
                                        <p:tgtEl>
                                          <p:spTgt spid="440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4035">
                                            <p:txEl>
                                              <p:pRg st="3" end="3"/>
                                            </p:txEl>
                                          </p:spTgt>
                                        </p:tgtEl>
                                        <p:attrNameLst>
                                          <p:attrName>style.visibility</p:attrName>
                                        </p:attrNameLst>
                                      </p:cBhvr>
                                      <p:to>
                                        <p:strVal val="visible"/>
                                      </p:to>
                                    </p:set>
                                    <p:animEffect transition="in" filter="box(in)">
                                      <p:cBhvr>
                                        <p:cTn id="17" dur="500"/>
                                        <p:tgtEl>
                                          <p:spTgt spid="4403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4035">
                                            <p:txEl>
                                              <p:pRg st="5" end="5"/>
                                            </p:txEl>
                                          </p:spTgt>
                                        </p:tgtEl>
                                        <p:attrNameLst>
                                          <p:attrName>style.visibility</p:attrName>
                                        </p:attrNameLst>
                                      </p:cBhvr>
                                      <p:to>
                                        <p:strVal val="visible"/>
                                      </p:to>
                                    </p:set>
                                    <p:animEffect transition="in" filter="box(in)">
                                      <p:cBhvr>
                                        <p:cTn id="22" dur="500"/>
                                        <p:tgtEl>
                                          <p:spTgt spid="4403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4035">
                                            <p:txEl>
                                              <p:pRg st="6" end="6"/>
                                            </p:txEl>
                                          </p:spTgt>
                                        </p:tgtEl>
                                        <p:attrNameLst>
                                          <p:attrName>style.visibility</p:attrName>
                                        </p:attrNameLst>
                                      </p:cBhvr>
                                      <p:to>
                                        <p:strVal val="visible"/>
                                      </p:to>
                                    </p:set>
                                    <p:animEffect transition="in" filter="box(in)">
                                      <p:cBhvr>
                                        <p:cTn id="27" dur="500"/>
                                        <p:tgtEl>
                                          <p:spTgt spid="4403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4035">
                                            <p:txEl>
                                              <p:pRg st="8" end="8"/>
                                            </p:txEl>
                                          </p:spTgt>
                                        </p:tgtEl>
                                        <p:attrNameLst>
                                          <p:attrName>style.visibility</p:attrName>
                                        </p:attrNameLst>
                                      </p:cBhvr>
                                      <p:to>
                                        <p:strVal val="visible"/>
                                      </p:to>
                                    </p:set>
                                    <p:animEffect transition="in" filter="box(in)">
                                      <p:cBhvr>
                                        <p:cTn id="32" dur="500"/>
                                        <p:tgtEl>
                                          <p:spTgt spid="44035">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xit" presetSubtype="4" fill="hold" grpId="1" nodeType="clickEffect">
                                  <p:stCondLst>
                                    <p:cond delay="0"/>
                                  </p:stCondLst>
                                  <p:childTnLst>
                                    <p:animEffect transition="out" filter="slide(fromBottom)">
                                      <p:cBhvr>
                                        <p:cTn id="36" dur="500"/>
                                        <p:tgtEl>
                                          <p:spTgt spid="44036"/>
                                        </p:tgtEl>
                                      </p:cBhvr>
                                    </p:animEffect>
                                    <p:set>
                                      <p:cBhvr>
                                        <p:cTn id="37" dur="1" fill="hold">
                                          <p:stCondLst>
                                            <p:cond delay="499"/>
                                          </p:stCondLst>
                                        </p:cTn>
                                        <p:tgtEl>
                                          <p:spTgt spid="44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6"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normAutofit fontScale="90000"/>
          </a:bodyPr>
          <a:lstStyle/>
          <a:p>
            <a:pPr eaLnBrk="1" hangingPunct="1"/>
            <a:r>
              <a:rPr lang="ja-JP" altLang="en-US" smtClean="0"/>
              <a:t>基準年と基準改定、連鎖指数（１）</a:t>
            </a:r>
          </a:p>
        </p:txBody>
      </p:sp>
      <p:sp>
        <p:nvSpPr>
          <p:cNvPr id="54275" name="Rectangle 3"/>
          <p:cNvSpPr>
            <a:spLocks noGrp="1" noChangeArrowheads="1"/>
          </p:cNvSpPr>
          <p:nvPr>
            <p:ph idx="1"/>
          </p:nvPr>
        </p:nvSpPr>
        <p:spPr/>
        <p:txBody>
          <a:bodyPr>
            <a:normAutofit lnSpcReduction="10000"/>
          </a:bodyPr>
          <a:lstStyle/>
          <a:p>
            <a:pPr eaLnBrk="1" hangingPunct="1">
              <a:lnSpc>
                <a:spcPct val="90000"/>
              </a:lnSpc>
            </a:pPr>
            <a:r>
              <a:rPr lang="ja-JP" altLang="en-US" smtClean="0"/>
              <a:t>わが国の指数統計では、西暦表示で末尾が</a:t>
            </a:r>
            <a:r>
              <a:rPr lang="en-US" altLang="ja-JP" smtClean="0"/>
              <a:t>0</a:t>
            </a:r>
            <a:r>
              <a:rPr lang="ja-JP" altLang="en-US" smtClean="0"/>
              <a:t>か</a:t>
            </a:r>
            <a:r>
              <a:rPr lang="en-US" altLang="ja-JP" smtClean="0"/>
              <a:t>5</a:t>
            </a:r>
            <a:r>
              <a:rPr lang="ja-JP" altLang="en-US" smtClean="0"/>
              <a:t>の年が基準年とされ、 </a:t>
            </a:r>
            <a:r>
              <a:rPr lang="en-US" altLang="ja-JP" smtClean="0"/>
              <a:t>5</a:t>
            </a:r>
            <a:r>
              <a:rPr lang="ja-JP" altLang="en-US" smtClean="0"/>
              <a:t>年に</a:t>
            </a:r>
            <a:r>
              <a:rPr lang="en-US" altLang="ja-JP" smtClean="0"/>
              <a:t>1</a:t>
            </a:r>
            <a:r>
              <a:rPr lang="ja-JP" altLang="en-US" smtClean="0"/>
              <a:t>度基準年の更新が行われる制度が確立されている。</a:t>
            </a:r>
          </a:p>
          <a:p>
            <a:pPr eaLnBrk="1" hangingPunct="1">
              <a:lnSpc>
                <a:spcPct val="90000"/>
              </a:lnSpc>
            </a:pPr>
            <a:r>
              <a:rPr lang="ja-JP" altLang="en-US" smtClean="0"/>
              <a:t>現在、</a:t>
            </a:r>
            <a:r>
              <a:rPr lang="en-US" altLang="ja-JP" smtClean="0"/>
              <a:t>CPI</a:t>
            </a:r>
            <a:r>
              <a:rPr lang="ja-JP" altLang="en-US" smtClean="0"/>
              <a:t>、</a:t>
            </a:r>
            <a:r>
              <a:rPr lang="en-US" altLang="ja-JP" smtClean="0"/>
              <a:t>CGPI</a:t>
            </a:r>
            <a:r>
              <a:rPr lang="ja-JP" altLang="en-US" smtClean="0"/>
              <a:t>の基準年は</a:t>
            </a:r>
            <a:r>
              <a:rPr lang="en-US" altLang="ja-JP" smtClean="0"/>
              <a:t>2010</a:t>
            </a:r>
            <a:r>
              <a:rPr lang="ja-JP" altLang="en-US" smtClean="0"/>
              <a:t>年である。</a:t>
            </a:r>
          </a:p>
          <a:p>
            <a:pPr eaLnBrk="1" hangingPunct="1">
              <a:lnSpc>
                <a:spcPct val="90000"/>
              </a:lnSpc>
            </a:pPr>
            <a:r>
              <a:rPr lang="en-US" altLang="ja-JP" smtClean="0"/>
              <a:t>5</a:t>
            </a:r>
            <a:r>
              <a:rPr lang="ja-JP" altLang="en-US" smtClean="0"/>
              <a:t>年に</a:t>
            </a:r>
            <a:r>
              <a:rPr lang="en-US" altLang="ja-JP" smtClean="0"/>
              <a:t>1</a:t>
            </a:r>
            <a:r>
              <a:rPr lang="ja-JP" altLang="en-US" smtClean="0"/>
              <a:t>度基準年が変更されるのは、基準年と比較年とが離れすぎると、ウェイトが適切でなくなり、物価指数が過大・過小なる可能性があるからである。</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p:txBody>
          <a:bodyPr>
            <a:normAutofit fontScale="90000"/>
          </a:bodyPr>
          <a:lstStyle/>
          <a:p>
            <a:pPr eaLnBrk="1" hangingPunct="1"/>
            <a:r>
              <a:rPr lang="ja-JP" altLang="en-US" smtClean="0"/>
              <a:t>基準年と基準改定、連鎖指数（２）</a:t>
            </a:r>
          </a:p>
        </p:txBody>
      </p:sp>
      <p:sp>
        <p:nvSpPr>
          <p:cNvPr id="55299" name="Rectangle 3"/>
          <p:cNvSpPr>
            <a:spLocks noGrp="1" noChangeArrowheads="1"/>
          </p:cNvSpPr>
          <p:nvPr>
            <p:ph idx="1"/>
          </p:nvPr>
        </p:nvSpPr>
        <p:spPr/>
        <p:txBody>
          <a:bodyPr/>
          <a:lstStyle/>
          <a:p>
            <a:pPr eaLnBrk="1" hangingPunct="1">
              <a:lnSpc>
                <a:spcPct val="80000"/>
              </a:lnSpc>
            </a:pPr>
            <a:r>
              <a:rPr lang="ja-JP" altLang="en-US" sz="2400" smtClean="0"/>
              <a:t>国民勘定統計における</a:t>
            </a:r>
            <a:r>
              <a:rPr lang="en-US" altLang="ja-JP" sz="2400" smtClean="0"/>
              <a:t>GDP</a:t>
            </a:r>
            <a:r>
              <a:rPr lang="ja-JP" altLang="en-US" sz="2400" smtClean="0"/>
              <a:t>デフレーターも西暦表示で末尾が</a:t>
            </a:r>
            <a:r>
              <a:rPr lang="en-US" altLang="ja-JP" sz="2400" smtClean="0"/>
              <a:t>0</a:t>
            </a:r>
            <a:r>
              <a:rPr lang="ja-JP" altLang="en-US" sz="2400" smtClean="0"/>
              <a:t>か</a:t>
            </a:r>
            <a:r>
              <a:rPr lang="en-US" altLang="ja-JP" sz="2400" smtClean="0"/>
              <a:t>5</a:t>
            </a:r>
            <a:r>
              <a:rPr lang="ja-JP" altLang="en-US" sz="2400" smtClean="0"/>
              <a:t>の年が基準年であるが、産業連関表の完成を待って基準年の変更を行なうため、</a:t>
            </a:r>
            <a:r>
              <a:rPr lang="en-US" altLang="ja-JP" sz="2400" smtClean="0"/>
              <a:t>CPI</a:t>
            </a:r>
            <a:r>
              <a:rPr lang="ja-JP" altLang="en-US" sz="2400" smtClean="0"/>
              <a:t>、</a:t>
            </a:r>
            <a:r>
              <a:rPr lang="en-US" altLang="ja-JP" sz="2400" smtClean="0"/>
              <a:t>CGPI</a:t>
            </a:r>
            <a:r>
              <a:rPr lang="ja-JP" altLang="en-US" sz="2400" smtClean="0"/>
              <a:t>と比べて基準年の変更が遅れる。</a:t>
            </a:r>
          </a:p>
          <a:p>
            <a:pPr eaLnBrk="1" hangingPunct="1">
              <a:lnSpc>
                <a:spcPct val="80000"/>
              </a:lnSpc>
            </a:pPr>
            <a:r>
              <a:rPr lang="ja-JP" altLang="en-US" sz="2400" smtClean="0"/>
              <a:t>従来、「デフレーターにバイアスがある」という疑念が取りざたされていた。「デフレの度合いが深刻に表現されすぎている？」ということである。</a:t>
            </a:r>
          </a:p>
          <a:p>
            <a:pPr eaLnBrk="1" hangingPunct="1">
              <a:lnSpc>
                <a:spcPct val="80000"/>
              </a:lnSpc>
            </a:pPr>
            <a:r>
              <a:rPr lang="ja-JP" altLang="en-US" sz="2400" smtClean="0"/>
              <a:t>そうした問題に対処するために、</a:t>
            </a:r>
            <a:r>
              <a:rPr lang="en-US" altLang="ja-JP" sz="2400" smtClean="0"/>
              <a:t>2004</a:t>
            </a:r>
            <a:r>
              <a:rPr lang="ja-JP" altLang="en-US" sz="2400" smtClean="0"/>
              <a:t>年</a:t>
            </a:r>
            <a:r>
              <a:rPr lang="en-US" altLang="ja-JP" sz="2400" smtClean="0"/>
              <a:t>11</a:t>
            </a:r>
            <a:r>
              <a:rPr lang="ja-JP" altLang="en-US" sz="2400" smtClean="0"/>
              <a:t>月に</a:t>
            </a:r>
            <a:r>
              <a:rPr lang="en-US" altLang="ja-JP" sz="2400" smtClean="0"/>
              <a:t>GDP</a:t>
            </a:r>
            <a:r>
              <a:rPr lang="ja-JP" altLang="en-US" sz="2400" smtClean="0"/>
              <a:t>統計における実質化、デフレーターの作成に「連鎖方式」が採用された。</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a:xfrm>
            <a:off x="804686" y="404664"/>
            <a:ext cx="7924800" cy="1143000"/>
          </a:xfrm>
        </p:spPr>
        <p:txBody>
          <a:bodyPr>
            <a:normAutofit fontScale="90000"/>
          </a:bodyPr>
          <a:lstStyle/>
          <a:p>
            <a:pPr eaLnBrk="1" hangingPunct="1"/>
            <a:r>
              <a:rPr lang="ja-JP" altLang="en-US" sz="3200" dirty="0" smtClean="0"/>
              <a:t>連鎖指数</a:t>
            </a:r>
            <a:br>
              <a:rPr lang="ja-JP" altLang="en-US" sz="3200" dirty="0" smtClean="0"/>
            </a:br>
            <a:r>
              <a:rPr lang="ja-JP" altLang="en-US" sz="3200" dirty="0" smtClean="0"/>
              <a:t>（ラスパイレス指数と連鎖ラスパイレス指数）</a:t>
            </a:r>
          </a:p>
        </p:txBody>
      </p:sp>
      <p:graphicFrame>
        <p:nvGraphicFramePr>
          <p:cNvPr id="56323" name="Object 4"/>
          <p:cNvGraphicFramePr>
            <a:graphicFrameLocks noGrp="1" noChangeAspect="1"/>
          </p:cNvGraphicFramePr>
          <p:nvPr>
            <p:ph sz="half" idx="2"/>
          </p:nvPr>
        </p:nvGraphicFramePr>
        <p:xfrm>
          <a:off x="828675" y="3716338"/>
          <a:ext cx="7556500" cy="1135062"/>
        </p:xfrm>
        <a:graphic>
          <a:graphicData uri="http://schemas.openxmlformats.org/presentationml/2006/ole">
            <mc:AlternateContent xmlns:mc="http://schemas.openxmlformats.org/markup-compatibility/2006">
              <mc:Choice xmlns:v="urn:schemas-microsoft-com:vml" Requires="v">
                <p:oleObj spid="_x0000_s56341" name="Equation" r:id="rId3" imgW="3213100" imgH="482600" progId="Equation.DSMT4">
                  <p:embed/>
                </p:oleObj>
              </mc:Choice>
              <mc:Fallback>
                <p:oleObj name="Equation" r:id="rId3" imgW="3213100" imgH="482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3716338"/>
                        <a:ext cx="7556500"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24" name="Text Box 7"/>
          <p:cNvSpPr txBox="1">
            <a:spLocks noChangeArrowheads="1"/>
          </p:cNvSpPr>
          <p:nvPr/>
        </p:nvSpPr>
        <p:spPr bwMode="auto">
          <a:xfrm>
            <a:off x="827088" y="2565400"/>
            <a:ext cx="26654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400" b="1"/>
              <a:t>基準年</a:t>
            </a:r>
            <a:r>
              <a:rPr lang="en-US" altLang="ja-JP" sz="2400" b="1"/>
              <a:t>0</a:t>
            </a:r>
            <a:r>
              <a:rPr lang="ja-JP" altLang="en-US" sz="2400" b="1"/>
              <a:t>比較年１のラスパイレス式物価指数</a:t>
            </a:r>
          </a:p>
        </p:txBody>
      </p:sp>
      <p:sp>
        <p:nvSpPr>
          <p:cNvPr id="56325" name="Text Box 8"/>
          <p:cNvSpPr txBox="1">
            <a:spLocks noChangeArrowheads="1"/>
          </p:cNvSpPr>
          <p:nvPr/>
        </p:nvSpPr>
        <p:spPr bwMode="auto">
          <a:xfrm>
            <a:off x="4643438" y="2708275"/>
            <a:ext cx="39608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400" b="1"/>
              <a:t>基準年</a:t>
            </a:r>
            <a:r>
              <a:rPr lang="en-US" altLang="ja-JP" sz="2400" b="1"/>
              <a:t>0</a:t>
            </a:r>
            <a:r>
              <a:rPr lang="ja-JP" altLang="en-US" sz="2400" b="1"/>
              <a:t>比較年２の連鎖ラスパイレス式物価指数</a:t>
            </a:r>
          </a:p>
        </p:txBody>
      </p:sp>
      <p:sp>
        <p:nvSpPr>
          <p:cNvPr id="56326" name="AutoShape 9"/>
          <p:cNvSpPr>
            <a:spLocks noChangeArrowheads="1"/>
          </p:cNvSpPr>
          <p:nvPr/>
        </p:nvSpPr>
        <p:spPr bwMode="auto">
          <a:xfrm>
            <a:off x="3276600" y="4149725"/>
            <a:ext cx="1079500" cy="503238"/>
          </a:xfrm>
          <a:prstGeom prst="rightArrow">
            <a:avLst>
              <a:gd name="adj1" fmla="val 50000"/>
              <a:gd name="adj2" fmla="val 53628"/>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endParaRPr lang="ja-JP" altLang="en-US" sz="2400"/>
          </a:p>
        </p:txBody>
      </p:sp>
      <p:sp>
        <p:nvSpPr>
          <p:cNvPr id="66571" name="Text Box 11"/>
          <p:cNvSpPr txBox="1">
            <a:spLocks noChangeArrowheads="1"/>
          </p:cNvSpPr>
          <p:nvPr/>
        </p:nvSpPr>
        <p:spPr bwMode="auto">
          <a:xfrm>
            <a:off x="1403350" y="5013325"/>
            <a:ext cx="7416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b="1">
                <a:solidFill>
                  <a:srgbClr val="9E0A2D"/>
                </a:solidFill>
              </a:rPr>
              <a:t>いわば前年を「基準年」とする指数を作り、それを鎖のようにつなげてゆく方式が≪連鎖方式≫である。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6571"/>
                                        </p:tgtEl>
                                        <p:attrNameLst>
                                          <p:attrName>style.visibility</p:attrName>
                                        </p:attrNameLst>
                                      </p:cBhvr>
                                      <p:to>
                                        <p:strVal val="visible"/>
                                      </p:to>
                                    </p:set>
                                    <p:animEffect transition="in" filter="box(in)">
                                      <p:cBhvr>
                                        <p:cTn id="7" dur="500"/>
                                        <p:tgtEl>
                                          <p:spTgt spid="66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5"/>
          <p:cNvSpPr>
            <a:spLocks noGrp="1" noChangeArrowheads="1"/>
          </p:cNvSpPr>
          <p:nvPr>
            <p:ph type="title"/>
          </p:nvPr>
        </p:nvSpPr>
        <p:spPr/>
        <p:txBody>
          <a:bodyPr>
            <a:normAutofit fontScale="90000"/>
          </a:bodyPr>
          <a:lstStyle/>
          <a:p>
            <a:pPr eaLnBrk="1" hangingPunct="1"/>
            <a:r>
              <a:rPr lang="en-US" altLang="ja-JP" sz="3200" smtClean="0"/>
              <a:t>GDP</a:t>
            </a:r>
            <a:r>
              <a:rPr lang="ja-JP" altLang="en-US" sz="3200" smtClean="0"/>
              <a:t>デフレーター、連鎖方式に。</a:t>
            </a:r>
            <a:r>
              <a:rPr lang="en-US" altLang="ja-JP" sz="3200" smtClean="0"/>
              <a:t>2004</a:t>
            </a:r>
            <a:r>
              <a:rPr lang="ja-JP" altLang="en-US" sz="3200" smtClean="0"/>
              <a:t>年</a:t>
            </a:r>
            <a:r>
              <a:rPr lang="en-US" altLang="ja-JP" sz="3200" smtClean="0"/>
              <a:t>11</a:t>
            </a:r>
            <a:r>
              <a:rPr lang="ja-JP" altLang="en-US" sz="3200" smtClean="0"/>
              <a:t>月</a:t>
            </a:r>
            <a:r>
              <a:rPr lang="en-US" altLang="ja-JP" sz="3200" smtClean="0"/>
              <a:t>18</a:t>
            </a:r>
            <a:r>
              <a:rPr lang="ja-JP" altLang="en-US" sz="3200" smtClean="0"/>
              <a:t>日　国民経済計算調査会議にて決定</a:t>
            </a:r>
          </a:p>
        </p:txBody>
      </p:sp>
      <p:graphicFrame>
        <p:nvGraphicFramePr>
          <p:cNvPr id="57347" name="Object 4"/>
          <p:cNvGraphicFramePr>
            <a:graphicFrameLocks noGrp="1" noChangeAspect="1"/>
          </p:cNvGraphicFramePr>
          <p:nvPr>
            <p:ph idx="1"/>
          </p:nvPr>
        </p:nvGraphicFramePr>
        <p:xfrm>
          <a:off x="3195638" y="2362200"/>
          <a:ext cx="2974975" cy="3724275"/>
        </p:xfrm>
        <a:graphic>
          <a:graphicData uri="http://schemas.openxmlformats.org/presentationml/2006/ole">
            <mc:AlternateContent xmlns:mc="http://schemas.openxmlformats.org/markup-compatibility/2006">
              <mc:Choice xmlns:v="urn:schemas-microsoft-com:vml" Requires="v">
                <p:oleObj spid="_x0000_s57367" name="Acrobat Document" r:id="rId3" imgW="5933801" imgH="7429432" progId="AcroExch.Document.7">
                  <p:embed/>
                </p:oleObj>
              </mc:Choice>
              <mc:Fallback>
                <p:oleObj name="Acrobat Document" r:id="rId3" imgW="5933801" imgH="7429432"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638" y="2362200"/>
                        <a:ext cx="2974975" cy="3724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734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2170113"/>
            <a:ext cx="5400675"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549275"/>
            <a:ext cx="4179888" cy="87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5" name="Text Box 11"/>
          <p:cNvSpPr txBox="1">
            <a:spLocks noChangeArrowheads="1"/>
          </p:cNvSpPr>
          <p:nvPr/>
        </p:nvSpPr>
        <p:spPr bwMode="auto">
          <a:xfrm>
            <a:off x="4500563" y="4076700"/>
            <a:ext cx="1584325"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1800">
                <a:solidFill>
                  <a:srgbClr val="FF0000"/>
                </a:solidFill>
              </a:rPr>
              <a:t>04/11/09</a:t>
            </a:r>
            <a:r>
              <a:rPr lang="ja-JP" altLang="en-US" sz="1800">
                <a:solidFill>
                  <a:srgbClr val="FF0000"/>
                </a:solidFill>
              </a:rPr>
              <a:t>日経</a:t>
            </a:r>
          </a:p>
        </p:txBody>
      </p:sp>
      <p:sp>
        <p:nvSpPr>
          <p:cNvPr id="57351" name="Text Box 12"/>
          <p:cNvSpPr txBox="1">
            <a:spLocks noChangeArrowheads="1"/>
          </p:cNvSpPr>
          <p:nvPr/>
        </p:nvSpPr>
        <p:spPr bwMode="auto">
          <a:xfrm>
            <a:off x="755650" y="5300663"/>
            <a:ext cx="1223963"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1800">
                <a:solidFill>
                  <a:srgbClr val="FF0000"/>
                </a:solidFill>
              </a:rPr>
              <a:t>04/04/19</a:t>
            </a:r>
            <a:r>
              <a:rPr lang="ja-JP" altLang="en-US" sz="1800">
                <a:solidFill>
                  <a:srgbClr val="FF0000"/>
                </a:solidFill>
              </a:rPr>
              <a:t>日経</a:t>
            </a:r>
          </a:p>
        </p:txBody>
      </p:sp>
      <p:pic>
        <p:nvPicPr>
          <p:cNvPr id="522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0" y="188913"/>
            <a:ext cx="6480175" cy="625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7" name="Text Box 13"/>
          <p:cNvSpPr txBox="1">
            <a:spLocks noChangeArrowheads="1"/>
          </p:cNvSpPr>
          <p:nvPr/>
        </p:nvSpPr>
        <p:spPr bwMode="auto">
          <a:xfrm>
            <a:off x="7524750" y="3141663"/>
            <a:ext cx="12954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1800">
                <a:solidFill>
                  <a:srgbClr val="FF0000"/>
                </a:solidFill>
              </a:rPr>
              <a:t>04/12/09</a:t>
            </a:r>
            <a:r>
              <a:rPr lang="ja-JP" altLang="en-US" sz="1800">
                <a:solidFill>
                  <a:srgbClr val="FF0000"/>
                </a:solidFill>
              </a:rPr>
              <a:t>日経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2234"/>
                                        </p:tgtEl>
                                        <p:attrNameLst>
                                          <p:attrName>style.visibility</p:attrName>
                                        </p:attrNameLst>
                                      </p:cBhvr>
                                      <p:to>
                                        <p:strVal val="visible"/>
                                      </p:to>
                                    </p:set>
                                    <p:animEffect transition="in" filter="box(in)">
                                      <p:cBhvr>
                                        <p:cTn id="7" dur="500"/>
                                        <p:tgtEl>
                                          <p:spTgt spid="5223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2235"/>
                                        </p:tgtEl>
                                        <p:attrNameLst>
                                          <p:attrName>style.visibility</p:attrName>
                                        </p:attrNameLst>
                                      </p:cBhvr>
                                      <p:to>
                                        <p:strVal val="visible"/>
                                      </p:to>
                                    </p:set>
                                    <p:animEffect transition="in" filter="box(in)">
                                      <p:cBhvr>
                                        <p:cTn id="10" dur="500"/>
                                        <p:tgtEl>
                                          <p:spTgt spid="5223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52233"/>
                                        </p:tgtEl>
                                        <p:attrNameLst>
                                          <p:attrName>style.visibility</p:attrName>
                                        </p:attrNameLst>
                                      </p:cBhvr>
                                      <p:to>
                                        <p:strVal val="visible"/>
                                      </p:to>
                                    </p:set>
                                    <p:animEffect transition="in" filter="box(in)">
                                      <p:cBhvr>
                                        <p:cTn id="15" dur="500"/>
                                        <p:tgtEl>
                                          <p:spTgt spid="5223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2237"/>
                                        </p:tgtEl>
                                        <p:attrNameLst>
                                          <p:attrName>style.visibility</p:attrName>
                                        </p:attrNameLst>
                                      </p:cBhvr>
                                      <p:to>
                                        <p:strVal val="visible"/>
                                      </p:to>
                                    </p:set>
                                    <p:animEffect transition="in" filter="box(in)">
                                      <p:cBhvr>
                                        <p:cTn id="18" dur="500"/>
                                        <p:tgtEl>
                                          <p:spTgt spid="52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5" grpId="0" animBg="1"/>
      <p:bldP spid="5223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Grp="1" noChangeArrowheads="1"/>
          </p:cNvSpPr>
          <p:nvPr>
            <p:ph type="title"/>
          </p:nvPr>
        </p:nvSpPr>
        <p:spPr/>
        <p:txBody>
          <a:bodyPr/>
          <a:lstStyle/>
          <a:p>
            <a:pPr eaLnBrk="1" hangingPunct="1"/>
            <a:r>
              <a:rPr lang="ja-JP" altLang="en-US" dirty="0" smtClean="0"/>
              <a:t>連鎖指数を計算してみる。</a:t>
            </a:r>
          </a:p>
        </p:txBody>
      </p:sp>
      <p:sp>
        <p:nvSpPr>
          <p:cNvPr id="58371" name="Rectangle 3"/>
          <p:cNvSpPr>
            <a:spLocks noGrp="1" noChangeArrowheads="1"/>
          </p:cNvSpPr>
          <p:nvPr>
            <p:ph idx="1"/>
          </p:nvPr>
        </p:nvSpPr>
        <p:spPr/>
        <p:txBody>
          <a:bodyPr>
            <a:normAutofit/>
          </a:bodyPr>
          <a:lstStyle/>
          <a:p>
            <a:pPr eaLnBrk="1" hangingPunct="1"/>
            <a:r>
              <a:rPr lang="ja-JP" altLang="en-US" sz="2800" dirty="0" smtClean="0"/>
              <a:t>「物価指数の計算」のスライドで基準年を１期、比較年を２期として計算されたラスパイレス物価指数と前に計算した基準年を</a:t>
            </a:r>
            <a:r>
              <a:rPr lang="en-US" altLang="ja-JP" sz="2800" dirty="0" smtClean="0"/>
              <a:t>0</a:t>
            </a:r>
            <a:r>
              <a:rPr lang="ja-JP" altLang="en-US" sz="2800" dirty="0" smtClean="0"/>
              <a:t>期、比較年を</a:t>
            </a:r>
            <a:r>
              <a:rPr lang="en-US" altLang="ja-JP" sz="2800" dirty="0" smtClean="0"/>
              <a:t>1</a:t>
            </a:r>
            <a:r>
              <a:rPr lang="ja-JP" altLang="en-US" sz="2800" dirty="0" smtClean="0"/>
              <a:t>期として計算されたラスパイレス物価指数とをかけあわせる。これが基準年</a:t>
            </a:r>
            <a:r>
              <a:rPr lang="en-US" altLang="ja-JP" sz="2800" dirty="0" smtClean="0"/>
              <a:t>0</a:t>
            </a:r>
            <a:r>
              <a:rPr lang="ja-JP" altLang="en-US" sz="2800" dirty="0" smtClean="0"/>
              <a:t>期、比較年</a:t>
            </a:r>
            <a:r>
              <a:rPr lang="en-US" altLang="ja-JP" sz="2800" dirty="0" smtClean="0"/>
              <a:t>2</a:t>
            </a:r>
            <a:r>
              <a:rPr lang="ja-JP" altLang="en-US" sz="2800" dirty="0" smtClean="0"/>
              <a:t>期のラスパイレス式連鎖物価指数である。</a:t>
            </a:r>
          </a:p>
          <a:p>
            <a:r>
              <a:rPr lang="ja-JP" altLang="en-US" sz="2800" dirty="0" smtClean="0"/>
              <a:t>問　</a:t>
            </a:r>
            <a:r>
              <a:rPr lang="ja-JP" altLang="en-US" sz="2800" dirty="0" smtClean="0"/>
              <a:t>「物価指数の計算」のスライドの数値を使って、</a:t>
            </a:r>
            <a:r>
              <a:rPr lang="ja-JP" altLang="en-US" sz="2800" dirty="0" smtClean="0"/>
              <a:t>基準</a:t>
            </a:r>
            <a:r>
              <a:rPr lang="ja-JP" altLang="en-US" sz="2800" dirty="0"/>
              <a:t>年</a:t>
            </a:r>
            <a:r>
              <a:rPr lang="en-US" altLang="ja-JP" sz="2800" dirty="0"/>
              <a:t>0</a:t>
            </a:r>
            <a:r>
              <a:rPr lang="ja-JP" altLang="en-US" sz="2800" dirty="0"/>
              <a:t>期、比較年</a:t>
            </a:r>
            <a:r>
              <a:rPr lang="en-US" altLang="ja-JP" sz="2800" dirty="0"/>
              <a:t>2</a:t>
            </a:r>
            <a:r>
              <a:rPr lang="ja-JP" altLang="en-US" sz="2800" dirty="0"/>
              <a:t>期</a:t>
            </a:r>
            <a:r>
              <a:rPr lang="ja-JP" altLang="en-US" sz="2800" dirty="0" smtClean="0"/>
              <a:t>の</a:t>
            </a:r>
            <a:r>
              <a:rPr lang="ja-JP" altLang="en-US" sz="2800" dirty="0" smtClean="0"/>
              <a:t>ラスパイレス式</a:t>
            </a:r>
            <a:r>
              <a:rPr lang="ja-JP" altLang="en-US" sz="2800" dirty="0"/>
              <a:t>連鎖物価</a:t>
            </a:r>
            <a:r>
              <a:rPr lang="ja-JP" altLang="en-US" sz="2800" dirty="0" smtClean="0"/>
              <a:t>指数を計算してみよう</a:t>
            </a:r>
            <a:r>
              <a:rPr lang="ja-JP" altLang="en-US" sz="2800" dirty="0" smtClean="0"/>
              <a:t>。</a:t>
            </a:r>
            <a:endParaRPr lang="en-US" altLang="ja-JP" sz="28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連鎖</a:t>
            </a:r>
            <a:r>
              <a:rPr lang="ja-JP" altLang="en-US" dirty="0"/>
              <a:t>指数を計算して</a:t>
            </a:r>
            <a:r>
              <a:rPr lang="ja-JP" altLang="en-US" dirty="0" smtClean="0"/>
              <a:t>みる。（続）</a:t>
            </a:r>
            <a:endParaRPr kumimoji="1" lang="ja-JP" altLang="en-US" dirty="0"/>
          </a:p>
        </p:txBody>
      </p:sp>
      <p:sp>
        <p:nvSpPr>
          <p:cNvPr id="3" name="コンテンツ プレースホルダー 2"/>
          <p:cNvSpPr>
            <a:spLocks noGrp="1"/>
          </p:cNvSpPr>
          <p:nvPr>
            <p:ph idx="1"/>
          </p:nvPr>
        </p:nvSpPr>
        <p:spPr/>
        <p:txBody>
          <a:bodyPr/>
          <a:lstStyle/>
          <a:p>
            <a:pPr marL="0" indent="0" eaLnBrk="0" fontAlgn="base" hangingPunct="0">
              <a:spcBef>
                <a:spcPct val="30000"/>
              </a:spcBef>
              <a:spcAft>
                <a:spcPct val="0"/>
              </a:spcAft>
              <a:buClrTx/>
              <a:buSzTx/>
              <a:buNone/>
              <a:defRPr/>
            </a:pPr>
            <a:r>
              <a:rPr lang="ja-JP" altLang="en-US" dirty="0" smtClean="0"/>
              <a:t>（</a:t>
            </a:r>
            <a:r>
              <a:rPr lang="ja-JP" altLang="en-US" dirty="0"/>
              <a:t>問の解答</a:t>
            </a:r>
            <a:r>
              <a:rPr lang="ja-JP" altLang="en-US" dirty="0" smtClean="0"/>
              <a:t>）</a:t>
            </a:r>
            <a:endParaRPr lang="en-US" altLang="ja-JP" dirty="0" smtClean="0"/>
          </a:p>
          <a:p>
            <a:pPr marL="0" indent="0" eaLnBrk="0" fontAlgn="base" hangingPunct="0">
              <a:spcBef>
                <a:spcPct val="30000"/>
              </a:spcBef>
              <a:spcAft>
                <a:spcPct val="0"/>
              </a:spcAft>
              <a:buClrTx/>
              <a:buSzTx/>
              <a:buNone/>
              <a:defRPr/>
            </a:pPr>
            <a:r>
              <a:rPr lang="ja-JP" altLang="en-US" dirty="0" smtClean="0"/>
              <a:t>１．０７１</a:t>
            </a:r>
            <a:r>
              <a:rPr lang="en-US" altLang="ja-JP" dirty="0"/>
              <a:t>×</a:t>
            </a:r>
            <a:r>
              <a:rPr lang="ja-JP" altLang="en-US" dirty="0"/>
              <a:t>０．９７２＝１．０４１</a:t>
            </a:r>
            <a:r>
              <a:rPr lang="ja-JP" altLang="en-US" dirty="0" smtClean="0"/>
              <a:t>、</a:t>
            </a:r>
            <a:endParaRPr lang="en-US" altLang="ja-JP" dirty="0" smtClean="0"/>
          </a:p>
          <a:p>
            <a:pPr marL="0" indent="0" eaLnBrk="0" fontAlgn="base" hangingPunct="0">
              <a:spcBef>
                <a:spcPct val="30000"/>
              </a:spcBef>
              <a:spcAft>
                <a:spcPct val="0"/>
              </a:spcAft>
              <a:buClrTx/>
              <a:buSzTx/>
              <a:buNone/>
              <a:defRPr/>
            </a:pPr>
            <a:r>
              <a:rPr lang="ja-JP" altLang="en-US" dirty="0" smtClean="0"/>
              <a:t>すなわち</a:t>
            </a:r>
            <a:r>
              <a:rPr lang="ja-JP" altLang="en-US" dirty="0"/>
              <a:t>、</a:t>
            </a:r>
            <a:r>
              <a:rPr lang="ja-JP" altLang="en-US" dirty="0" smtClean="0"/>
              <a:t>１０４．１</a:t>
            </a:r>
            <a:endParaRPr lang="en-US" altLang="ja-JP" dirty="0" smtClean="0"/>
          </a:p>
          <a:p>
            <a:r>
              <a:rPr lang="ja-JP" altLang="en-US" dirty="0"/>
              <a:t>０期と２期の各財の価格は変わっていないことに注目しよう。上記</a:t>
            </a:r>
            <a:r>
              <a:rPr lang="ja-JP" altLang="en-US" dirty="0" smtClean="0"/>
              <a:t>の解答</a:t>
            </a:r>
            <a:r>
              <a:rPr lang="ja-JP" altLang="en-US" dirty="0"/>
              <a:t>と比較してみよう。</a:t>
            </a:r>
            <a:endParaRPr lang="en-US" altLang="ja-JP" dirty="0"/>
          </a:p>
          <a:p>
            <a:r>
              <a:rPr lang="ja-JP" altLang="en-US" dirty="0"/>
              <a:t>連鎖指数のもつこの欠陥は、「ドリフト」（漂流）と呼ばれている。</a:t>
            </a:r>
          </a:p>
          <a:p>
            <a:pPr marL="0" indent="0" eaLnBrk="0" fontAlgn="base" hangingPunct="0">
              <a:spcBef>
                <a:spcPct val="30000"/>
              </a:spcBef>
              <a:spcAft>
                <a:spcPct val="0"/>
              </a:spcAft>
              <a:buClrTx/>
              <a:buSzTx/>
              <a:buNone/>
              <a:defRPr/>
            </a:pPr>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val="724118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Grp="1" noChangeArrowheads="1"/>
          </p:cNvSpPr>
          <p:nvPr>
            <p:ph type="title"/>
          </p:nvPr>
        </p:nvSpPr>
        <p:spPr/>
        <p:txBody>
          <a:bodyPr/>
          <a:lstStyle/>
          <a:p>
            <a:pPr eaLnBrk="1" hangingPunct="1"/>
            <a:r>
              <a:rPr lang="ja-JP" altLang="en-US" smtClean="0"/>
              <a:t>平均</a:t>
            </a:r>
          </a:p>
        </p:txBody>
      </p:sp>
      <p:sp>
        <p:nvSpPr>
          <p:cNvPr id="45059" name="Rectangle 3"/>
          <p:cNvSpPr>
            <a:spLocks noGrp="1" noChangeArrowheads="1"/>
          </p:cNvSpPr>
          <p:nvPr>
            <p:ph idx="1"/>
          </p:nvPr>
        </p:nvSpPr>
        <p:spPr/>
        <p:txBody>
          <a:bodyPr>
            <a:normAutofit/>
          </a:bodyPr>
          <a:lstStyle/>
          <a:p>
            <a:pPr eaLnBrk="1" hangingPunct="1">
              <a:lnSpc>
                <a:spcPct val="80000"/>
              </a:lnSpc>
            </a:pPr>
            <a:r>
              <a:rPr lang="ja-JP" altLang="en-US" dirty="0" smtClean="0"/>
              <a:t>物価指数は、＜価格比＞（各品目について</a:t>
            </a:r>
            <a:r>
              <a:rPr lang="ja-JP" altLang="en-US" dirty="0" err="1" smtClean="0"/>
              <a:t>ｋ</a:t>
            </a:r>
            <a:r>
              <a:rPr lang="ja-JP" altLang="en-US" dirty="0" smtClean="0"/>
              <a:t>期の価格とｋ－１期の価格の比を計算したもの）の平均と考えることができるかもしれない。</a:t>
            </a:r>
          </a:p>
          <a:p>
            <a:pPr eaLnBrk="1" hangingPunct="1">
              <a:lnSpc>
                <a:spcPct val="80000"/>
              </a:lnSpc>
            </a:pPr>
            <a:r>
              <a:rPr lang="ja-JP" altLang="en-US" dirty="0" smtClean="0"/>
              <a:t>平均には３種類ある。</a:t>
            </a:r>
          </a:p>
          <a:p>
            <a:pPr eaLnBrk="1" hangingPunct="1">
              <a:lnSpc>
                <a:spcPct val="80000"/>
              </a:lnSpc>
            </a:pPr>
            <a:r>
              <a:rPr lang="ja-JP" altLang="en-US" dirty="0" smtClean="0"/>
              <a:t>算術平均</a:t>
            </a:r>
          </a:p>
          <a:p>
            <a:pPr eaLnBrk="1" hangingPunct="1">
              <a:lnSpc>
                <a:spcPct val="80000"/>
              </a:lnSpc>
            </a:pPr>
            <a:r>
              <a:rPr lang="ja-JP" altLang="en-US" dirty="0" smtClean="0"/>
              <a:t>幾何平均</a:t>
            </a:r>
          </a:p>
          <a:p>
            <a:pPr eaLnBrk="1" hangingPunct="1">
              <a:lnSpc>
                <a:spcPct val="80000"/>
              </a:lnSpc>
            </a:pPr>
            <a:r>
              <a:rPr lang="ja-JP" altLang="en-US" dirty="0" smtClean="0"/>
              <a:t>調和平均</a:t>
            </a:r>
          </a:p>
          <a:p>
            <a:pPr eaLnBrk="1" hangingPunct="1">
              <a:lnSpc>
                <a:spcPct val="80000"/>
              </a:lnSpc>
              <a:buFont typeface="Wingdings" pitchFamily="2" charset="2"/>
              <a:buNone/>
            </a:pPr>
            <a:r>
              <a:rPr lang="en-US" altLang="ja-JP" dirty="0"/>
              <a:t>※</a:t>
            </a:r>
            <a:r>
              <a:rPr lang="ja-JP" altLang="en-US" dirty="0" smtClean="0"/>
              <a:t>それぞれに単純と加重の区別がある。ケースバイケースで使い分ける。</a:t>
            </a:r>
          </a:p>
        </p:txBody>
      </p:sp>
    </p:spTree>
    <p:extLst>
      <p:ext uri="{BB962C8B-B14F-4D97-AF65-F5344CB8AC3E}">
        <p14:creationId xmlns:p14="http://schemas.microsoft.com/office/powerpoint/2010/main" val="62177722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Grp="1" noChangeArrowheads="1"/>
          </p:cNvSpPr>
          <p:nvPr>
            <p:ph type="title"/>
          </p:nvPr>
        </p:nvSpPr>
        <p:spPr/>
        <p:txBody>
          <a:bodyPr>
            <a:normAutofit fontScale="90000"/>
          </a:bodyPr>
          <a:lstStyle/>
          <a:p>
            <a:pPr eaLnBrk="1" hangingPunct="1"/>
            <a:r>
              <a:rPr lang="ja-JP" altLang="en-US" sz="3200" smtClean="0"/>
              <a:t>連鎖方式実質値・連鎖ラスパイレス式数量指数・連鎖パーシェ式物価指数</a:t>
            </a:r>
          </a:p>
        </p:txBody>
      </p:sp>
      <p:grpSp>
        <p:nvGrpSpPr>
          <p:cNvPr id="59396" name="Group 17"/>
          <p:cNvGrpSpPr>
            <a:grpSpLocks/>
          </p:cNvGrpSpPr>
          <p:nvPr/>
        </p:nvGrpSpPr>
        <p:grpSpPr bwMode="auto">
          <a:xfrm>
            <a:off x="1403350" y="2786063"/>
            <a:ext cx="7488238" cy="4071937"/>
            <a:chOff x="839" y="1525"/>
            <a:chExt cx="4717" cy="2565"/>
          </a:xfrm>
        </p:grpSpPr>
        <p:graphicFrame>
          <p:nvGraphicFramePr>
            <p:cNvPr id="59398" name="Object 3"/>
            <p:cNvGraphicFramePr>
              <a:graphicFrameLocks noChangeAspect="1"/>
            </p:cNvGraphicFramePr>
            <p:nvPr/>
          </p:nvGraphicFramePr>
          <p:xfrm>
            <a:off x="1429" y="1625"/>
            <a:ext cx="3175" cy="2117"/>
          </p:xfrm>
          <a:graphic>
            <a:graphicData uri="http://schemas.openxmlformats.org/presentationml/2006/ole">
              <mc:AlternateContent xmlns:mc="http://schemas.openxmlformats.org/markup-compatibility/2006">
                <mc:Choice xmlns:v="urn:schemas-microsoft-com:vml" Requires="v">
                  <p:oleObj spid="_x0000_s59432" name="Equation" r:id="rId3" imgW="3009900" imgH="2006600" progId="Equation.DSMT4">
                    <p:embed/>
                  </p:oleObj>
                </mc:Choice>
                <mc:Fallback>
                  <p:oleObj name="Equation" r:id="rId3" imgW="3009900" imgH="20066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9" y="1625"/>
                          <a:ext cx="3175" cy="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9" name="Oval 7"/>
            <p:cNvSpPr>
              <a:spLocks noChangeArrowheads="1"/>
            </p:cNvSpPr>
            <p:nvPr/>
          </p:nvSpPr>
          <p:spPr bwMode="auto">
            <a:xfrm>
              <a:off x="2018" y="1525"/>
              <a:ext cx="1270" cy="771"/>
            </a:xfrm>
            <a:prstGeom prst="ellipse">
              <a:avLst/>
            </a:prstGeom>
            <a:solidFill>
              <a:schemeClr val="accent1">
                <a:alpha val="10196"/>
              </a:schemeClr>
            </a:solidFill>
            <a:ln w="9525">
              <a:solidFill>
                <a:schemeClr val="tx1"/>
              </a:solidFill>
              <a:round/>
              <a:headEnd/>
              <a:tailEnd/>
            </a:ln>
          </p:spPr>
          <p:txBody>
            <a:bodyPr wrap="none" anchor="ct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endParaRPr lang="ja-JP" altLang="en-US" sz="2400"/>
            </a:p>
          </p:txBody>
        </p:sp>
        <p:sp>
          <p:nvSpPr>
            <p:cNvPr id="59400" name="Oval 8"/>
            <p:cNvSpPr>
              <a:spLocks noChangeArrowheads="1"/>
            </p:cNvSpPr>
            <p:nvPr/>
          </p:nvSpPr>
          <p:spPr bwMode="auto">
            <a:xfrm>
              <a:off x="1474" y="2387"/>
              <a:ext cx="1270" cy="771"/>
            </a:xfrm>
            <a:prstGeom prst="ellipse">
              <a:avLst/>
            </a:prstGeom>
            <a:solidFill>
              <a:schemeClr val="accent1">
                <a:alpha val="10196"/>
              </a:schemeClr>
            </a:solidFill>
            <a:ln w="9525">
              <a:solidFill>
                <a:schemeClr val="tx1"/>
              </a:solidFill>
              <a:round/>
              <a:headEnd/>
              <a:tailEnd/>
            </a:ln>
          </p:spPr>
          <p:txBody>
            <a:bodyPr wrap="none" anchor="ct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endParaRPr lang="ja-JP" altLang="en-US" sz="2400"/>
            </a:p>
          </p:txBody>
        </p:sp>
        <p:sp>
          <p:nvSpPr>
            <p:cNvPr id="59401" name="Line 9"/>
            <p:cNvSpPr>
              <a:spLocks noChangeShapeType="1"/>
            </p:cNvSpPr>
            <p:nvPr/>
          </p:nvSpPr>
          <p:spPr bwMode="auto">
            <a:xfrm flipH="1" flipV="1">
              <a:off x="3061" y="2251"/>
              <a:ext cx="772" cy="9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02" name="Text Box 10"/>
            <p:cNvSpPr txBox="1">
              <a:spLocks noChangeArrowheads="1"/>
            </p:cNvSpPr>
            <p:nvPr/>
          </p:nvSpPr>
          <p:spPr bwMode="auto">
            <a:xfrm>
              <a:off x="3515" y="3339"/>
              <a:ext cx="12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endParaRPr lang="ja-JP" altLang="ja-JP" sz="2400"/>
            </a:p>
          </p:txBody>
        </p:sp>
        <p:sp>
          <p:nvSpPr>
            <p:cNvPr id="59403" name="Text Box 11"/>
            <p:cNvSpPr txBox="1">
              <a:spLocks noChangeArrowheads="1"/>
            </p:cNvSpPr>
            <p:nvPr/>
          </p:nvSpPr>
          <p:spPr bwMode="auto">
            <a:xfrm>
              <a:off x="3878" y="3249"/>
              <a:ext cx="167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400"/>
                <a:t>連鎖ラスパイレス数量指数</a:t>
              </a:r>
            </a:p>
          </p:txBody>
        </p:sp>
        <p:sp>
          <p:nvSpPr>
            <p:cNvPr id="59404" name="Line 12"/>
            <p:cNvSpPr>
              <a:spLocks noChangeShapeType="1"/>
            </p:cNvSpPr>
            <p:nvPr/>
          </p:nvSpPr>
          <p:spPr bwMode="auto">
            <a:xfrm flipV="1">
              <a:off x="1111" y="3022"/>
              <a:ext cx="408" cy="7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9405" name="Text Box 13"/>
            <p:cNvSpPr txBox="1">
              <a:spLocks noChangeArrowheads="1"/>
            </p:cNvSpPr>
            <p:nvPr/>
          </p:nvSpPr>
          <p:spPr bwMode="auto">
            <a:xfrm>
              <a:off x="839" y="3802"/>
              <a:ext cx="20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400"/>
                <a:t>連鎖パーシェ物価指数</a:t>
              </a:r>
            </a:p>
          </p:txBody>
        </p:sp>
        <p:sp>
          <p:nvSpPr>
            <p:cNvPr id="59406" name="Line 14"/>
            <p:cNvSpPr>
              <a:spLocks noChangeShapeType="1"/>
            </p:cNvSpPr>
            <p:nvPr/>
          </p:nvSpPr>
          <p:spPr bwMode="auto">
            <a:xfrm>
              <a:off x="3515" y="2069"/>
              <a:ext cx="127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9407" name="Text Box 15"/>
            <p:cNvSpPr txBox="1">
              <a:spLocks noChangeArrowheads="1"/>
            </p:cNvSpPr>
            <p:nvPr/>
          </p:nvSpPr>
          <p:spPr bwMode="auto">
            <a:xfrm>
              <a:off x="4014" y="2160"/>
              <a:ext cx="122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400"/>
                <a:t>連鎖方式の実質値</a:t>
              </a:r>
            </a:p>
          </p:txBody>
        </p:sp>
      </p:grpSp>
      <p:sp>
        <p:nvSpPr>
          <p:cNvPr id="59397" name="Text Box 16"/>
          <p:cNvSpPr txBox="1">
            <a:spLocks noChangeArrowheads="1"/>
          </p:cNvSpPr>
          <p:nvPr/>
        </p:nvSpPr>
        <p:spPr bwMode="auto">
          <a:xfrm>
            <a:off x="827088" y="2420938"/>
            <a:ext cx="3600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000"/>
              <a:t>たとえば、消費</a:t>
            </a:r>
            <a:r>
              <a:rPr lang="en-US" altLang="ja-JP" sz="2000"/>
              <a:t>C</a:t>
            </a:r>
            <a:r>
              <a:rPr lang="ja-JP" altLang="en-US" sz="2000"/>
              <a:t>について</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Grp="1" noChangeArrowheads="1"/>
          </p:cNvSpPr>
          <p:nvPr>
            <p:ph type="title"/>
          </p:nvPr>
        </p:nvSpPr>
        <p:spPr/>
        <p:txBody>
          <a:bodyPr/>
          <a:lstStyle/>
          <a:p>
            <a:pPr eaLnBrk="1" hangingPunct="1"/>
            <a:r>
              <a:rPr lang="ja-JP" altLang="en-US" smtClean="0"/>
              <a:t>連鎖方式の欠陥</a:t>
            </a:r>
          </a:p>
        </p:txBody>
      </p:sp>
      <p:sp>
        <p:nvSpPr>
          <p:cNvPr id="60419" name="Rectangle 3"/>
          <p:cNvSpPr>
            <a:spLocks noGrp="1" noChangeArrowheads="1"/>
          </p:cNvSpPr>
          <p:nvPr>
            <p:ph idx="1"/>
          </p:nvPr>
        </p:nvSpPr>
        <p:spPr>
          <a:xfrm>
            <a:off x="838200" y="2362200"/>
            <a:ext cx="7693025" cy="3946525"/>
          </a:xfrm>
        </p:spPr>
        <p:txBody>
          <a:bodyPr>
            <a:normAutofit lnSpcReduction="10000"/>
          </a:bodyPr>
          <a:lstStyle/>
          <a:p>
            <a:pPr eaLnBrk="1" hangingPunct="1">
              <a:lnSpc>
                <a:spcPct val="80000"/>
              </a:lnSpc>
            </a:pPr>
            <a:r>
              <a:rPr lang="ja-JP" altLang="en-US" sz="2400" smtClean="0"/>
              <a:t>ドリフト（「漂流」）の可能性。あらぬところを漂っている指数であり、たとえば、物価や数量が基準時点のものに戻っても連鎖方式の物価指数や数量指数はもとに戻らない可能性がある。</a:t>
            </a:r>
          </a:p>
          <a:p>
            <a:pPr eaLnBrk="1" hangingPunct="1">
              <a:lnSpc>
                <a:spcPct val="80000"/>
              </a:lnSpc>
            </a:pPr>
            <a:r>
              <a:rPr lang="ja-JP" altLang="en-US" sz="2400" smtClean="0"/>
              <a:t>加法的整合性の欠如</a:t>
            </a:r>
          </a:p>
          <a:p>
            <a:pPr eaLnBrk="1" hangingPunct="1">
              <a:lnSpc>
                <a:spcPct val="80000"/>
              </a:lnSpc>
              <a:buFont typeface="Wingdings" pitchFamily="2" charset="2"/>
              <a:buNone/>
            </a:pPr>
            <a:r>
              <a:rPr lang="ja-JP" altLang="en-US" sz="2400" smtClean="0"/>
              <a:t>　  部分対全体の関係をうまく示せない。足し算のやり方を変えると実質値がかわってしまう。したがって、実質</a:t>
            </a:r>
            <a:r>
              <a:rPr lang="en-US" altLang="ja-JP" sz="2400" smtClean="0"/>
              <a:t>C</a:t>
            </a:r>
            <a:r>
              <a:rPr lang="ja-JP" altLang="en-US" sz="2400" smtClean="0"/>
              <a:t>＋実質 </a:t>
            </a:r>
            <a:r>
              <a:rPr lang="en-US" altLang="ja-JP" sz="2400" smtClean="0"/>
              <a:t>I </a:t>
            </a:r>
            <a:r>
              <a:rPr lang="ja-JP" altLang="en-US" sz="2400" smtClean="0"/>
              <a:t>として実質</a:t>
            </a:r>
            <a:r>
              <a:rPr lang="en-US" altLang="ja-JP" sz="2400" smtClean="0"/>
              <a:t>GDP</a:t>
            </a:r>
            <a:r>
              <a:rPr lang="ja-JP" altLang="en-US" sz="2400" smtClean="0"/>
              <a:t>を定義したときと、たとえば、実質</a:t>
            </a:r>
            <a:r>
              <a:rPr lang="en-US" altLang="ja-JP" sz="2400" smtClean="0"/>
              <a:t>C</a:t>
            </a:r>
            <a:r>
              <a:rPr lang="ja-JP" altLang="en-US" sz="2400" smtClean="0"/>
              <a:t>＋実質民間 </a:t>
            </a:r>
            <a:r>
              <a:rPr lang="en-US" altLang="ja-JP" sz="2400" smtClean="0"/>
              <a:t>I</a:t>
            </a:r>
            <a:r>
              <a:rPr lang="ja-JP" altLang="en-US" sz="2400" smtClean="0"/>
              <a:t>＋実質公的 </a:t>
            </a:r>
            <a:r>
              <a:rPr lang="en-US" altLang="ja-JP" sz="2400" smtClean="0"/>
              <a:t>I </a:t>
            </a:r>
            <a:r>
              <a:rPr lang="ja-JP" altLang="en-US" sz="2400" smtClean="0"/>
              <a:t>として実質</a:t>
            </a:r>
            <a:r>
              <a:rPr lang="en-US" altLang="ja-JP" sz="2400" smtClean="0"/>
              <a:t>GDP</a:t>
            </a:r>
            <a:r>
              <a:rPr lang="ja-JP" altLang="en-US" sz="2400" smtClean="0"/>
              <a:t>と定義したときとでは、値が代わってしまう。公式の実質</a:t>
            </a:r>
            <a:r>
              <a:rPr lang="en-US" altLang="ja-JP" sz="2400" smtClean="0"/>
              <a:t>GDP</a:t>
            </a:r>
            <a:r>
              <a:rPr lang="ja-JP" altLang="en-US" sz="2400" smtClean="0"/>
              <a:t>（連鎖）の数値は、［</a:t>
            </a:r>
            <a:r>
              <a:rPr lang="en-US" altLang="ja-JP" sz="2400" smtClean="0"/>
              <a:t>C+I+G+X-M</a:t>
            </a:r>
            <a:r>
              <a:rPr lang="ja-JP" altLang="en-US" sz="2400" smtClean="0"/>
              <a:t>］をひとまとめにして連鎖方式で実質化したもの。</a:t>
            </a:r>
          </a:p>
        </p:txBody>
      </p:sp>
      <p:sp>
        <p:nvSpPr>
          <p:cNvPr id="71684" name="Text Box 4"/>
          <p:cNvSpPr txBox="1">
            <a:spLocks noChangeArrowheads="1"/>
          </p:cNvSpPr>
          <p:nvPr/>
        </p:nvSpPr>
        <p:spPr bwMode="auto">
          <a:xfrm>
            <a:off x="863600" y="5876925"/>
            <a:ext cx="8280400" cy="8223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400" b="1" u="sng">
                <a:solidFill>
                  <a:srgbClr val="FF0000"/>
                </a:solidFill>
              </a:rPr>
              <a:t>連鎖方式が問題なく使えるのは、単独系列の足元の動きだけ！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box(in)">
                                      <p:cBhvr>
                                        <p:cTn id="7" dur="20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p:txBody>
          <a:bodyPr>
            <a:normAutofit fontScale="90000"/>
          </a:bodyPr>
          <a:lstStyle/>
          <a:p>
            <a:pPr eaLnBrk="1" hangingPunct="1"/>
            <a:r>
              <a:rPr lang="ja-JP" altLang="en-US" sz="3200" smtClean="0"/>
              <a:t>固定基準年方式と連鎖方式（１）</a:t>
            </a:r>
            <a:br>
              <a:rPr lang="ja-JP" altLang="en-US" sz="3200" smtClean="0"/>
            </a:br>
            <a:r>
              <a:rPr lang="ja-JP" altLang="en-US" sz="3200" smtClean="0"/>
              <a:t>：固定基準年方式の復習</a:t>
            </a:r>
          </a:p>
        </p:txBody>
      </p:sp>
      <p:graphicFrame>
        <p:nvGraphicFramePr>
          <p:cNvPr id="61443" name="Object 4"/>
          <p:cNvGraphicFramePr>
            <a:graphicFrameLocks noChangeAspect="1"/>
          </p:cNvGraphicFramePr>
          <p:nvPr/>
        </p:nvGraphicFramePr>
        <p:xfrm>
          <a:off x="1042988" y="3284538"/>
          <a:ext cx="7485062" cy="2160587"/>
        </p:xfrm>
        <a:graphic>
          <a:graphicData uri="http://schemas.openxmlformats.org/presentationml/2006/ole">
            <mc:AlternateContent xmlns:mc="http://schemas.openxmlformats.org/markup-compatibility/2006">
              <mc:Choice xmlns:v="urn:schemas-microsoft-com:vml" Requires="v">
                <p:oleObj spid="_x0000_s61464" name="Equation" r:id="rId3" imgW="2552700" imgH="736600" progId="Equation.DSMT4">
                  <p:embed/>
                </p:oleObj>
              </mc:Choice>
              <mc:Fallback>
                <p:oleObj name="Equation" r:id="rId3" imgW="2552700" imgH="736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284538"/>
                        <a:ext cx="7485062" cy="216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44" name="AutoShape 6"/>
          <p:cNvSpPr>
            <a:spLocks noChangeArrowheads="1"/>
          </p:cNvSpPr>
          <p:nvPr/>
        </p:nvSpPr>
        <p:spPr bwMode="auto">
          <a:xfrm>
            <a:off x="6516688" y="5516563"/>
            <a:ext cx="2160587" cy="1081087"/>
          </a:xfrm>
          <a:prstGeom prst="wedgeRectCallout">
            <a:avLst>
              <a:gd name="adj1" fmla="val -17231"/>
              <a:gd name="adj2" fmla="val -91852"/>
            </a:avLst>
          </a:prstGeom>
          <a:solidFill>
            <a:schemeClr val="accent1"/>
          </a:solidFill>
          <a:ln w="9525">
            <a:solidFill>
              <a:schemeClr val="tx1"/>
            </a:solidFill>
            <a:miter lim="800000"/>
            <a:headEnd/>
            <a:tailEnd/>
          </a:ln>
        </p:spPr>
        <p:txBody>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2400"/>
              <a:t>パーシェ式物価指数</a:t>
            </a:r>
          </a:p>
        </p:txBody>
      </p:sp>
      <p:sp>
        <p:nvSpPr>
          <p:cNvPr id="61445" name="AutoShape 20"/>
          <p:cNvSpPr>
            <a:spLocks noChangeArrowheads="1"/>
          </p:cNvSpPr>
          <p:nvPr/>
        </p:nvSpPr>
        <p:spPr bwMode="auto">
          <a:xfrm>
            <a:off x="2987675" y="5734050"/>
            <a:ext cx="2808288" cy="863600"/>
          </a:xfrm>
          <a:prstGeom prst="wedgeRectCallout">
            <a:avLst>
              <a:gd name="adj1" fmla="val 28347"/>
              <a:gd name="adj2" fmla="val -198347"/>
            </a:avLst>
          </a:prstGeom>
          <a:solidFill>
            <a:schemeClr val="accent1"/>
          </a:solidFill>
          <a:ln w="9525">
            <a:solidFill>
              <a:schemeClr val="tx1"/>
            </a:solidFill>
            <a:miter lim="800000"/>
            <a:headEnd/>
            <a:tailEnd/>
          </a:ln>
        </p:spPr>
        <p:txBody>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2400"/>
              <a:t>ラスパイレス式数量指数</a:t>
            </a:r>
          </a:p>
        </p:txBody>
      </p:sp>
      <p:sp>
        <p:nvSpPr>
          <p:cNvPr id="61446" name="Oval 21"/>
          <p:cNvSpPr>
            <a:spLocks noChangeArrowheads="1"/>
          </p:cNvSpPr>
          <p:nvPr/>
        </p:nvSpPr>
        <p:spPr bwMode="auto">
          <a:xfrm>
            <a:off x="4643438" y="3068638"/>
            <a:ext cx="1511300" cy="1584325"/>
          </a:xfrm>
          <a:prstGeom prst="ellipse">
            <a:avLst/>
          </a:prstGeom>
          <a:solidFill>
            <a:schemeClr val="accent1">
              <a:alpha val="36078"/>
            </a:schemeClr>
          </a:solidFill>
          <a:ln w="9525">
            <a:solidFill>
              <a:schemeClr val="tx1"/>
            </a:solidFill>
            <a:round/>
            <a:headEnd/>
            <a:tailEnd/>
          </a:ln>
        </p:spPr>
        <p:txBody>
          <a:bodyPr wrap="none" anchor="ct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endParaRPr lang="ja-JP" altLang="en-US" sz="2400"/>
          </a:p>
        </p:txBody>
      </p:sp>
      <p:sp>
        <p:nvSpPr>
          <p:cNvPr id="61447" name="Oval 22"/>
          <p:cNvSpPr>
            <a:spLocks noChangeArrowheads="1"/>
          </p:cNvSpPr>
          <p:nvPr/>
        </p:nvSpPr>
        <p:spPr bwMode="auto">
          <a:xfrm>
            <a:off x="6804025" y="4005263"/>
            <a:ext cx="1511300" cy="1584325"/>
          </a:xfrm>
          <a:prstGeom prst="ellipse">
            <a:avLst/>
          </a:prstGeom>
          <a:solidFill>
            <a:schemeClr val="accent1">
              <a:alpha val="36078"/>
            </a:schemeClr>
          </a:solidFill>
          <a:ln w="9525">
            <a:solidFill>
              <a:schemeClr val="tx1"/>
            </a:solidFill>
            <a:round/>
            <a:headEnd/>
            <a:tailEnd/>
          </a:ln>
        </p:spPr>
        <p:txBody>
          <a:bodyPr wrap="none" anchor="ct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endParaRPr lang="ja-JP" altLang="en-US" sz="2400"/>
          </a:p>
        </p:txBody>
      </p:sp>
      <p:sp>
        <p:nvSpPr>
          <p:cNvPr id="61448" name="AutoShape 23"/>
          <p:cNvSpPr>
            <a:spLocks noChangeArrowheads="1"/>
          </p:cNvSpPr>
          <p:nvPr/>
        </p:nvSpPr>
        <p:spPr bwMode="auto">
          <a:xfrm>
            <a:off x="1835150" y="2636838"/>
            <a:ext cx="2160588" cy="647700"/>
          </a:xfrm>
          <a:prstGeom prst="wedgeRectCallout">
            <a:avLst>
              <a:gd name="adj1" fmla="val 33764"/>
              <a:gd name="adj2" fmla="val 114704"/>
            </a:avLst>
          </a:prstGeom>
          <a:solidFill>
            <a:schemeClr val="accent1"/>
          </a:solidFill>
          <a:ln w="9525">
            <a:solidFill>
              <a:schemeClr val="tx1"/>
            </a:solidFill>
            <a:miter lim="800000"/>
            <a:headEnd/>
            <a:tailEnd/>
          </a:ln>
        </p:spPr>
        <p:txBody>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2400"/>
              <a:t>基準年名目値</a:t>
            </a:r>
          </a:p>
        </p:txBody>
      </p:sp>
      <p:sp>
        <p:nvSpPr>
          <p:cNvPr id="61449" name="AutoShape 24"/>
          <p:cNvSpPr>
            <a:spLocks noChangeArrowheads="1"/>
          </p:cNvSpPr>
          <p:nvPr/>
        </p:nvSpPr>
        <p:spPr bwMode="auto">
          <a:xfrm>
            <a:off x="5940425" y="2349500"/>
            <a:ext cx="2735263" cy="647700"/>
          </a:xfrm>
          <a:prstGeom prst="wedgeRectCallout">
            <a:avLst>
              <a:gd name="adj1" fmla="val -88"/>
              <a:gd name="adj2" fmla="val 133088"/>
            </a:avLst>
          </a:prstGeom>
          <a:solidFill>
            <a:schemeClr val="accent1"/>
          </a:solidFill>
          <a:ln w="9525">
            <a:solidFill>
              <a:schemeClr val="tx1"/>
            </a:solidFill>
            <a:miter lim="800000"/>
            <a:headEnd/>
            <a:tailEnd/>
          </a:ln>
        </p:spPr>
        <p:txBody>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2400"/>
              <a:t>比較年名目値</a:t>
            </a:r>
          </a:p>
        </p:txBody>
      </p:sp>
      <p:sp>
        <p:nvSpPr>
          <p:cNvPr id="61450" name="AutoShape 26"/>
          <p:cNvSpPr>
            <a:spLocks noChangeArrowheads="1"/>
          </p:cNvSpPr>
          <p:nvPr/>
        </p:nvSpPr>
        <p:spPr bwMode="auto">
          <a:xfrm>
            <a:off x="395288" y="5157788"/>
            <a:ext cx="2376487" cy="792162"/>
          </a:xfrm>
          <a:prstGeom prst="wedgeRectCallout">
            <a:avLst>
              <a:gd name="adj1" fmla="val 16333"/>
              <a:gd name="adj2" fmla="val -140782"/>
            </a:avLst>
          </a:prstGeom>
          <a:solidFill>
            <a:schemeClr val="accent1"/>
          </a:solidFill>
          <a:ln w="9525">
            <a:solidFill>
              <a:schemeClr val="tx1"/>
            </a:solidFill>
            <a:miter lim="800000"/>
            <a:headEnd/>
            <a:tailEnd/>
          </a:ln>
        </p:spPr>
        <p:txBody>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2400"/>
              <a:t>固定基準年方式不変価格表示値</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p:txBody>
          <a:bodyPr>
            <a:normAutofit fontScale="90000"/>
          </a:bodyPr>
          <a:lstStyle/>
          <a:p>
            <a:pPr eaLnBrk="1" hangingPunct="1"/>
            <a:r>
              <a:rPr lang="ja-JP" altLang="en-US" smtClean="0"/>
              <a:t>固定基準年方式と連鎖方式（２）：比較</a:t>
            </a:r>
          </a:p>
        </p:txBody>
      </p:sp>
      <p:sp>
        <p:nvSpPr>
          <p:cNvPr id="62467" name="Rectangle 3"/>
          <p:cNvSpPr>
            <a:spLocks noGrp="1" noChangeArrowheads="1"/>
          </p:cNvSpPr>
          <p:nvPr>
            <p:ph idx="1"/>
          </p:nvPr>
        </p:nvSpPr>
        <p:spPr/>
        <p:txBody>
          <a:bodyPr>
            <a:normAutofit fontScale="92500"/>
          </a:bodyPr>
          <a:lstStyle/>
          <a:p>
            <a:pPr eaLnBrk="1" hangingPunct="1"/>
            <a:r>
              <a:rPr lang="ja-JP" altLang="en-US" smtClean="0"/>
              <a:t>固定基準年方式不変価格表示値</a:t>
            </a:r>
          </a:p>
          <a:p>
            <a:pPr eaLnBrk="1" hangingPunct="1">
              <a:buFont typeface="Wingdings" pitchFamily="2" charset="2"/>
              <a:buNone/>
            </a:pPr>
            <a:r>
              <a:rPr lang="ja-JP" altLang="en-US" smtClean="0"/>
              <a:t>　＝基準年名目値</a:t>
            </a:r>
            <a:r>
              <a:rPr lang="en-US" altLang="ja-JP" smtClean="0"/>
              <a:t>×</a:t>
            </a:r>
            <a:r>
              <a:rPr lang="ja-JP" altLang="en-US" smtClean="0"/>
              <a:t>ラスパイレス式数量指数</a:t>
            </a:r>
          </a:p>
          <a:p>
            <a:pPr eaLnBrk="1" hangingPunct="1">
              <a:buFont typeface="Wingdings" pitchFamily="2" charset="2"/>
              <a:buNone/>
            </a:pPr>
            <a:r>
              <a:rPr lang="ja-JP" altLang="en-US" smtClean="0"/>
              <a:t>　＝比較年名目値</a:t>
            </a:r>
            <a:r>
              <a:rPr lang="en-US" altLang="ja-JP" smtClean="0"/>
              <a:t>÷</a:t>
            </a:r>
            <a:r>
              <a:rPr lang="ja-JP" altLang="en-US" smtClean="0"/>
              <a:t>パーシェ式物価指数</a:t>
            </a:r>
          </a:p>
          <a:p>
            <a:pPr eaLnBrk="1" hangingPunct="1">
              <a:buFont typeface="Wingdings" pitchFamily="2" charset="2"/>
              <a:buNone/>
            </a:pPr>
            <a:r>
              <a:rPr lang="ja-JP" altLang="en-US" smtClean="0"/>
              <a:t>　</a:t>
            </a:r>
          </a:p>
          <a:p>
            <a:pPr eaLnBrk="1" hangingPunct="1"/>
            <a:r>
              <a:rPr lang="ja-JP" altLang="en-US" smtClean="0"/>
              <a:t>連鎖方式「不変価格表示値」</a:t>
            </a:r>
          </a:p>
          <a:p>
            <a:pPr eaLnBrk="1" hangingPunct="1">
              <a:buFont typeface="Wingdings" pitchFamily="2" charset="2"/>
              <a:buNone/>
            </a:pPr>
            <a:r>
              <a:rPr lang="ja-JP" altLang="en-US" smtClean="0"/>
              <a:t>　＝基準年名目値</a:t>
            </a:r>
            <a:r>
              <a:rPr lang="en-US" altLang="ja-JP" smtClean="0"/>
              <a:t>×</a:t>
            </a:r>
            <a:r>
              <a:rPr lang="ja-JP" altLang="en-US" smtClean="0"/>
              <a:t>連鎖ラスパイレス式数量指数</a:t>
            </a:r>
          </a:p>
          <a:p>
            <a:pPr eaLnBrk="1" hangingPunct="1">
              <a:buFont typeface="Wingdings" pitchFamily="2" charset="2"/>
              <a:buNone/>
            </a:pPr>
            <a:r>
              <a:rPr lang="ja-JP" altLang="en-US" smtClean="0"/>
              <a:t>　＝比較年名目値</a:t>
            </a:r>
            <a:r>
              <a:rPr lang="en-US" altLang="ja-JP" smtClean="0"/>
              <a:t>÷</a:t>
            </a:r>
            <a:r>
              <a:rPr lang="ja-JP" altLang="en-US" smtClean="0"/>
              <a:t>連鎖パーシェ式物価指数</a:t>
            </a:r>
          </a:p>
          <a:p>
            <a:pPr eaLnBrk="1" hangingPunct="1">
              <a:buFont typeface="Wingdings" pitchFamily="2" charset="2"/>
              <a:buNone/>
            </a:pPr>
            <a:endParaRPr lang="en-US" altLang="ja-JP"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p:txBody>
          <a:bodyPr/>
          <a:lstStyle/>
          <a:p>
            <a:pPr eaLnBrk="1" hangingPunct="1"/>
            <a:r>
              <a:rPr lang="ja-JP" altLang="en-US" smtClean="0"/>
              <a:t>付加価値の実質化（再説）</a:t>
            </a:r>
          </a:p>
        </p:txBody>
      </p:sp>
      <p:sp>
        <p:nvSpPr>
          <p:cNvPr id="63491" name="Rectangle 3"/>
          <p:cNvSpPr>
            <a:spLocks noGrp="1" noChangeArrowheads="1"/>
          </p:cNvSpPr>
          <p:nvPr>
            <p:ph idx="1"/>
          </p:nvPr>
        </p:nvSpPr>
        <p:spPr/>
        <p:txBody>
          <a:bodyPr/>
          <a:lstStyle/>
          <a:p>
            <a:pPr eaLnBrk="1" hangingPunct="1">
              <a:lnSpc>
                <a:spcPct val="90000"/>
              </a:lnSpc>
            </a:pPr>
            <a:r>
              <a:rPr lang="ja-JP" altLang="en-US" sz="2000" b="1" smtClean="0"/>
              <a:t>ダブル・デフレーション法</a:t>
            </a:r>
          </a:p>
          <a:p>
            <a:pPr eaLnBrk="1" hangingPunct="1">
              <a:lnSpc>
                <a:spcPct val="90000"/>
              </a:lnSpc>
              <a:buFont typeface="Wingdings" pitchFamily="2" charset="2"/>
              <a:buNone/>
            </a:pPr>
            <a:r>
              <a:rPr lang="ja-JP" altLang="en-US" sz="2000" smtClean="0"/>
              <a:t>　　付加価値＝産出額　ー　中間消費</a:t>
            </a:r>
          </a:p>
          <a:p>
            <a:pPr eaLnBrk="1" hangingPunct="1">
              <a:lnSpc>
                <a:spcPct val="90000"/>
              </a:lnSpc>
              <a:buFont typeface="Wingdings" pitchFamily="2" charset="2"/>
              <a:buNone/>
            </a:pPr>
            <a:r>
              <a:rPr lang="ja-JP" altLang="en-US" sz="2000" smtClean="0"/>
              <a:t>　　だから、産出額を実質化し（適切なデフレーターでわる）、中間消費を実質化し（</a:t>
            </a:r>
            <a:r>
              <a:rPr lang="en-US" altLang="ja-JP" sz="2000" smtClean="0"/>
              <a:t>〃</a:t>
            </a:r>
            <a:r>
              <a:rPr lang="ja-JP" altLang="en-US" sz="2000" smtClean="0"/>
              <a:t>）、両者の差をとることにより、不変価格表示の付加価値を得ることができる。この方法はダブル・デフレーション法と呼ばれ、名目付加価値を単一のデフレーターでデフレーションするシングル・デフレーション法と対比される。</a:t>
            </a:r>
          </a:p>
          <a:p>
            <a:pPr eaLnBrk="1" hangingPunct="1">
              <a:lnSpc>
                <a:spcPct val="90000"/>
              </a:lnSpc>
            </a:pPr>
            <a:r>
              <a:rPr lang="ja-JP" altLang="en-US" sz="2000" smtClean="0"/>
              <a:t>実質二面等価（支出側と生産側の実質国内総生産の等価）が固定基準年方式の場合、ダブル・デフレーション法により、実現される。</a:t>
            </a:r>
          </a:p>
          <a:p>
            <a:pPr eaLnBrk="1" hangingPunct="1">
              <a:lnSpc>
                <a:spcPct val="90000"/>
              </a:lnSpc>
              <a:buFont typeface="Wingdings" pitchFamily="2" charset="2"/>
              <a:buNone/>
            </a:pPr>
            <a:r>
              <a:rPr lang="ja-JP" altLang="en-US" sz="2000" smtClean="0"/>
              <a:t>　（＊）</a:t>
            </a:r>
            <a:r>
              <a:rPr lang="en-US" altLang="ja-JP" sz="2000" smtClean="0"/>
              <a:t>GDP</a:t>
            </a:r>
            <a:r>
              <a:rPr lang="ja-JP" altLang="en-US" sz="2000" smtClean="0"/>
              <a:t>デフレーターの計算（５～７）のスライドを参照せよ。連鎖方式の場合に、加法性がないので、</a:t>
            </a:r>
            <a:r>
              <a:rPr lang="ja-JP" altLang="en-US" sz="2000" u="sng" smtClean="0"/>
              <a:t>実質二面等価は一般には成立しない。（</a:t>
            </a:r>
            <a:r>
              <a:rPr lang="ja-JP" altLang="en-US" sz="1600" smtClean="0"/>
              <a:t>財・サービス分類の細かさが支出側と生産側で異なれば、実質二面等価は崩壊する。）</a:t>
            </a:r>
          </a:p>
          <a:p>
            <a:pPr eaLnBrk="1" hangingPunct="1">
              <a:lnSpc>
                <a:spcPct val="90000"/>
              </a:lnSpc>
              <a:buFont typeface="Wingdings" pitchFamily="2" charset="2"/>
              <a:buNone/>
            </a:pPr>
            <a:endParaRPr lang="ja-JP" altLang="en-US" sz="2000" smtClean="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Grp="1" noChangeArrowheads="1"/>
          </p:cNvSpPr>
          <p:nvPr>
            <p:ph type="title"/>
          </p:nvPr>
        </p:nvSpPr>
        <p:spPr/>
        <p:txBody>
          <a:bodyPr>
            <a:normAutofit fontScale="90000"/>
          </a:bodyPr>
          <a:lstStyle/>
          <a:p>
            <a:pPr eaLnBrk="1" hangingPunct="1"/>
            <a:r>
              <a:rPr lang="ja-JP" altLang="en-US" smtClean="0"/>
              <a:t>（付）連鎖ケースの寄与度の計算</a:t>
            </a:r>
          </a:p>
        </p:txBody>
      </p:sp>
      <p:graphicFrame>
        <p:nvGraphicFramePr>
          <p:cNvPr id="64515" name="Object 5"/>
          <p:cNvGraphicFramePr>
            <a:graphicFrameLocks noGrp="1" noChangeAspect="1"/>
          </p:cNvGraphicFramePr>
          <p:nvPr>
            <p:ph idx="1"/>
            <p:extLst>
              <p:ext uri="{D42A27DB-BD31-4B8C-83A1-F6EECF244321}">
                <p14:modId xmlns:p14="http://schemas.microsoft.com/office/powerpoint/2010/main" val="3409062047"/>
              </p:ext>
            </p:extLst>
          </p:nvPr>
        </p:nvGraphicFramePr>
        <p:xfrm>
          <a:off x="1632858" y="2924175"/>
          <a:ext cx="6586076" cy="2723356"/>
        </p:xfrm>
        <a:graphic>
          <a:graphicData uri="http://schemas.openxmlformats.org/presentationml/2006/ole">
            <mc:AlternateContent xmlns:mc="http://schemas.openxmlformats.org/markup-compatibility/2006">
              <mc:Choice xmlns:v="urn:schemas-microsoft-com:vml" Requires="v">
                <p:oleObj spid="_x0000_s64545" name="Equation" r:id="rId3" imgW="3009900" imgH="1244600" progId="Equation.DSMT4">
                  <p:embed/>
                </p:oleObj>
              </mc:Choice>
              <mc:Fallback>
                <p:oleObj name="Equation" r:id="rId3" imgW="3009900" imgH="1244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858" y="2924175"/>
                        <a:ext cx="6586076" cy="2723356"/>
                      </a:xfrm>
                      <a:prstGeom prst="rect">
                        <a:avLst/>
                      </a:prstGeom>
                      <a:noFill/>
                      <a:ln>
                        <a:noFill/>
                      </a:ln>
                      <a:effectLst/>
                      <a:extLst/>
                    </p:spPr>
                  </p:pic>
                </p:oleObj>
              </mc:Fallback>
            </mc:AlternateContent>
          </a:graphicData>
        </a:graphic>
      </p:graphicFrame>
      <p:sp>
        <p:nvSpPr>
          <p:cNvPr id="119814" name="Oval 6"/>
          <p:cNvSpPr>
            <a:spLocks noChangeArrowheads="1"/>
          </p:cNvSpPr>
          <p:nvPr/>
        </p:nvSpPr>
        <p:spPr bwMode="auto">
          <a:xfrm>
            <a:off x="2987675" y="2864758"/>
            <a:ext cx="2519362" cy="1439862"/>
          </a:xfrm>
          <a:prstGeom prst="ellipse">
            <a:avLst/>
          </a:prstGeom>
          <a:solidFill>
            <a:schemeClr val="accent1">
              <a:alpha val="10196"/>
            </a:schemeClr>
          </a:solidFill>
          <a:ln w="9525">
            <a:solidFill>
              <a:schemeClr val="tx1"/>
            </a:solidFill>
            <a:round/>
            <a:headEnd/>
            <a:tailEnd/>
          </a:ln>
        </p:spPr>
        <p:txBody>
          <a:bodyPr wrap="none" anchor="ct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endParaRPr lang="ja-JP" altLang="en-US" sz="2400"/>
          </a:p>
        </p:txBody>
      </p:sp>
      <p:sp>
        <p:nvSpPr>
          <p:cNvPr id="119815" name="Oval 7"/>
          <p:cNvSpPr>
            <a:spLocks noChangeArrowheads="1"/>
          </p:cNvSpPr>
          <p:nvPr/>
        </p:nvSpPr>
        <p:spPr bwMode="auto">
          <a:xfrm>
            <a:off x="1547813" y="2924175"/>
            <a:ext cx="1441450" cy="1223963"/>
          </a:xfrm>
          <a:prstGeom prst="ellipse">
            <a:avLst/>
          </a:prstGeom>
          <a:solidFill>
            <a:schemeClr val="accent1">
              <a:alpha val="10196"/>
            </a:schemeClr>
          </a:solidFill>
          <a:ln w="9525">
            <a:solidFill>
              <a:schemeClr val="tx1"/>
            </a:solidFill>
            <a:round/>
            <a:headEnd/>
            <a:tailEnd/>
          </a:ln>
        </p:spPr>
        <p:txBody>
          <a:bodyPr wrap="none" anchor="ct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endParaRPr lang="ja-JP" altLang="en-US" sz="2400"/>
          </a:p>
        </p:txBody>
      </p:sp>
      <p:sp>
        <p:nvSpPr>
          <p:cNvPr id="119816" name="Line 8"/>
          <p:cNvSpPr>
            <a:spLocks noChangeShapeType="1"/>
          </p:cNvSpPr>
          <p:nvPr/>
        </p:nvSpPr>
        <p:spPr bwMode="auto">
          <a:xfrm flipH="1" flipV="1">
            <a:off x="5292725" y="3789363"/>
            <a:ext cx="1225550" cy="1511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64519" name="Text Box 9"/>
          <p:cNvSpPr txBox="1">
            <a:spLocks noChangeArrowheads="1"/>
          </p:cNvSpPr>
          <p:nvPr/>
        </p:nvSpPr>
        <p:spPr bwMode="auto">
          <a:xfrm>
            <a:off x="5364163" y="5229225"/>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endParaRPr lang="ja-JP" altLang="ja-JP" sz="2400"/>
          </a:p>
        </p:txBody>
      </p:sp>
      <p:sp>
        <p:nvSpPr>
          <p:cNvPr id="119818" name="Text Box 10"/>
          <p:cNvSpPr txBox="1">
            <a:spLocks noChangeArrowheads="1"/>
          </p:cNvSpPr>
          <p:nvPr/>
        </p:nvSpPr>
        <p:spPr bwMode="auto">
          <a:xfrm>
            <a:off x="6227763" y="5300663"/>
            <a:ext cx="2663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400"/>
              <a:t>連鎖ラスパイレス数量指数</a:t>
            </a:r>
            <a:r>
              <a:rPr lang="en-US" altLang="ja-JP" sz="2400"/>
              <a:t>QLC</a:t>
            </a:r>
          </a:p>
        </p:txBody>
      </p:sp>
      <p:sp>
        <p:nvSpPr>
          <p:cNvPr id="119819" name="Line 11"/>
          <p:cNvSpPr>
            <a:spLocks noChangeShapeType="1"/>
          </p:cNvSpPr>
          <p:nvPr/>
        </p:nvSpPr>
        <p:spPr bwMode="auto">
          <a:xfrm flipV="1">
            <a:off x="971550" y="3789363"/>
            <a:ext cx="647700"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9820" name="Text Box 12"/>
          <p:cNvSpPr txBox="1">
            <a:spLocks noChangeArrowheads="1"/>
          </p:cNvSpPr>
          <p:nvPr/>
        </p:nvSpPr>
        <p:spPr bwMode="auto">
          <a:xfrm>
            <a:off x="2987675" y="6165850"/>
            <a:ext cx="33115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400"/>
              <a:t>連鎖パーシェ物価指数</a:t>
            </a:r>
            <a:r>
              <a:rPr lang="en-US" altLang="ja-JP" sz="2400"/>
              <a:t>PPC</a:t>
            </a:r>
          </a:p>
        </p:txBody>
      </p:sp>
      <p:sp>
        <p:nvSpPr>
          <p:cNvPr id="119822" name="Text Box 14"/>
          <p:cNvSpPr txBox="1">
            <a:spLocks noChangeArrowheads="1"/>
          </p:cNvSpPr>
          <p:nvPr/>
        </p:nvSpPr>
        <p:spPr bwMode="auto">
          <a:xfrm>
            <a:off x="6725105" y="2388281"/>
            <a:ext cx="19446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400" dirty="0"/>
              <a:t>連鎖方式の実質値</a:t>
            </a:r>
          </a:p>
        </p:txBody>
      </p:sp>
      <p:sp>
        <p:nvSpPr>
          <p:cNvPr id="64524" name="Text Box 15"/>
          <p:cNvSpPr txBox="1">
            <a:spLocks noChangeArrowheads="1"/>
          </p:cNvSpPr>
          <p:nvPr/>
        </p:nvSpPr>
        <p:spPr bwMode="auto">
          <a:xfrm>
            <a:off x="250825" y="4437063"/>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endParaRPr lang="ja-JP" altLang="ja-JP" sz="2400"/>
          </a:p>
        </p:txBody>
      </p:sp>
      <p:sp>
        <p:nvSpPr>
          <p:cNvPr id="64525" name="Text Box 16"/>
          <p:cNvSpPr txBox="1">
            <a:spLocks noChangeArrowheads="1"/>
          </p:cNvSpPr>
          <p:nvPr/>
        </p:nvSpPr>
        <p:spPr bwMode="auto">
          <a:xfrm>
            <a:off x="1258888" y="2420938"/>
            <a:ext cx="5976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en-US" altLang="ja-JP" sz="2400"/>
              <a:t>GDP</a:t>
            </a:r>
            <a:r>
              <a:rPr lang="ja-JP" altLang="en-US" sz="2400"/>
              <a:t>の内訳項目、たとえば、</a:t>
            </a:r>
            <a:r>
              <a:rPr lang="en-US" altLang="ja-JP" sz="2400"/>
              <a:t>C</a:t>
            </a:r>
            <a:r>
              <a:rPr lang="ja-JP" altLang="en-US" sz="2400"/>
              <a:t>について</a:t>
            </a:r>
          </a:p>
        </p:txBody>
      </p:sp>
      <p:sp>
        <p:nvSpPr>
          <p:cNvPr id="119825" name="Text Box 17"/>
          <p:cNvSpPr txBox="1">
            <a:spLocks noChangeArrowheads="1"/>
          </p:cNvSpPr>
          <p:nvPr/>
        </p:nvSpPr>
        <p:spPr bwMode="auto">
          <a:xfrm>
            <a:off x="0" y="5013325"/>
            <a:ext cx="2627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400"/>
              <a:t>基準年名目値</a:t>
            </a:r>
          </a:p>
        </p:txBody>
      </p:sp>
      <p:sp>
        <p:nvSpPr>
          <p:cNvPr id="119826" name="Oval 18"/>
          <p:cNvSpPr>
            <a:spLocks noChangeArrowheads="1"/>
          </p:cNvSpPr>
          <p:nvPr/>
        </p:nvSpPr>
        <p:spPr bwMode="auto">
          <a:xfrm>
            <a:off x="2051050" y="4724400"/>
            <a:ext cx="2519363" cy="1439863"/>
          </a:xfrm>
          <a:prstGeom prst="ellipse">
            <a:avLst/>
          </a:prstGeom>
          <a:solidFill>
            <a:schemeClr val="accent1">
              <a:alpha val="10196"/>
            </a:schemeClr>
          </a:solidFill>
          <a:ln w="9525">
            <a:solidFill>
              <a:schemeClr val="tx1"/>
            </a:solidFill>
            <a:round/>
            <a:headEnd/>
            <a:tailEnd/>
          </a:ln>
        </p:spPr>
        <p:txBody>
          <a:bodyPr wrap="none" anchor="ct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endParaRPr lang="ja-JP" altLang="en-US" sz="2400"/>
          </a:p>
        </p:txBody>
      </p:sp>
      <p:sp>
        <p:nvSpPr>
          <p:cNvPr id="119827" name="Line 19"/>
          <p:cNvSpPr>
            <a:spLocks noChangeShapeType="1"/>
          </p:cNvSpPr>
          <p:nvPr/>
        </p:nvSpPr>
        <p:spPr bwMode="auto">
          <a:xfrm flipH="1" flipV="1">
            <a:off x="4427538" y="5734050"/>
            <a:ext cx="360362"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9828" name="Oval 20"/>
          <p:cNvSpPr>
            <a:spLocks noChangeArrowheads="1"/>
          </p:cNvSpPr>
          <p:nvPr/>
        </p:nvSpPr>
        <p:spPr bwMode="auto">
          <a:xfrm>
            <a:off x="2411413" y="4006056"/>
            <a:ext cx="1511300" cy="719138"/>
          </a:xfrm>
          <a:prstGeom prst="ellipse">
            <a:avLst/>
          </a:prstGeom>
          <a:solidFill>
            <a:schemeClr val="accent1">
              <a:alpha val="10196"/>
            </a:schemeClr>
          </a:solidFill>
          <a:ln w="9525">
            <a:solidFill>
              <a:schemeClr val="tx1"/>
            </a:solidFill>
            <a:round/>
            <a:headEnd/>
            <a:tailEnd/>
          </a:ln>
        </p:spPr>
        <p:txBody>
          <a:bodyPr wrap="none" anchor="ct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0"/>
              </a:spcBef>
              <a:buClrTx/>
              <a:buSzTx/>
              <a:buFontTx/>
              <a:buNone/>
            </a:pPr>
            <a:endParaRPr lang="ja-JP" altLang="en-US" sz="2400"/>
          </a:p>
        </p:txBody>
      </p:sp>
      <p:sp>
        <p:nvSpPr>
          <p:cNvPr id="119829" name="Line 21"/>
          <p:cNvSpPr>
            <a:spLocks noChangeShapeType="1"/>
          </p:cNvSpPr>
          <p:nvPr/>
        </p:nvSpPr>
        <p:spPr bwMode="auto">
          <a:xfrm flipV="1">
            <a:off x="1187450" y="4508500"/>
            <a:ext cx="1296988" cy="17287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19830" name="Text Box 22"/>
          <p:cNvSpPr txBox="1">
            <a:spLocks noChangeArrowheads="1"/>
          </p:cNvSpPr>
          <p:nvPr/>
        </p:nvSpPr>
        <p:spPr bwMode="auto">
          <a:xfrm>
            <a:off x="0" y="6308725"/>
            <a:ext cx="219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kumimoji="1" sz="2800">
                <a:solidFill>
                  <a:schemeClr val="tx1"/>
                </a:solidFill>
                <a:latin typeface="Arial" charset="0"/>
                <a:ea typeface="ＭＳ Ｐゴシック" charset="-128"/>
              </a:defRPr>
            </a:lvl1pPr>
            <a:lvl2pPr marL="742950" indent="-285750" eaLnBrk="0" hangingPunct="0">
              <a:spcBef>
                <a:spcPct val="20000"/>
              </a:spcBef>
              <a:buClr>
                <a:schemeClr val="tx1"/>
              </a:buClr>
              <a:buSzPct val="75000"/>
              <a:buChar char="–"/>
              <a:defRPr kumimoji="1" sz="2400">
                <a:solidFill>
                  <a:schemeClr val="tx1"/>
                </a:solidFill>
                <a:latin typeface="Arial" charset="0"/>
                <a:ea typeface="ＭＳ Ｐゴシック" charset="-128"/>
              </a:defRPr>
            </a:lvl2pPr>
            <a:lvl3pPr marL="1143000" indent="-228600" eaLnBrk="0" hangingPunct="0">
              <a:spcBef>
                <a:spcPct val="20000"/>
              </a:spcBef>
              <a:buClr>
                <a:schemeClr val="tx1"/>
              </a:buClr>
              <a:buSzPct val="75000"/>
              <a:buFont typeface="Wingdings" pitchFamily="2" charset="2"/>
              <a:buChar char="l"/>
              <a:defRPr kumimoji="1" sz="2000">
                <a:solidFill>
                  <a:schemeClr val="tx1"/>
                </a:solidFill>
                <a:latin typeface="Arial" charset="0"/>
                <a:ea typeface="ＭＳ Ｐゴシック" charset="-128"/>
              </a:defRPr>
            </a:lvl3pPr>
            <a:lvl4pPr marL="1600200" indent="-228600" eaLnBrk="0" hangingPunct="0">
              <a:spcBef>
                <a:spcPct val="20000"/>
              </a:spcBef>
              <a:buClr>
                <a:schemeClr val="tx1"/>
              </a:buClr>
              <a:buSzPct val="80000"/>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tx1"/>
              </a:buClr>
              <a:buSzPct val="65000"/>
              <a:buFont typeface="Wingdings" pitchFamily="2" charset="2"/>
              <a:buChar char="l"/>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tx1"/>
              </a:buClr>
              <a:buSzPct val="65000"/>
              <a:buFont typeface="Wingdings" pitchFamily="2" charset="2"/>
              <a:buChar char="l"/>
              <a:defRPr kumimoji="1" sz="2000">
                <a:solidFill>
                  <a:schemeClr val="tx1"/>
                </a:solidFill>
                <a:latin typeface="Arial" charset="0"/>
                <a:ea typeface="ＭＳ Ｐゴシック" charset="-128"/>
              </a:defRPr>
            </a:lvl9pPr>
          </a:lstStyle>
          <a:p>
            <a:pPr eaLnBrk="1" hangingPunct="1">
              <a:spcBef>
                <a:spcPct val="50000"/>
              </a:spcBef>
              <a:buClrTx/>
              <a:buSzTx/>
              <a:buFontTx/>
              <a:buNone/>
            </a:pPr>
            <a:r>
              <a:rPr lang="ja-JP" altLang="en-US" sz="2400"/>
              <a:t>比較年名目値</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9815"/>
                                        </p:tgtEl>
                                        <p:attrNameLst>
                                          <p:attrName>style.visibility</p:attrName>
                                        </p:attrNameLst>
                                      </p:cBhvr>
                                      <p:to>
                                        <p:strVal val="visible"/>
                                      </p:to>
                                    </p:set>
                                    <p:animEffect transition="in" filter="box(in)">
                                      <p:cBhvr>
                                        <p:cTn id="7" dur="500"/>
                                        <p:tgtEl>
                                          <p:spTgt spid="1198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9819"/>
                                        </p:tgtEl>
                                        <p:attrNameLst>
                                          <p:attrName>style.visibility</p:attrName>
                                        </p:attrNameLst>
                                      </p:cBhvr>
                                      <p:to>
                                        <p:strVal val="visible"/>
                                      </p:to>
                                    </p:set>
                                    <p:animEffect transition="in" filter="box(in)">
                                      <p:cBhvr>
                                        <p:cTn id="12" dur="500"/>
                                        <p:tgtEl>
                                          <p:spTgt spid="11981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19825"/>
                                        </p:tgtEl>
                                        <p:attrNameLst>
                                          <p:attrName>style.visibility</p:attrName>
                                        </p:attrNameLst>
                                      </p:cBhvr>
                                      <p:to>
                                        <p:strVal val="visible"/>
                                      </p:to>
                                    </p:set>
                                    <p:animEffect transition="in" filter="box(in)">
                                      <p:cBhvr>
                                        <p:cTn id="15" dur="500"/>
                                        <p:tgtEl>
                                          <p:spTgt spid="1198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xit" presetSubtype="16" fill="hold" grpId="1" nodeType="clickEffect">
                                  <p:stCondLst>
                                    <p:cond delay="0"/>
                                  </p:stCondLst>
                                  <p:childTnLst>
                                    <p:animEffect transition="out" filter="box(in)">
                                      <p:cBhvr>
                                        <p:cTn id="19" dur="500"/>
                                        <p:tgtEl>
                                          <p:spTgt spid="119815"/>
                                        </p:tgtEl>
                                      </p:cBhvr>
                                    </p:animEffect>
                                    <p:set>
                                      <p:cBhvr>
                                        <p:cTn id="20" dur="1" fill="hold">
                                          <p:stCondLst>
                                            <p:cond delay="499"/>
                                          </p:stCondLst>
                                        </p:cTn>
                                        <p:tgtEl>
                                          <p:spTgt spid="119815"/>
                                        </p:tgtEl>
                                        <p:attrNameLst>
                                          <p:attrName>style.visibility</p:attrName>
                                        </p:attrNameLst>
                                      </p:cBhvr>
                                      <p:to>
                                        <p:strVal val="hidden"/>
                                      </p:to>
                                    </p:set>
                                  </p:childTnLst>
                                </p:cTn>
                              </p:par>
                              <p:par>
                                <p:cTn id="21" presetID="4" presetClass="exit" presetSubtype="16" fill="hold" grpId="1" nodeType="withEffect">
                                  <p:stCondLst>
                                    <p:cond delay="0"/>
                                  </p:stCondLst>
                                  <p:childTnLst>
                                    <p:animEffect transition="out" filter="box(in)">
                                      <p:cBhvr>
                                        <p:cTn id="22" dur="500"/>
                                        <p:tgtEl>
                                          <p:spTgt spid="119819"/>
                                        </p:tgtEl>
                                      </p:cBhvr>
                                    </p:animEffect>
                                    <p:set>
                                      <p:cBhvr>
                                        <p:cTn id="23" dur="1" fill="hold">
                                          <p:stCondLst>
                                            <p:cond delay="499"/>
                                          </p:stCondLst>
                                        </p:cTn>
                                        <p:tgtEl>
                                          <p:spTgt spid="119819"/>
                                        </p:tgtEl>
                                        <p:attrNameLst>
                                          <p:attrName>style.visibility</p:attrName>
                                        </p:attrNameLst>
                                      </p:cBhvr>
                                      <p:to>
                                        <p:strVal val="hidden"/>
                                      </p:to>
                                    </p:set>
                                  </p:childTnLst>
                                </p:cTn>
                              </p:par>
                              <p:par>
                                <p:cTn id="24" presetID="4" presetClass="exit" presetSubtype="16" fill="hold" grpId="1" nodeType="withEffect">
                                  <p:stCondLst>
                                    <p:cond delay="0"/>
                                  </p:stCondLst>
                                  <p:childTnLst>
                                    <p:animEffect transition="out" filter="box(in)">
                                      <p:cBhvr>
                                        <p:cTn id="25" dur="500"/>
                                        <p:tgtEl>
                                          <p:spTgt spid="119825"/>
                                        </p:tgtEl>
                                      </p:cBhvr>
                                    </p:animEffect>
                                    <p:set>
                                      <p:cBhvr>
                                        <p:cTn id="26" dur="1" fill="hold">
                                          <p:stCondLst>
                                            <p:cond delay="499"/>
                                          </p:stCondLst>
                                        </p:cTn>
                                        <p:tgtEl>
                                          <p:spTgt spid="11982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19814"/>
                                        </p:tgtEl>
                                        <p:attrNameLst>
                                          <p:attrName>style.visibility</p:attrName>
                                        </p:attrNameLst>
                                      </p:cBhvr>
                                      <p:to>
                                        <p:strVal val="visible"/>
                                      </p:to>
                                    </p:set>
                                    <p:animEffect transition="in" filter="box(in)">
                                      <p:cBhvr>
                                        <p:cTn id="31" dur="500"/>
                                        <p:tgtEl>
                                          <p:spTgt spid="1198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19816"/>
                                        </p:tgtEl>
                                        <p:attrNameLst>
                                          <p:attrName>style.visibility</p:attrName>
                                        </p:attrNameLst>
                                      </p:cBhvr>
                                      <p:to>
                                        <p:strVal val="visible"/>
                                      </p:to>
                                    </p:set>
                                    <p:animEffect transition="in" filter="box(in)">
                                      <p:cBhvr>
                                        <p:cTn id="36" dur="500"/>
                                        <p:tgtEl>
                                          <p:spTgt spid="119816"/>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19818"/>
                                        </p:tgtEl>
                                        <p:attrNameLst>
                                          <p:attrName>style.visibility</p:attrName>
                                        </p:attrNameLst>
                                      </p:cBhvr>
                                      <p:to>
                                        <p:strVal val="visible"/>
                                      </p:to>
                                    </p:set>
                                    <p:animEffect transition="in" filter="box(in)">
                                      <p:cBhvr>
                                        <p:cTn id="39" dur="500"/>
                                        <p:tgtEl>
                                          <p:spTgt spid="11981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xit" presetSubtype="16" fill="hold" grpId="1" nodeType="clickEffect">
                                  <p:stCondLst>
                                    <p:cond delay="0"/>
                                  </p:stCondLst>
                                  <p:childTnLst>
                                    <p:animEffect transition="out" filter="box(in)">
                                      <p:cBhvr>
                                        <p:cTn id="43" dur="500"/>
                                        <p:tgtEl>
                                          <p:spTgt spid="119814"/>
                                        </p:tgtEl>
                                      </p:cBhvr>
                                    </p:animEffect>
                                    <p:set>
                                      <p:cBhvr>
                                        <p:cTn id="44" dur="1" fill="hold">
                                          <p:stCondLst>
                                            <p:cond delay="499"/>
                                          </p:stCondLst>
                                        </p:cTn>
                                        <p:tgtEl>
                                          <p:spTgt spid="119814"/>
                                        </p:tgtEl>
                                        <p:attrNameLst>
                                          <p:attrName>style.visibility</p:attrName>
                                        </p:attrNameLst>
                                      </p:cBhvr>
                                      <p:to>
                                        <p:strVal val="hidden"/>
                                      </p:to>
                                    </p:set>
                                  </p:childTnLst>
                                </p:cTn>
                              </p:par>
                              <p:par>
                                <p:cTn id="45" presetID="4" presetClass="exit" presetSubtype="16" fill="hold" grpId="1" nodeType="withEffect">
                                  <p:stCondLst>
                                    <p:cond delay="0"/>
                                  </p:stCondLst>
                                  <p:childTnLst>
                                    <p:animEffect transition="out" filter="box(in)">
                                      <p:cBhvr>
                                        <p:cTn id="46" dur="500"/>
                                        <p:tgtEl>
                                          <p:spTgt spid="119816"/>
                                        </p:tgtEl>
                                      </p:cBhvr>
                                    </p:animEffect>
                                    <p:set>
                                      <p:cBhvr>
                                        <p:cTn id="47" dur="1" fill="hold">
                                          <p:stCondLst>
                                            <p:cond delay="499"/>
                                          </p:stCondLst>
                                        </p:cTn>
                                        <p:tgtEl>
                                          <p:spTgt spid="119816"/>
                                        </p:tgtEl>
                                        <p:attrNameLst>
                                          <p:attrName>style.visibility</p:attrName>
                                        </p:attrNameLst>
                                      </p:cBhvr>
                                      <p:to>
                                        <p:strVal val="hidden"/>
                                      </p:to>
                                    </p:set>
                                  </p:childTnLst>
                                </p:cTn>
                              </p:par>
                              <p:par>
                                <p:cTn id="48" presetID="4" presetClass="exit" presetSubtype="16" fill="hold" grpId="1" nodeType="withEffect">
                                  <p:stCondLst>
                                    <p:cond delay="0"/>
                                  </p:stCondLst>
                                  <p:childTnLst>
                                    <p:animEffect transition="out" filter="box(in)">
                                      <p:cBhvr>
                                        <p:cTn id="49" dur="500"/>
                                        <p:tgtEl>
                                          <p:spTgt spid="119818"/>
                                        </p:tgtEl>
                                      </p:cBhvr>
                                    </p:animEffect>
                                    <p:set>
                                      <p:cBhvr>
                                        <p:cTn id="50" dur="1" fill="hold">
                                          <p:stCondLst>
                                            <p:cond delay="499"/>
                                          </p:stCondLst>
                                        </p:cTn>
                                        <p:tgtEl>
                                          <p:spTgt spid="119818"/>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19822"/>
                                        </p:tgtEl>
                                        <p:attrNameLst>
                                          <p:attrName>style.visibility</p:attrName>
                                        </p:attrNameLst>
                                      </p:cBhvr>
                                      <p:to>
                                        <p:strVal val="visible"/>
                                      </p:to>
                                    </p:set>
                                    <p:animEffect transition="in" filter="box(in)">
                                      <p:cBhvr>
                                        <p:cTn id="55" dur="500"/>
                                        <p:tgtEl>
                                          <p:spTgt spid="11982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19828"/>
                                        </p:tgtEl>
                                        <p:attrNameLst>
                                          <p:attrName>style.visibility</p:attrName>
                                        </p:attrNameLst>
                                      </p:cBhvr>
                                      <p:to>
                                        <p:strVal val="visible"/>
                                      </p:to>
                                    </p:set>
                                    <p:animEffect transition="in" filter="box(in)">
                                      <p:cBhvr>
                                        <p:cTn id="60" dur="500"/>
                                        <p:tgtEl>
                                          <p:spTgt spid="119828"/>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19829"/>
                                        </p:tgtEl>
                                        <p:attrNameLst>
                                          <p:attrName>style.visibility</p:attrName>
                                        </p:attrNameLst>
                                      </p:cBhvr>
                                      <p:to>
                                        <p:strVal val="visible"/>
                                      </p:to>
                                    </p:set>
                                    <p:animEffect transition="in" filter="box(in)">
                                      <p:cBhvr>
                                        <p:cTn id="63" dur="500"/>
                                        <p:tgtEl>
                                          <p:spTgt spid="119829"/>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19830"/>
                                        </p:tgtEl>
                                        <p:attrNameLst>
                                          <p:attrName>style.visibility</p:attrName>
                                        </p:attrNameLst>
                                      </p:cBhvr>
                                      <p:to>
                                        <p:strVal val="visible"/>
                                      </p:to>
                                    </p:set>
                                    <p:animEffect transition="in" filter="box(in)">
                                      <p:cBhvr>
                                        <p:cTn id="66" dur="500"/>
                                        <p:tgtEl>
                                          <p:spTgt spid="11983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xit" presetSubtype="16" fill="hold" grpId="1" nodeType="clickEffect">
                                  <p:stCondLst>
                                    <p:cond delay="0"/>
                                  </p:stCondLst>
                                  <p:childTnLst>
                                    <p:animEffect transition="out" filter="box(in)">
                                      <p:cBhvr>
                                        <p:cTn id="70" dur="500"/>
                                        <p:tgtEl>
                                          <p:spTgt spid="119828"/>
                                        </p:tgtEl>
                                      </p:cBhvr>
                                    </p:animEffect>
                                    <p:set>
                                      <p:cBhvr>
                                        <p:cTn id="71" dur="1" fill="hold">
                                          <p:stCondLst>
                                            <p:cond delay="499"/>
                                          </p:stCondLst>
                                        </p:cTn>
                                        <p:tgtEl>
                                          <p:spTgt spid="119828"/>
                                        </p:tgtEl>
                                        <p:attrNameLst>
                                          <p:attrName>style.visibility</p:attrName>
                                        </p:attrNameLst>
                                      </p:cBhvr>
                                      <p:to>
                                        <p:strVal val="hidden"/>
                                      </p:to>
                                    </p:set>
                                  </p:childTnLst>
                                </p:cTn>
                              </p:par>
                              <p:par>
                                <p:cTn id="72" presetID="4" presetClass="exit" presetSubtype="16" fill="hold" grpId="1" nodeType="withEffect">
                                  <p:stCondLst>
                                    <p:cond delay="0"/>
                                  </p:stCondLst>
                                  <p:childTnLst>
                                    <p:animEffect transition="out" filter="box(in)">
                                      <p:cBhvr>
                                        <p:cTn id="73" dur="500"/>
                                        <p:tgtEl>
                                          <p:spTgt spid="119829"/>
                                        </p:tgtEl>
                                      </p:cBhvr>
                                    </p:animEffect>
                                    <p:set>
                                      <p:cBhvr>
                                        <p:cTn id="74" dur="1" fill="hold">
                                          <p:stCondLst>
                                            <p:cond delay="499"/>
                                          </p:stCondLst>
                                        </p:cTn>
                                        <p:tgtEl>
                                          <p:spTgt spid="119829"/>
                                        </p:tgtEl>
                                        <p:attrNameLst>
                                          <p:attrName>style.visibility</p:attrName>
                                        </p:attrNameLst>
                                      </p:cBhvr>
                                      <p:to>
                                        <p:strVal val="hidden"/>
                                      </p:to>
                                    </p:set>
                                  </p:childTnLst>
                                </p:cTn>
                              </p:par>
                              <p:par>
                                <p:cTn id="75" presetID="4" presetClass="exit" presetSubtype="16" fill="hold" grpId="1" nodeType="withEffect">
                                  <p:stCondLst>
                                    <p:cond delay="0"/>
                                  </p:stCondLst>
                                  <p:childTnLst>
                                    <p:animEffect transition="out" filter="box(in)">
                                      <p:cBhvr>
                                        <p:cTn id="76" dur="500"/>
                                        <p:tgtEl>
                                          <p:spTgt spid="119830"/>
                                        </p:tgtEl>
                                      </p:cBhvr>
                                    </p:animEffect>
                                    <p:set>
                                      <p:cBhvr>
                                        <p:cTn id="77" dur="1" fill="hold">
                                          <p:stCondLst>
                                            <p:cond delay="499"/>
                                          </p:stCondLst>
                                        </p:cTn>
                                        <p:tgtEl>
                                          <p:spTgt spid="119830"/>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119826"/>
                                        </p:tgtEl>
                                        <p:attrNameLst>
                                          <p:attrName>style.visibility</p:attrName>
                                        </p:attrNameLst>
                                      </p:cBhvr>
                                      <p:to>
                                        <p:strVal val="visible"/>
                                      </p:to>
                                    </p:set>
                                    <p:animEffect transition="in" filter="box(in)">
                                      <p:cBhvr>
                                        <p:cTn id="82" dur="500"/>
                                        <p:tgtEl>
                                          <p:spTgt spid="11982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 presetClass="entr" presetSubtype="16" fill="hold" grpId="0" nodeType="clickEffect">
                                  <p:stCondLst>
                                    <p:cond delay="0"/>
                                  </p:stCondLst>
                                  <p:childTnLst>
                                    <p:set>
                                      <p:cBhvr>
                                        <p:cTn id="86" dur="1" fill="hold">
                                          <p:stCondLst>
                                            <p:cond delay="0"/>
                                          </p:stCondLst>
                                        </p:cTn>
                                        <p:tgtEl>
                                          <p:spTgt spid="119827"/>
                                        </p:tgtEl>
                                        <p:attrNameLst>
                                          <p:attrName>style.visibility</p:attrName>
                                        </p:attrNameLst>
                                      </p:cBhvr>
                                      <p:to>
                                        <p:strVal val="visible"/>
                                      </p:to>
                                    </p:set>
                                    <p:animEffect transition="in" filter="box(in)">
                                      <p:cBhvr>
                                        <p:cTn id="87" dur="500"/>
                                        <p:tgtEl>
                                          <p:spTgt spid="119827"/>
                                        </p:tgtEl>
                                      </p:cBhvr>
                                    </p:animEffect>
                                  </p:childTnLst>
                                </p:cTn>
                              </p:par>
                              <p:par>
                                <p:cTn id="88" presetID="4" presetClass="entr" presetSubtype="16" fill="hold" grpId="0" nodeType="withEffect">
                                  <p:stCondLst>
                                    <p:cond delay="0"/>
                                  </p:stCondLst>
                                  <p:childTnLst>
                                    <p:set>
                                      <p:cBhvr>
                                        <p:cTn id="89" dur="1" fill="hold">
                                          <p:stCondLst>
                                            <p:cond delay="0"/>
                                          </p:stCondLst>
                                        </p:cTn>
                                        <p:tgtEl>
                                          <p:spTgt spid="119820"/>
                                        </p:tgtEl>
                                        <p:attrNameLst>
                                          <p:attrName>style.visibility</p:attrName>
                                        </p:attrNameLst>
                                      </p:cBhvr>
                                      <p:to>
                                        <p:strVal val="visible"/>
                                      </p:to>
                                    </p:set>
                                    <p:animEffect transition="in" filter="box(in)">
                                      <p:cBhvr>
                                        <p:cTn id="90" dur="500"/>
                                        <p:tgtEl>
                                          <p:spTgt spid="119820"/>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xit" presetSubtype="16" fill="hold" grpId="1" nodeType="clickEffect">
                                  <p:stCondLst>
                                    <p:cond delay="0"/>
                                  </p:stCondLst>
                                  <p:childTnLst>
                                    <p:animEffect transition="out" filter="box(in)">
                                      <p:cBhvr>
                                        <p:cTn id="94" dur="500"/>
                                        <p:tgtEl>
                                          <p:spTgt spid="119826"/>
                                        </p:tgtEl>
                                      </p:cBhvr>
                                    </p:animEffect>
                                    <p:set>
                                      <p:cBhvr>
                                        <p:cTn id="95" dur="1" fill="hold">
                                          <p:stCondLst>
                                            <p:cond delay="499"/>
                                          </p:stCondLst>
                                        </p:cTn>
                                        <p:tgtEl>
                                          <p:spTgt spid="119826"/>
                                        </p:tgtEl>
                                        <p:attrNameLst>
                                          <p:attrName>style.visibility</p:attrName>
                                        </p:attrNameLst>
                                      </p:cBhvr>
                                      <p:to>
                                        <p:strVal val="hidden"/>
                                      </p:to>
                                    </p:set>
                                  </p:childTnLst>
                                </p:cTn>
                              </p:par>
                              <p:par>
                                <p:cTn id="96" presetID="4" presetClass="exit" presetSubtype="16" fill="hold" grpId="1" nodeType="withEffect">
                                  <p:stCondLst>
                                    <p:cond delay="0"/>
                                  </p:stCondLst>
                                  <p:childTnLst>
                                    <p:animEffect transition="out" filter="box(in)">
                                      <p:cBhvr>
                                        <p:cTn id="97" dur="500"/>
                                        <p:tgtEl>
                                          <p:spTgt spid="119827"/>
                                        </p:tgtEl>
                                      </p:cBhvr>
                                    </p:animEffect>
                                    <p:set>
                                      <p:cBhvr>
                                        <p:cTn id="98" dur="1" fill="hold">
                                          <p:stCondLst>
                                            <p:cond delay="499"/>
                                          </p:stCondLst>
                                        </p:cTn>
                                        <p:tgtEl>
                                          <p:spTgt spid="119827"/>
                                        </p:tgtEl>
                                        <p:attrNameLst>
                                          <p:attrName>style.visibility</p:attrName>
                                        </p:attrNameLst>
                                      </p:cBhvr>
                                      <p:to>
                                        <p:strVal val="hidden"/>
                                      </p:to>
                                    </p:set>
                                  </p:childTnLst>
                                </p:cTn>
                              </p:par>
                              <p:par>
                                <p:cTn id="99" presetID="4" presetClass="exit" presetSubtype="16" fill="hold" grpId="1" nodeType="withEffect">
                                  <p:stCondLst>
                                    <p:cond delay="0"/>
                                  </p:stCondLst>
                                  <p:childTnLst>
                                    <p:animEffect transition="out" filter="box(in)">
                                      <p:cBhvr>
                                        <p:cTn id="100" dur="500"/>
                                        <p:tgtEl>
                                          <p:spTgt spid="119820"/>
                                        </p:tgtEl>
                                      </p:cBhvr>
                                    </p:animEffect>
                                    <p:set>
                                      <p:cBhvr>
                                        <p:cTn id="101" dur="1" fill="hold">
                                          <p:stCondLst>
                                            <p:cond delay="499"/>
                                          </p:stCondLst>
                                        </p:cTn>
                                        <p:tgtEl>
                                          <p:spTgt spid="1198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4" grpId="0" animBg="1"/>
      <p:bldP spid="119814" grpId="1" animBg="1"/>
      <p:bldP spid="119815" grpId="0" animBg="1"/>
      <p:bldP spid="119815" grpId="1" animBg="1"/>
      <p:bldP spid="119816" grpId="0" animBg="1"/>
      <p:bldP spid="119816" grpId="1" animBg="1"/>
      <p:bldP spid="119818" grpId="0"/>
      <p:bldP spid="119818" grpId="1"/>
      <p:bldP spid="119819" grpId="0" animBg="1"/>
      <p:bldP spid="119819" grpId="1" animBg="1"/>
      <p:bldP spid="119820" grpId="0"/>
      <p:bldP spid="119820" grpId="1"/>
      <p:bldP spid="119822" grpId="0"/>
      <p:bldP spid="119825" grpId="0"/>
      <p:bldP spid="119825" grpId="1"/>
      <p:bldP spid="119826" grpId="0" animBg="1"/>
      <p:bldP spid="119826" grpId="1" animBg="1"/>
      <p:bldP spid="119827" grpId="0" animBg="1"/>
      <p:bldP spid="119827" grpId="1" animBg="1"/>
      <p:bldP spid="119828" grpId="0" animBg="1"/>
      <p:bldP spid="119828" grpId="1" animBg="1"/>
      <p:bldP spid="119829" grpId="0" animBg="1"/>
      <p:bldP spid="119829" grpId="1" animBg="1"/>
      <p:bldP spid="119830" grpId="0"/>
      <p:bldP spid="119830"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5"/>
          <p:cNvSpPr>
            <a:spLocks noGrp="1" noChangeArrowheads="1"/>
          </p:cNvSpPr>
          <p:nvPr>
            <p:ph type="title"/>
          </p:nvPr>
        </p:nvSpPr>
        <p:spPr/>
        <p:txBody>
          <a:bodyPr/>
          <a:lstStyle/>
          <a:p>
            <a:pPr eaLnBrk="1" hangingPunct="1"/>
            <a:r>
              <a:rPr lang="ja-JP" altLang="en-US" sz="4000" smtClean="0"/>
              <a:t>連鎖方式成長率の寄与度分解（１）</a:t>
            </a:r>
          </a:p>
        </p:txBody>
      </p:sp>
      <p:graphicFrame>
        <p:nvGraphicFramePr>
          <p:cNvPr id="65539" name="Object 5"/>
          <p:cNvGraphicFramePr>
            <a:graphicFrameLocks noGrp="1" noChangeAspect="1"/>
          </p:cNvGraphicFramePr>
          <p:nvPr>
            <p:ph idx="4294967295"/>
          </p:nvPr>
        </p:nvGraphicFramePr>
        <p:xfrm>
          <a:off x="1258888" y="1341438"/>
          <a:ext cx="6707187" cy="5168900"/>
        </p:xfrm>
        <a:graphic>
          <a:graphicData uri="http://schemas.openxmlformats.org/presentationml/2006/ole">
            <mc:AlternateContent xmlns:mc="http://schemas.openxmlformats.org/markup-compatibility/2006">
              <mc:Choice xmlns:v="urn:schemas-microsoft-com:vml" Requires="v">
                <p:oleObj spid="_x0000_s65553" name="Equation" r:id="rId3" imgW="3543300" imgH="2730500" progId="Equation.DSMT4">
                  <p:embed/>
                </p:oleObj>
              </mc:Choice>
              <mc:Fallback>
                <p:oleObj name="Equation" r:id="rId3" imgW="3543300" imgH="27305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341438"/>
                        <a:ext cx="6707187" cy="516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40" name="Text Box 9"/>
          <p:cNvSpPr txBox="1">
            <a:spLocks noChangeArrowheads="1"/>
          </p:cNvSpPr>
          <p:nvPr/>
        </p:nvSpPr>
        <p:spPr bwMode="auto">
          <a:xfrm>
            <a:off x="5651500" y="5665788"/>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50000"/>
              </a:spcBef>
              <a:buFontTx/>
              <a:buNone/>
            </a:pPr>
            <a:endParaRPr lang="ja-JP" altLang="ja-JP" sz="240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p:cNvSpPr>
            <a:spLocks noGrp="1" noChangeArrowheads="1"/>
          </p:cNvSpPr>
          <p:nvPr>
            <p:ph type="title"/>
          </p:nvPr>
        </p:nvSpPr>
        <p:spPr/>
        <p:txBody>
          <a:bodyPr/>
          <a:lstStyle/>
          <a:p>
            <a:pPr eaLnBrk="1" hangingPunct="1"/>
            <a:r>
              <a:rPr lang="ja-JP" altLang="en-US" sz="4000" smtClean="0"/>
              <a:t>連鎖方式成長率の寄与度分解（２）</a:t>
            </a:r>
          </a:p>
        </p:txBody>
      </p:sp>
      <p:graphicFrame>
        <p:nvGraphicFramePr>
          <p:cNvPr id="66563" name="Rectangle 4"/>
          <p:cNvGraphicFramePr>
            <a:graphicFrameLocks noGrp="1"/>
          </p:cNvGraphicFramePr>
          <p:nvPr>
            <p:ph sz="half" idx="1"/>
          </p:nvPr>
        </p:nvGraphicFramePr>
        <p:xfrm>
          <a:off x="457200" y="2516188"/>
          <a:ext cx="4038600" cy="2692400"/>
        </p:xfrm>
        <a:graphic>
          <a:graphicData uri="http://schemas.openxmlformats.org/presentationml/2006/ole">
            <mc:AlternateContent xmlns:mc="http://schemas.openxmlformats.org/markup-compatibility/2006">
              <mc:Choice xmlns:v="urn:schemas-microsoft-com:vml" Requires="v">
                <p:oleObj spid="_x0000_s66589" name="Equation" r:id="rId3" imgW="0" imgH="0" progId="Equation.DSMT4">
                  <p:embed/>
                </p:oleObj>
              </mc:Choice>
              <mc:Fallback>
                <p:oleObj name="Equation" r:id="rId3" imgW="0" imgH="0" progId="Equation.DSMT4">
                  <p:embed/>
                  <p:pic>
                    <p:nvPicPr>
                      <p:cNvPr id="0" name="Rectangle 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57200" y="2516188"/>
                        <a:ext cx="4038600" cy="269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564" name="Object 7"/>
          <p:cNvGraphicFramePr>
            <a:graphicFrameLocks noGrp="1" noChangeAspect="1"/>
          </p:cNvGraphicFramePr>
          <p:nvPr>
            <p:ph sz="half" idx="2"/>
          </p:nvPr>
        </p:nvGraphicFramePr>
        <p:xfrm>
          <a:off x="468313" y="1484313"/>
          <a:ext cx="8280400" cy="4606925"/>
        </p:xfrm>
        <a:graphic>
          <a:graphicData uri="http://schemas.openxmlformats.org/presentationml/2006/ole">
            <mc:AlternateContent xmlns:mc="http://schemas.openxmlformats.org/markup-compatibility/2006">
              <mc:Choice xmlns:v="urn:schemas-microsoft-com:vml" Requires="v">
                <p:oleObj spid="_x0000_s66590" name="Equation" r:id="rId4" imgW="5524500" imgH="3073400" progId="Equation.DSMT4">
                  <p:embed/>
                </p:oleObj>
              </mc:Choice>
              <mc:Fallback>
                <p:oleObj name="Equation" r:id="rId4" imgW="5524500" imgH="3073400"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484313"/>
                        <a:ext cx="8280400"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Grp="1" noChangeArrowheads="1"/>
          </p:cNvSpPr>
          <p:nvPr>
            <p:ph type="title"/>
          </p:nvPr>
        </p:nvSpPr>
        <p:spPr/>
        <p:txBody>
          <a:bodyPr/>
          <a:lstStyle/>
          <a:p>
            <a:pPr eaLnBrk="1" hangingPunct="1"/>
            <a:r>
              <a:rPr lang="ja-JP" altLang="en-US" sz="3200" smtClean="0"/>
              <a:t>連鎖方式成長率の寄与度分解（まとめ）</a:t>
            </a:r>
          </a:p>
        </p:txBody>
      </p:sp>
      <p:sp>
        <p:nvSpPr>
          <p:cNvPr id="67587" name="Rectangle 3"/>
          <p:cNvSpPr>
            <a:spLocks noGrp="1" noChangeArrowheads="1"/>
          </p:cNvSpPr>
          <p:nvPr>
            <p:ph idx="1"/>
          </p:nvPr>
        </p:nvSpPr>
        <p:spPr>
          <a:xfrm>
            <a:off x="838200" y="2362200"/>
            <a:ext cx="7693025" cy="4090988"/>
          </a:xfrm>
        </p:spPr>
        <p:txBody>
          <a:bodyPr>
            <a:normAutofit fontScale="92500" lnSpcReduction="10000"/>
          </a:bodyPr>
          <a:lstStyle/>
          <a:p>
            <a:pPr eaLnBrk="1" hangingPunct="1">
              <a:lnSpc>
                <a:spcPct val="80000"/>
              </a:lnSpc>
            </a:pPr>
            <a:r>
              <a:rPr lang="ja-JP" altLang="en-US" sz="2400" smtClean="0"/>
              <a:t>連鎖方式の実質値には加法性はないが、</a:t>
            </a:r>
            <a:r>
              <a:rPr lang="ja-JP" altLang="en-US" sz="2400" u="sng" smtClean="0"/>
              <a:t>対前期</a:t>
            </a:r>
            <a:r>
              <a:rPr lang="ja-JP" altLang="en-US" sz="2400" smtClean="0"/>
              <a:t>成長率には、加法性があり、寄与度を計算することができる。</a:t>
            </a:r>
          </a:p>
          <a:p>
            <a:pPr eaLnBrk="1" hangingPunct="1">
              <a:lnSpc>
                <a:spcPct val="80000"/>
              </a:lnSpc>
            </a:pPr>
            <a:r>
              <a:rPr lang="ja-JP" altLang="en-US" sz="2400" smtClean="0"/>
              <a:t>しかし、あくまで対前期であり、たとえば、</a:t>
            </a:r>
            <a:r>
              <a:rPr lang="en-US" altLang="ja-JP" sz="2400" smtClean="0"/>
              <a:t>2000</a:t>
            </a:r>
            <a:r>
              <a:rPr lang="ja-JP" altLang="en-US" sz="2400" smtClean="0"/>
              <a:t>年から</a:t>
            </a:r>
            <a:r>
              <a:rPr lang="en-US" altLang="ja-JP" sz="2400" smtClean="0"/>
              <a:t>2005</a:t>
            </a:r>
            <a:r>
              <a:rPr lang="ja-JP" altLang="en-US" sz="2400" smtClean="0"/>
              <a:t>年までの累積成長率を寄与度分解することはできない。</a:t>
            </a:r>
          </a:p>
          <a:p>
            <a:pPr eaLnBrk="1" hangingPunct="1">
              <a:lnSpc>
                <a:spcPct val="80000"/>
              </a:lnSpc>
            </a:pPr>
            <a:r>
              <a:rPr lang="en-US" altLang="ja-JP" sz="2400" smtClean="0"/>
              <a:t>QE</a:t>
            </a:r>
            <a:r>
              <a:rPr lang="ja-JP" altLang="en-US" sz="2400" smtClean="0"/>
              <a:t>では、前暦年固定基準の実質値が４四半期＝</a:t>
            </a:r>
            <a:r>
              <a:rPr lang="en-US" altLang="ja-JP" sz="2400" smtClean="0"/>
              <a:t>1</a:t>
            </a:r>
            <a:r>
              <a:rPr lang="ja-JP" altLang="en-US" sz="2400" smtClean="0"/>
              <a:t>年間使われる。したがって、（固定基準年方式のようなものだから）対前期寄与度を計算することには原理的な困難はない。</a:t>
            </a:r>
            <a:r>
              <a:rPr lang="en-US" altLang="ja-JP" sz="2400" smtClean="0"/>
              <a:t>(QE</a:t>
            </a:r>
            <a:r>
              <a:rPr lang="ja-JP" altLang="en-US" sz="2400" smtClean="0"/>
              <a:t>における特殊な取扱いのため、現実には、正確な寄与度分解はできない。）</a:t>
            </a:r>
          </a:p>
          <a:p>
            <a:pPr eaLnBrk="1" hangingPunct="1">
              <a:lnSpc>
                <a:spcPct val="80000"/>
              </a:lnSpc>
            </a:pPr>
            <a:r>
              <a:rPr lang="ja-JP" altLang="en-US" sz="2400" smtClean="0"/>
              <a:t>しかし、「連鎖」が複数回行なわれるような状況では、正確な寄与度分解はできなくなる。たとえば、対前年同期寄与度は近似としてしか計算できない。同様に、対「前年度」寄与度も近似である。</a:t>
            </a:r>
          </a:p>
          <a:p>
            <a:pPr eaLnBrk="1" hangingPunct="1">
              <a:lnSpc>
                <a:spcPct val="80000"/>
              </a:lnSpc>
              <a:buFont typeface="Wingdings" pitchFamily="2" charset="2"/>
              <a:buNone/>
            </a:pPr>
            <a:r>
              <a:rPr lang="ja-JP" altLang="en-US" sz="2400" smtClean="0"/>
              <a:t>　　</a:t>
            </a:r>
          </a:p>
          <a:p>
            <a:pPr eaLnBrk="1" hangingPunct="1">
              <a:lnSpc>
                <a:spcPct val="80000"/>
              </a:lnSpc>
            </a:pPr>
            <a:endParaRPr lang="en-US" altLang="ja-JP" sz="2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2"/>
          <p:cNvSpPr>
            <a:spLocks noGrp="1" noChangeArrowheads="1"/>
          </p:cNvSpPr>
          <p:nvPr>
            <p:ph type="title"/>
          </p:nvPr>
        </p:nvSpPr>
        <p:spPr/>
        <p:txBody>
          <a:bodyPr/>
          <a:lstStyle/>
          <a:p>
            <a:pPr eaLnBrk="1" hangingPunct="1"/>
            <a:r>
              <a:rPr lang="ja-JP" altLang="en-US" smtClean="0"/>
              <a:t>算術平均</a:t>
            </a:r>
          </a:p>
        </p:txBody>
      </p:sp>
      <p:sp>
        <p:nvSpPr>
          <p:cNvPr id="1029" name="Rectangle 3"/>
          <p:cNvSpPr>
            <a:spLocks noGrp="1" noChangeArrowheads="1"/>
          </p:cNvSpPr>
          <p:nvPr>
            <p:ph idx="1"/>
          </p:nvPr>
        </p:nvSpPr>
        <p:spPr/>
        <p:txBody>
          <a:bodyPr/>
          <a:lstStyle/>
          <a:p>
            <a:pPr eaLnBrk="1" hangingPunct="1"/>
            <a:endParaRPr lang="en-US" altLang="ja-JP" dirty="0" smtClean="0"/>
          </a:p>
          <a:p>
            <a:pPr eaLnBrk="1" hangingPunct="1"/>
            <a:r>
              <a:rPr lang="ja-JP" altLang="en-US" dirty="0" smtClean="0"/>
              <a:t>　　　　　　　　　　　単純算術平均</a:t>
            </a:r>
          </a:p>
          <a:p>
            <a:pPr eaLnBrk="1" hangingPunct="1"/>
            <a:endParaRPr lang="ja-JP" altLang="en-US" dirty="0" smtClean="0"/>
          </a:p>
          <a:p>
            <a:pPr eaLnBrk="1" hangingPunct="1"/>
            <a:endParaRPr lang="ja-JP" altLang="en-US" dirty="0" smtClean="0"/>
          </a:p>
          <a:p>
            <a:pPr eaLnBrk="1" hangingPunct="1"/>
            <a:r>
              <a:rPr lang="ja-JP" altLang="en-US" dirty="0" smtClean="0"/>
              <a:t>　　　　　　　　　　　加重算術平均　　　　</a:t>
            </a:r>
          </a:p>
        </p:txBody>
      </p:sp>
      <p:graphicFrame>
        <p:nvGraphicFramePr>
          <p:cNvPr id="1026" name="Object 4"/>
          <p:cNvGraphicFramePr>
            <a:graphicFrameLocks noChangeAspect="1"/>
          </p:cNvGraphicFramePr>
          <p:nvPr/>
        </p:nvGraphicFramePr>
        <p:xfrm>
          <a:off x="1403648" y="1844824"/>
          <a:ext cx="1758950" cy="1371600"/>
        </p:xfrm>
        <a:graphic>
          <a:graphicData uri="http://schemas.openxmlformats.org/presentationml/2006/ole">
            <mc:AlternateContent xmlns:mc="http://schemas.openxmlformats.org/markup-compatibility/2006">
              <mc:Choice xmlns:v="urn:schemas-microsoft-com:vml" Requires="v">
                <p:oleObj spid="_x0000_s96284" name="Equation" r:id="rId3" imgW="317225" imgH="291847" progId="Equation.DSMT4">
                  <p:embed/>
                </p:oleObj>
              </mc:Choice>
              <mc:Fallback>
                <p:oleObj name="Equation" r:id="rId3" imgW="317225" imgH="29184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1844824"/>
                        <a:ext cx="175895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5"/>
          <p:cNvGraphicFramePr>
            <a:graphicFrameLocks noChangeAspect="1"/>
          </p:cNvGraphicFramePr>
          <p:nvPr/>
        </p:nvGraphicFramePr>
        <p:xfrm>
          <a:off x="1259632" y="3717032"/>
          <a:ext cx="2482850" cy="633413"/>
        </p:xfrm>
        <a:graphic>
          <a:graphicData uri="http://schemas.openxmlformats.org/presentationml/2006/ole">
            <mc:AlternateContent xmlns:mc="http://schemas.openxmlformats.org/markup-compatibility/2006">
              <mc:Choice xmlns:v="urn:schemas-microsoft-com:vml" Requires="v">
                <p:oleObj spid="_x0000_s96285" name="Equation" r:id="rId5" imgW="545863" imgH="139639" progId="Equation.DSMT4">
                  <p:embed/>
                </p:oleObj>
              </mc:Choice>
              <mc:Fallback>
                <p:oleObj name="Equation" r:id="rId5" imgW="545863" imgH="13963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3717032"/>
                        <a:ext cx="2482850"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8680783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2"/>
          <p:cNvSpPr>
            <a:spLocks noGrp="1" noChangeArrowheads="1"/>
          </p:cNvSpPr>
          <p:nvPr>
            <p:ph type="title"/>
          </p:nvPr>
        </p:nvSpPr>
        <p:spPr/>
        <p:txBody>
          <a:bodyPr/>
          <a:lstStyle/>
          <a:p>
            <a:pPr eaLnBrk="1" hangingPunct="1"/>
            <a:r>
              <a:rPr lang="ja-JP" altLang="en-US" smtClean="0"/>
              <a:t>幾何平均</a:t>
            </a:r>
          </a:p>
        </p:txBody>
      </p:sp>
      <p:sp>
        <p:nvSpPr>
          <p:cNvPr id="2053" name="Rectangle 3"/>
          <p:cNvSpPr>
            <a:spLocks noGrp="1" noChangeArrowheads="1"/>
          </p:cNvSpPr>
          <p:nvPr>
            <p:ph idx="1"/>
          </p:nvPr>
        </p:nvSpPr>
        <p:spPr/>
        <p:txBody>
          <a:bodyPr/>
          <a:lstStyle/>
          <a:p>
            <a:pPr eaLnBrk="1" hangingPunct="1"/>
            <a:endParaRPr lang="en-US" altLang="ja-JP" dirty="0" smtClean="0"/>
          </a:p>
          <a:p>
            <a:pPr eaLnBrk="1" hangingPunct="1"/>
            <a:r>
              <a:rPr lang="ja-JP" altLang="en-US" dirty="0" smtClean="0"/>
              <a:t>　　　　　　　　　　　　　単純</a:t>
            </a:r>
          </a:p>
          <a:p>
            <a:pPr eaLnBrk="1" hangingPunct="1"/>
            <a:endParaRPr lang="ja-JP" altLang="en-US" dirty="0" smtClean="0"/>
          </a:p>
          <a:p>
            <a:pPr eaLnBrk="1" hangingPunct="1"/>
            <a:r>
              <a:rPr lang="ja-JP" altLang="en-US" dirty="0" smtClean="0"/>
              <a:t>　　　　　　　　　　　　　加重　</a:t>
            </a:r>
          </a:p>
          <a:p>
            <a:pPr eaLnBrk="1" hangingPunct="1"/>
            <a:endParaRPr lang="ja-JP" altLang="en-US" dirty="0" smtClean="0"/>
          </a:p>
          <a:p>
            <a:pPr eaLnBrk="1" hangingPunct="1"/>
            <a:endParaRPr lang="ja-JP" altLang="en-US" dirty="0" smtClean="0"/>
          </a:p>
          <a:p>
            <a:pPr eaLnBrk="1" hangingPunct="1"/>
            <a:r>
              <a:rPr lang="ja-JP" altLang="en-US" dirty="0" smtClean="0"/>
              <a:t>平均成長率の計算に利用する。</a:t>
            </a:r>
          </a:p>
        </p:txBody>
      </p:sp>
      <p:graphicFrame>
        <p:nvGraphicFramePr>
          <p:cNvPr id="2050" name="Object 4"/>
          <p:cNvGraphicFramePr>
            <a:graphicFrameLocks noChangeAspect="1"/>
          </p:cNvGraphicFramePr>
          <p:nvPr/>
        </p:nvGraphicFramePr>
        <p:xfrm>
          <a:off x="1115616" y="2060848"/>
          <a:ext cx="2895600" cy="1038225"/>
        </p:xfrm>
        <a:graphic>
          <a:graphicData uri="http://schemas.openxmlformats.org/presentationml/2006/ole">
            <mc:AlternateContent xmlns:mc="http://schemas.openxmlformats.org/markup-compatibility/2006">
              <mc:Choice xmlns:v="urn:schemas-microsoft-com:vml" Requires="v">
                <p:oleObj spid="_x0000_s97308" name="Equation" r:id="rId3" imgW="266353" imgH="164885" progId="Equation.DSMT4">
                  <p:embed/>
                </p:oleObj>
              </mc:Choice>
              <mc:Fallback>
                <p:oleObj name="Equation" r:id="rId3" imgW="266353" imgH="164885"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060848"/>
                        <a:ext cx="2895600"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5"/>
          <p:cNvGraphicFramePr>
            <a:graphicFrameLocks noChangeAspect="1"/>
          </p:cNvGraphicFramePr>
          <p:nvPr/>
        </p:nvGraphicFramePr>
        <p:xfrm>
          <a:off x="1475656" y="3429000"/>
          <a:ext cx="2211387" cy="877887"/>
        </p:xfrm>
        <a:graphic>
          <a:graphicData uri="http://schemas.openxmlformats.org/presentationml/2006/ole">
            <mc:AlternateContent xmlns:mc="http://schemas.openxmlformats.org/markup-compatibility/2006">
              <mc:Choice xmlns:v="urn:schemas-microsoft-com:vml" Requires="v">
                <p:oleObj spid="_x0000_s97309" name="Equation" r:id="rId5" imgW="431613" imgH="165028" progId="Equation.DSMT4">
                  <p:embed/>
                </p:oleObj>
              </mc:Choice>
              <mc:Fallback>
                <p:oleObj name="Equation" r:id="rId5" imgW="431613" imgH="165028"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3429000"/>
                        <a:ext cx="2211387" cy="87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7730504"/>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松風">
  <a:themeElements>
    <a:clrScheme name="松風">
      <a:dk1>
        <a:sysClr val="windowText" lastClr="000000"/>
      </a:dk1>
      <a:lt1>
        <a:sysClr val="window" lastClr="FFFFFF"/>
      </a:lt1>
      <a:dk2>
        <a:srgbClr val="0F2305"/>
      </a:dk2>
      <a:lt2>
        <a:srgbClr val="7DAA50"/>
      </a:lt2>
      <a:accent1>
        <a:srgbClr val="B94B2D"/>
      </a:accent1>
      <a:accent2>
        <a:srgbClr val="B95F91"/>
      </a:accent2>
      <a:accent3>
        <a:srgbClr val="C8AF3C"/>
      </a:accent3>
      <a:accent4>
        <a:srgbClr val="3C643C"/>
      </a:accent4>
      <a:accent5>
        <a:srgbClr val="8264AA"/>
      </a:accent5>
      <a:accent6>
        <a:srgbClr val="D29B46"/>
      </a:accent6>
      <a:hlink>
        <a:srgbClr val="0000FE"/>
      </a:hlink>
      <a:folHlink>
        <a:srgbClr val="800080"/>
      </a:folHlink>
    </a:clrScheme>
    <a:fontScheme name="松風">
      <a:majorFont>
        <a:latin typeface="Gill Sans MT"/>
        <a:ea typeface=""/>
        <a:cs typeface=""/>
        <a:font script="Jpan" typeface="HGｺﾞｼｯｸE"/>
        <a:font script="Hang" typeface="HY헤드라인 M"/>
        <a:font script="Hans" typeface="方正姚体"/>
        <a:font script="Hant" typeface="標楷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nsolas"/>
        <a:ea typeface=""/>
        <a:cs typeface=""/>
        <a:font script="Jpan" typeface="HGｺﾞｼｯｸE"/>
        <a:font script="Hang" typeface="맑은 고딕"/>
        <a:font script="Hans" typeface="宋体"/>
        <a:font script="Hant" typeface="新細明體"/>
        <a:font script="Arab" typeface="Tahoma"/>
        <a:font script="Hebr" typeface="Tahoma"/>
        <a:font script="Thai" typeface="Dillen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松風">
      <a:fillStyleLst>
        <a:solidFill>
          <a:schemeClr val="phClr">
            <a:tint val="100000"/>
          </a:schemeClr>
        </a:solidFill>
        <a:gradFill>
          <a:gsLst>
            <a:gs pos="0">
              <a:schemeClr val="phClr">
                <a:sat val="38000"/>
                <a:lum val="92000"/>
              </a:schemeClr>
            </a:gs>
            <a:gs pos="20000">
              <a:schemeClr val="phClr">
                <a:sat val="44000"/>
                <a:lum val="80000"/>
              </a:schemeClr>
            </a:gs>
            <a:gs pos="100000">
              <a:schemeClr val="phClr">
                <a:sat val="56000"/>
                <a:lum val="54000"/>
              </a:schemeClr>
            </a:gs>
          </a:gsLst>
          <a:lin ang="16200000" scaled="1"/>
        </a:gradFill>
        <a:blipFill>
          <a:blip xmlns:r="http://schemas.openxmlformats.org/officeDocument/2006/relationships" r:embed="rId1">
            <a:duotone>
              <a:srgbClr val="000000"/>
              <a:schemeClr val="phClr">
                <a:tint val="100000"/>
              </a:schemeClr>
            </a:duotone>
          </a:blip>
        </a:blipFill>
      </a:fillStyleLst>
      <a:lnStyleLst>
        <a:ln w="6350" cap="flat" cmpd="sng" algn="ctr">
          <a:solidFill>
            <a:schemeClr val="phClr">
              <a:alpha val="100000"/>
            </a:schemeClr>
          </a:solidFill>
          <a:prstDash val="solid"/>
        </a:ln>
        <a:ln w="16350" cap="flat" cmpd="sng" algn="ctr">
          <a:solidFill>
            <a:schemeClr val="phClr">
              <a:alpha val="100000"/>
            </a:schemeClr>
          </a:solidFill>
          <a:prstDash val="solid"/>
        </a:ln>
        <a:ln w="28575" cap="flat" cmpd="sng" algn="ctr">
          <a:solidFill>
            <a:schemeClr val="phClr">
              <a:alpha val="100000"/>
            </a:schemeClr>
          </a:solidFill>
          <a:prstDash val="solid"/>
        </a:ln>
      </a:lnStyleLst>
      <a:effectStyleLst>
        <a:effectStyle>
          <a:effectLst/>
        </a:effectStyle>
        <a:effectStyle>
          <a:effectLst>
            <a:outerShdw blurRad="50800" dist="50800" dir="5400000" algn="tl">
              <a:srgbClr val="000000">
                <a:alpha val="65000"/>
              </a:srgbClr>
            </a:outerShdw>
          </a:effectLst>
          <a:scene3d>
            <a:camera prst="orthographicFront"/>
            <a:lightRig rig="soft" dir="t">
              <a:rot lat="0" lon="0" rev="0"/>
            </a:lightRig>
          </a:scene3d>
          <a:sp3d>
            <a:bevelT w="304800" h="44450"/>
            <a:bevelB w="304800" h="44450"/>
            <a:contourClr>
              <a:schemeClr val="phClr">
                <a:shade val="60000"/>
                <a:satMod val="110000"/>
              </a:schemeClr>
            </a:contourClr>
          </a:sp3d>
        </a:effectStyle>
        <a:effectStyle>
          <a:effectLst>
            <a:outerShdw blurRad="50800" dist="50800" dir="5400000" algn="tl" rotWithShape="0">
              <a:srgbClr val="000000">
                <a:alpha val="65000"/>
              </a:srgbClr>
            </a:outerShdw>
          </a:effectLst>
          <a:scene3d>
            <a:camera prst="orthographicFront"/>
            <a:lightRig rig="soft" dir="t">
              <a:rot lat="0" lon="0" rev="17100000"/>
            </a:lightRig>
          </a:scene3d>
          <a:sp3d>
            <a:bevelT w="165100" h="254000"/>
            <a:bevelB w="165100" h="254000"/>
            <a:contourClr>
              <a:schemeClr val="phClr">
                <a:shade val="60000"/>
                <a:satMod val="110000"/>
              </a:schemeClr>
            </a:contourClr>
          </a:sp3d>
        </a:effectStyle>
      </a:effectStyleLst>
      <a:bgFillStyleLst>
        <a:solidFill>
          <a:schemeClr val="phClr">
            <a:tint val="100000"/>
          </a:schemeClr>
        </a:solidFill>
        <a:gradFill>
          <a:gsLst>
            <a:gs pos="0">
              <a:schemeClr val="phClr">
                <a:tint val="40000"/>
              </a:schemeClr>
            </a:gs>
            <a:gs pos="53000">
              <a:schemeClr val="phClr">
                <a:shade val="50000"/>
              </a:schemeClr>
            </a:gs>
          </a:gsLst>
          <a:lin ang="16200000" scaled="1"/>
        </a:gradFill>
        <a:blipFill rotWithShape="0">
          <a:blip xmlns:r="http://schemas.openxmlformats.org/officeDocument/2006/relationships" r:embed="rId2">
            <a:duotone>
              <a:schemeClr val="phClr">
                <a:shade val="27000"/>
                <a:satMod val="160000"/>
              </a:schemeClr>
              <a:schemeClr val="phClr">
                <a:tint val="95000"/>
                <a:satMod val="100000"/>
              </a:schemeClr>
            </a:duotone>
          </a:blip>
          <a:srcRect/>
          <a:stretch>
            <a:fillRect/>
          </a:stretch>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6368</TotalTime>
  <Words>3715</Words>
  <Application>Microsoft Office PowerPoint</Application>
  <PresentationFormat>画面に合わせる (4:3)</PresentationFormat>
  <Paragraphs>667</Paragraphs>
  <Slides>78</Slides>
  <Notes>3</Notes>
  <HiddenSlides>9</HiddenSlides>
  <MMClips>0</MMClips>
  <ScaleCrop>false</ScaleCrop>
  <HeadingPairs>
    <vt:vector size="6" baseType="variant">
      <vt:variant>
        <vt:lpstr>テーマ</vt:lpstr>
      </vt:variant>
      <vt:variant>
        <vt:i4>2</vt:i4>
      </vt:variant>
      <vt:variant>
        <vt:lpstr>埋め込まれた OLE サーバー</vt:lpstr>
      </vt:variant>
      <vt:variant>
        <vt:i4>2</vt:i4>
      </vt:variant>
      <vt:variant>
        <vt:lpstr>スライド タイトル</vt:lpstr>
      </vt:variant>
      <vt:variant>
        <vt:i4>78</vt:i4>
      </vt:variant>
    </vt:vector>
  </HeadingPairs>
  <TitlesOfParts>
    <vt:vector size="82" baseType="lpstr">
      <vt:lpstr>標準デザイン</vt:lpstr>
      <vt:lpstr>松風</vt:lpstr>
      <vt:lpstr>Equation</vt:lpstr>
      <vt:lpstr>Acrobat Document</vt:lpstr>
      <vt:lpstr>物価指数と実質化</vt:lpstr>
      <vt:lpstr>平均から物価指数へ</vt:lpstr>
      <vt:lpstr>平均貯蓄額が1,739万円！？</vt:lpstr>
      <vt:lpstr>こんな記事も。</vt:lpstr>
      <vt:lpstr>平均</vt:lpstr>
      <vt:lpstr>PowerPoint プレゼンテーション</vt:lpstr>
      <vt:lpstr>平均</vt:lpstr>
      <vt:lpstr>算術平均</vt:lpstr>
      <vt:lpstr>幾何平均</vt:lpstr>
      <vt:lpstr>調和平均</vt:lpstr>
      <vt:lpstr>調和平均の事例</vt:lpstr>
      <vt:lpstr>練習問題</vt:lpstr>
      <vt:lpstr>３つの平均の大小関係</vt:lpstr>
      <vt:lpstr>Ｇ≧Ｈの証明</vt:lpstr>
      <vt:lpstr>物価を計算するのに使われる平均は？</vt:lpstr>
      <vt:lpstr>平均論争</vt:lpstr>
      <vt:lpstr>平均論争（２）</vt:lpstr>
      <vt:lpstr>ラスパイレスの提案した指数は算術平均</vt:lpstr>
      <vt:lpstr>マーケット・バスケットという考え方</vt:lpstr>
      <vt:lpstr>マーケット・バスケット</vt:lpstr>
      <vt:lpstr>マーケット・バスケット</vt:lpstr>
      <vt:lpstr>ラスパイレス物価指数の計算例</vt:lpstr>
      <vt:lpstr>ラスパイレス指数とパーシェ指数</vt:lpstr>
      <vt:lpstr>シグマ（Σ）記号の導入</vt:lpstr>
      <vt:lpstr>ラスパイレス物価指数は加重算術平均（確認）</vt:lpstr>
      <vt:lpstr>金額の動きを分解する</vt:lpstr>
      <vt:lpstr>物価指数と実質化</vt:lpstr>
      <vt:lpstr>名目と実質</vt:lpstr>
      <vt:lpstr>最近、「実感」に近い名目成長率という表現が見かけられるが…</vt:lpstr>
      <vt:lpstr>実質化の第一の方法と第二の方法</vt:lpstr>
      <vt:lpstr>数量の固定という方針から見た、ラスパイレス式物価指数算式とパーシェ式物価指数算式</vt:lpstr>
      <vt:lpstr>実質化の第一の方法と第二の方法（続）</vt:lpstr>
      <vt:lpstr>実質化の第一の方法と第二の方法（続）</vt:lpstr>
      <vt:lpstr>実質化の２つの方法の調和</vt:lpstr>
      <vt:lpstr>２種類の実質GDP</vt:lpstr>
      <vt:lpstr>実質GDP＝不変価格表示のGDP</vt:lpstr>
      <vt:lpstr>デフレーターとパーシェ指数</vt:lpstr>
      <vt:lpstr>フィッシャー式物価指数</vt:lpstr>
      <vt:lpstr>物価指数と数量指数</vt:lpstr>
      <vt:lpstr>不変価格表示・ラスパイレス数量指数</vt:lpstr>
      <vt:lpstr>不変価格表示・デフレーター・数量指数</vt:lpstr>
      <vt:lpstr>ラスパイレス式指数とパーシェ式指数の関係</vt:lpstr>
      <vt:lpstr>2007年第2四半期GDP速報におけるデフレーターの怪</vt:lpstr>
      <vt:lpstr>デフレーターは季節調整できない！？</vt:lpstr>
      <vt:lpstr>全国百貨店売上高データにはかなり顕著な季節性がある。</vt:lpstr>
      <vt:lpstr>PowerPoint プレゼンテーション</vt:lpstr>
      <vt:lpstr>GDPデフレーターの計算（１）</vt:lpstr>
      <vt:lpstr>GDPデフレーターの計算（２）</vt:lpstr>
      <vt:lpstr>石油危機時のCPIとGDPデフレーターの動きのちがい（前年比の表を見る）</vt:lpstr>
      <vt:lpstr>GDPデフレーターの計算３（練習問題）</vt:lpstr>
      <vt:lpstr>練習問題（解答）</vt:lpstr>
      <vt:lpstr>GDPデフレーターの計算（４）</vt:lpstr>
      <vt:lpstr>GDPデフレーターの計算（５） ――産業連関表の構造から</vt:lpstr>
      <vt:lpstr>GDPデフレーターの計算（６） ――ダブル・デフレーション（上）</vt:lpstr>
      <vt:lpstr>GDPデフレーターの計算（７） ――ダブル・デフレーション（下）</vt:lpstr>
      <vt:lpstr>物価指数の計算</vt:lpstr>
      <vt:lpstr>物価指数の計算（続）</vt:lpstr>
      <vt:lpstr>ラスパイレス式物価指数はパーシェ式物価指数より大きな値を取る傾向がある。</vt:lpstr>
      <vt:lpstr>傾向的に、ラスパイレス指数≧パーシェ指数</vt:lpstr>
      <vt:lpstr>PowerPoint プレゼンテーション</vt:lpstr>
      <vt:lpstr>ラスパイレス指数とパーシェ指数 の関係</vt:lpstr>
      <vt:lpstr>ボルトキウィッチの関係式</vt:lpstr>
      <vt:lpstr>消費者物価指数とGDPデフレーター</vt:lpstr>
      <vt:lpstr>基準年と基準改定、連鎖指数（１）</vt:lpstr>
      <vt:lpstr>基準年と基準改定、連鎖指数（２）</vt:lpstr>
      <vt:lpstr>連鎖指数 （ラスパイレス指数と連鎖ラスパイレス指数）</vt:lpstr>
      <vt:lpstr>GDPデフレーター、連鎖方式に。2004年11月18日　国民経済計算調査会議にて決定</vt:lpstr>
      <vt:lpstr>連鎖指数を計算してみる。</vt:lpstr>
      <vt:lpstr>連鎖指数を計算してみる。（続）</vt:lpstr>
      <vt:lpstr>連鎖方式実質値・連鎖ラスパイレス式数量指数・連鎖パーシェ式物価指数</vt:lpstr>
      <vt:lpstr>連鎖方式の欠陥</vt:lpstr>
      <vt:lpstr>固定基準年方式と連鎖方式（１） ：固定基準年方式の復習</vt:lpstr>
      <vt:lpstr>固定基準年方式と連鎖方式（２）：比較</vt:lpstr>
      <vt:lpstr>付加価値の実質化（再説）</vt:lpstr>
      <vt:lpstr>（付）連鎖ケースの寄与度の計算</vt:lpstr>
      <vt:lpstr>連鎖方式成長率の寄与度分解（１）</vt:lpstr>
      <vt:lpstr>連鎖方式成長率の寄与度分解（２）</vt:lpstr>
      <vt:lpstr>連鎖方式成長率の寄与度分解（まとめ）</vt:lpstr>
    </vt:vector>
  </TitlesOfParts>
  <Company>Senshu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物価指数と実質化</dc:title>
  <dc:creator>Itsuo</dc:creator>
  <cp:lastModifiedBy>Itsuo</cp:lastModifiedBy>
  <cp:revision>154</cp:revision>
  <dcterms:created xsi:type="dcterms:W3CDTF">2005-06-22T00:40:45Z</dcterms:created>
  <dcterms:modified xsi:type="dcterms:W3CDTF">2014-06-27T01:23:58Z</dcterms:modified>
</cp:coreProperties>
</file>