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7" r:id="rId1"/>
  </p:sldMasterIdLst>
  <p:handoutMasterIdLst>
    <p:handoutMasterId r:id="rId21"/>
  </p:handoutMasterIdLst>
  <p:sldIdLst>
    <p:sldId id="256" r:id="rId2"/>
    <p:sldId id="257" r:id="rId3"/>
    <p:sldId id="323" r:id="rId4"/>
    <p:sldId id="294" r:id="rId5"/>
    <p:sldId id="311" r:id="rId6"/>
    <p:sldId id="324" r:id="rId7"/>
    <p:sldId id="309" r:id="rId8"/>
    <p:sldId id="325" r:id="rId9"/>
    <p:sldId id="310" r:id="rId10"/>
    <p:sldId id="326" r:id="rId11"/>
    <p:sldId id="327" r:id="rId12"/>
    <p:sldId id="328" r:id="rId13"/>
    <p:sldId id="330" r:id="rId14"/>
    <p:sldId id="318" r:id="rId15"/>
    <p:sldId id="260" r:id="rId16"/>
    <p:sldId id="261" r:id="rId17"/>
    <p:sldId id="262" r:id="rId18"/>
    <p:sldId id="329" r:id="rId19"/>
    <p:sldId id="283" r:id="rId20"/>
  </p:sldIdLst>
  <p:sldSz cx="12192000" cy="6858000"/>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8971" y="0"/>
            <a:ext cx="2921582" cy="493633"/>
          </a:xfrm>
          <a:prstGeom prst="rect">
            <a:avLst/>
          </a:prstGeom>
        </p:spPr>
        <p:txBody>
          <a:bodyPr vert="horz" lIns="91440" tIns="45720" rIns="91440" bIns="45720" rtlCol="0"/>
          <a:lstStyle>
            <a:lvl1pPr algn="r">
              <a:defRPr sz="1200"/>
            </a:lvl1pPr>
          </a:lstStyle>
          <a:p>
            <a:fld id="{761F4DF2-58C7-4537-8F06-3253E41DD137}" type="datetimeFigureOut">
              <a:rPr kumimoji="1" lang="ja-JP" altLang="en-US" smtClean="0"/>
              <a:t>2015/3/12</a:t>
            </a:fld>
            <a:endParaRPr kumimoji="1" lang="ja-JP" altLang="en-US"/>
          </a:p>
        </p:txBody>
      </p:sp>
      <p:sp>
        <p:nvSpPr>
          <p:cNvPr id="4" name="フッター プレースホルダー 3"/>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8971" y="9377316"/>
            <a:ext cx="2921582" cy="493633"/>
          </a:xfrm>
          <a:prstGeom prst="rect">
            <a:avLst/>
          </a:prstGeom>
        </p:spPr>
        <p:txBody>
          <a:bodyPr vert="horz" lIns="91440" tIns="45720" rIns="91440" bIns="45720" rtlCol="0" anchor="b"/>
          <a:lstStyle>
            <a:lvl1pPr algn="r">
              <a:defRPr sz="1200"/>
            </a:lvl1pPr>
          </a:lstStyle>
          <a:p>
            <a:fld id="{F082493D-B719-40E0-BFD7-F1D38A9B505B}" type="slidenum">
              <a:rPr kumimoji="1" lang="ja-JP" altLang="en-US" smtClean="0"/>
              <a:t>‹#›</a:t>
            </a:fld>
            <a:endParaRPr kumimoji="1" lang="ja-JP" altLang="en-US"/>
          </a:p>
        </p:txBody>
      </p:sp>
    </p:spTree>
    <p:extLst>
      <p:ext uri="{BB962C8B-B14F-4D97-AF65-F5344CB8AC3E}">
        <p14:creationId xmlns:p14="http://schemas.microsoft.com/office/powerpoint/2010/main" val="8256994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3738089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342792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62353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322290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197089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2644682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2381643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297175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405368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540467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55286C-41BA-40BD-93F4-61318180C4E9}" type="datetimeFigureOut">
              <a:rPr kumimoji="1" lang="ja-JP" altLang="en-US" smtClean="0"/>
              <a:t>2015/3/12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313709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5286C-41BA-40BD-93F4-61318180C4E9}" type="datetimeFigureOut">
              <a:rPr kumimoji="1" lang="ja-JP" altLang="en-US" smtClean="0"/>
              <a:t>2015/3/12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1BDF59-AB66-4BDD-B155-8B30BA344E2A}" type="slidenum">
              <a:rPr kumimoji="1" lang="ja-JP" altLang="en-US" smtClean="0"/>
              <a:t>‹#›</a:t>
            </a:fld>
            <a:endParaRPr kumimoji="1" lang="ja-JP" altLang="en-US"/>
          </a:p>
        </p:txBody>
      </p:sp>
    </p:spTree>
    <p:extLst>
      <p:ext uri="{BB962C8B-B14F-4D97-AF65-F5344CB8AC3E}">
        <p14:creationId xmlns:p14="http://schemas.microsoft.com/office/powerpoint/2010/main" val="2332275823"/>
      </p:ext>
    </p:extLst>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a:bodyPr>
          <a:lstStyle/>
          <a:p>
            <a:r>
              <a:rPr lang="ja-JP" altLang="en-US" dirty="0"/>
              <a:t>異次元緩和はデフレ脱却を進めたか</a:t>
            </a:r>
            <a:endParaRPr kumimoji="1" lang="ja-JP" altLang="en-US" dirty="0"/>
          </a:p>
        </p:txBody>
      </p:sp>
      <p:sp>
        <p:nvSpPr>
          <p:cNvPr id="5" name="サブタイトル 4"/>
          <p:cNvSpPr>
            <a:spLocks noGrp="1"/>
          </p:cNvSpPr>
          <p:nvPr>
            <p:ph type="subTitle" idx="1"/>
          </p:nvPr>
        </p:nvSpPr>
        <p:spPr/>
        <p:txBody>
          <a:bodyPr>
            <a:normAutofit/>
          </a:bodyPr>
          <a:lstStyle/>
          <a:p>
            <a:r>
              <a:rPr lang="ja-JP" altLang="en-US" dirty="0" smtClean="0">
                <a:latin typeface="ＭＳ Ｐゴシック" panose="020B0600070205080204" pitchFamily="50" charset="-128"/>
                <a:ea typeface="ＭＳ Ｐゴシック" panose="020B0600070205080204" pitchFamily="50" charset="-128"/>
              </a:rPr>
              <a:t>国民経済計算研究会　専修大学</a:t>
            </a:r>
            <a:endParaRPr lang="en-US" altLang="ja-JP" dirty="0" smtClean="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２０１５年３月１４日（土）</a:t>
            </a:r>
            <a:endParaRPr kumimoji="1" lang="en-US" altLang="ja-JP" dirty="0" smtClean="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福井県立大学経済学部教授　服部茂幸</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32866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３．消費は増加していたのか</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異次元</a:t>
            </a:r>
            <a:r>
              <a:rPr lang="ja-JP" altLang="en-US" dirty="0" smtClean="0"/>
              <a:t>緩和が経済を回復させる経路</a:t>
            </a:r>
            <a:endParaRPr lang="en-US" altLang="ja-JP" dirty="0" smtClean="0"/>
          </a:p>
          <a:p>
            <a:pPr marL="0" indent="0">
              <a:buNone/>
            </a:pPr>
            <a:r>
              <a:rPr kumimoji="1" lang="ja-JP" altLang="en-US" dirty="0"/>
              <a:t>１</a:t>
            </a:r>
            <a:r>
              <a:rPr kumimoji="1" lang="ja-JP" altLang="en-US" dirty="0" smtClean="0"/>
              <a:t>．円安→輸出拡大、輸入縮小</a:t>
            </a:r>
            <a:endParaRPr kumimoji="1" lang="en-US" altLang="ja-JP" dirty="0" smtClean="0"/>
          </a:p>
          <a:p>
            <a:pPr marL="0" indent="0">
              <a:buNone/>
            </a:pPr>
            <a:r>
              <a:rPr lang="ja-JP" altLang="en-US" dirty="0" smtClean="0"/>
              <a:t>実際には円安にもかかわらず、輸出は伸び悩み、輸入は急増</a:t>
            </a:r>
            <a:endParaRPr lang="en-US" altLang="ja-JP" dirty="0" smtClean="0"/>
          </a:p>
          <a:p>
            <a:pPr marL="0" indent="0">
              <a:buNone/>
            </a:pPr>
            <a:r>
              <a:rPr kumimoji="1" lang="ja-JP" altLang="en-US" dirty="0"/>
              <a:t>外需主導</a:t>
            </a:r>
            <a:r>
              <a:rPr kumimoji="1" lang="ja-JP" altLang="en-US" dirty="0" smtClean="0"/>
              <a:t>で経済が回復したと主張する者はいない</a:t>
            </a:r>
            <a:endParaRPr kumimoji="1" lang="en-US" altLang="ja-JP" dirty="0" smtClean="0"/>
          </a:p>
          <a:p>
            <a:pPr marL="0" indent="0">
              <a:buNone/>
            </a:pPr>
            <a:r>
              <a:rPr lang="ja-JP" altLang="en-US" dirty="0"/>
              <a:t>２．一般的な説明</a:t>
            </a:r>
            <a:endParaRPr lang="en-US" altLang="ja-JP" dirty="0"/>
          </a:p>
          <a:p>
            <a:pPr marL="0" indent="0">
              <a:buNone/>
            </a:pPr>
            <a:r>
              <a:rPr lang="ja-JP" altLang="en-US" dirty="0" smtClean="0"/>
              <a:t>金融</a:t>
            </a:r>
            <a:r>
              <a:rPr lang="ja-JP" altLang="en-US" dirty="0"/>
              <a:t>緩和は消費を増加。消費増税が消費回復の水を差した</a:t>
            </a:r>
            <a:endParaRPr lang="en-US" altLang="ja-JP" dirty="0"/>
          </a:p>
          <a:p>
            <a:pPr marL="0" indent="0">
              <a:buNone/>
            </a:pPr>
            <a:endParaRPr kumimoji="1" lang="en-US" altLang="ja-JP" dirty="0" smtClean="0"/>
          </a:p>
        </p:txBody>
      </p:sp>
    </p:spTree>
    <p:extLst>
      <p:ext uri="{BB962C8B-B14F-4D97-AF65-F5344CB8AC3E}">
        <p14:creationId xmlns:p14="http://schemas.microsoft.com/office/powerpoint/2010/main" val="165778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岩田規久男　</a:t>
            </a:r>
            <a:r>
              <a:rPr lang="ja-JP" altLang="ja-JP" dirty="0"/>
              <a:t> </a:t>
            </a:r>
            <a:r>
              <a:rPr lang="en-US" altLang="ja-JP" dirty="0"/>
              <a:t>2014</a:t>
            </a:r>
            <a:r>
              <a:rPr lang="ja-JP" altLang="en-US" dirty="0"/>
              <a:t>年</a:t>
            </a:r>
            <a:r>
              <a:rPr lang="ja-JP" altLang="ja-JP" dirty="0"/>
              <a:t>５月</a:t>
            </a:r>
            <a:r>
              <a:rPr lang="en-US" altLang="ja-JP" dirty="0"/>
              <a:t>26</a:t>
            </a:r>
            <a:r>
              <a:rPr lang="ja-JP" altLang="ja-JP" dirty="0"/>
              <a:t>日</a:t>
            </a:r>
            <a:r>
              <a:rPr lang="ja-JP" altLang="en-US" dirty="0"/>
              <a:t>の講演</a:t>
            </a:r>
            <a:endParaRPr lang="en-US" altLang="ja-JP"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輸入インフレ論を否定</a:t>
            </a:r>
            <a:endParaRPr kumimoji="1" lang="en-US" altLang="ja-JP" dirty="0" smtClean="0"/>
          </a:p>
          <a:p>
            <a:pPr marL="0" indent="0">
              <a:buNone/>
            </a:pPr>
            <a:endParaRPr lang="en-US" altLang="ja-JP" dirty="0" smtClean="0"/>
          </a:p>
          <a:p>
            <a:pPr marL="0" indent="0">
              <a:buNone/>
            </a:pPr>
            <a:r>
              <a:rPr lang="ja-JP" altLang="en-US" dirty="0" smtClean="0"/>
              <a:t>理論的な問題点</a:t>
            </a:r>
            <a:endParaRPr lang="en-US" altLang="ja-JP" dirty="0" smtClean="0"/>
          </a:p>
          <a:p>
            <a:pPr marL="0" indent="0">
              <a:buNone/>
            </a:pPr>
            <a:r>
              <a:rPr kumimoji="1" lang="ja-JP" altLang="en-US" dirty="0" smtClean="0"/>
              <a:t>１．原油価格の低下が輸入デフレを引き起こすならば、円安による広範に輸入品の価格高騰は輸入インフレを引き起こすはず</a:t>
            </a:r>
            <a:endParaRPr kumimoji="1" lang="en-US" altLang="ja-JP" dirty="0" smtClean="0"/>
          </a:p>
          <a:p>
            <a:pPr marL="0" indent="0">
              <a:buNone/>
            </a:pPr>
            <a:r>
              <a:rPr lang="ja-JP" altLang="en-US" dirty="0"/>
              <a:t>２</a:t>
            </a:r>
            <a:r>
              <a:rPr lang="ja-JP" altLang="en-US" dirty="0" smtClean="0"/>
              <a:t>．円安が輸出ブームを引き起こせば、輸入インフレと経済の拡張は両立する。ただし、</a:t>
            </a:r>
            <a:r>
              <a:rPr lang="en-US" altLang="ja-JP" dirty="0" smtClean="0"/>
              <a:t>2013</a:t>
            </a:r>
            <a:r>
              <a:rPr lang="ja-JP" altLang="en-US" dirty="0" smtClean="0"/>
              <a:t>年後半には外需は逆に減っていたことを踏まえていればよい</a:t>
            </a:r>
            <a:endParaRPr kumimoji="1" lang="ja-JP" altLang="en-US" dirty="0"/>
          </a:p>
        </p:txBody>
      </p:sp>
    </p:spTree>
    <p:extLst>
      <p:ext uri="{BB962C8B-B14F-4D97-AF65-F5344CB8AC3E}">
        <p14:creationId xmlns:p14="http://schemas.microsoft.com/office/powerpoint/2010/main" val="4158413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消費抑圧とスタグフレーションは起きていた！</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表２</a:t>
            </a:r>
            <a:endParaRPr lang="en-US" altLang="ja-JP" dirty="0" smtClean="0"/>
          </a:p>
          <a:p>
            <a:pPr marL="0" indent="0">
              <a:buNone/>
            </a:pPr>
            <a:r>
              <a:rPr lang="ja-JP" altLang="en-US" dirty="0"/>
              <a:t>消費が増えていたのは、耐久財消費の急増のため</a:t>
            </a:r>
            <a:endParaRPr lang="en-US" altLang="ja-JP" dirty="0"/>
          </a:p>
          <a:p>
            <a:pPr marL="0" indent="0">
              <a:buNone/>
            </a:pPr>
            <a:r>
              <a:rPr lang="ja-JP" altLang="en-US" dirty="0"/>
              <a:t>（民間住宅投資も急増した）</a:t>
            </a:r>
            <a:endParaRPr lang="en-US" altLang="ja-JP" dirty="0"/>
          </a:p>
          <a:p>
            <a:pPr marL="0" indent="0">
              <a:buNone/>
            </a:pPr>
            <a:r>
              <a:rPr lang="ja-JP" altLang="en-US" dirty="0" smtClean="0"/>
              <a:t>賃金と家計可処分所得の減少→消費の減少</a:t>
            </a:r>
            <a:endParaRPr lang="en-US" altLang="ja-JP" dirty="0" smtClean="0"/>
          </a:p>
          <a:p>
            <a:pPr marL="0" indent="0">
              <a:buNone/>
            </a:pPr>
            <a:r>
              <a:rPr kumimoji="1" lang="ja-JP" altLang="en-US" dirty="0" smtClean="0"/>
              <a:t>消費増税前の駆け込み需要は、異次元緩和の成果ではない</a:t>
            </a:r>
            <a:endParaRPr kumimoji="1" lang="en-US" altLang="ja-JP" dirty="0" smtClean="0"/>
          </a:p>
          <a:p>
            <a:pPr marL="0" indent="0">
              <a:buNone/>
            </a:pPr>
            <a:r>
              <a:rPr lang="ja-JP" altLang="en-US" dirty="0" smtClean="0"/>
              <a:t>政府支出、耐久財消費、民間住宅を除くと、経済成長率はマイナス</a:t>
            </a:r>
            <a:endParaRPr lang="en-US" altLang="ja-JP" dirty="0" smtClean="0"/>
          </a:p>
        </p:txBody>
      </p:sp>
    </p:spTree>
    <p:extLst>
      <p:ext uri="{BB962C8B-B14F-4D97-AF65-F5344CB8AC3E}">
        <p14:creationId xmlns:p14="http://schemas.microsoft.com/office/powerpoint/2010/main" val="1113938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2013</a:t>
            </a:r>
            <a:r>
              <a:rPr kumimoji="1" lang="ja-JP" altLang="en-US" dirty="0" smtClean="0"/>
              <a:t>年度に経済は本当に成長していたのか</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図４</a:t>
            </a:r>
            <a:endParaRPr kumimoji="1" lang="en-US" altLang="ja-JP" dirty="0" smtClean="0"/>
          </a:p>
          <a:p>
            <a:pPr marL="0" indent="0">
              <a:buNone/>
            </a:pPr>
            <a:r>
              <a:rPr lang="ja-JP" altLang="en-US" dirty="0" smtClean="0"/>
              <a:t>ＧＤＰと民間消費は増加している</a:t>
            </a:r>
            <a:endParaRPr lang="en-US" altLang="ja-JP" dirty="0" smtClean="0"/>
          </a:p>
          <a:p>
            <a:pPr marL="0" indent="0">
              <a:buNone/>
            </a:pPr>
            <a:r>
              <a:rPr kumimoji="1" lang="ja-JP" altLang="en-US" dirty="0" smtClean="0"/>
              <a:t>ＧＤＰ　政府支出、民間住宅、耐久財消費を省くと減少</a:t>
            </a:r>
            <a:endParaRPr kumimoji="1" lang="en-US" altLang="ja-JP" dirty="0" smtClean="0"/>
          </a:p>
          <a:p>
            <a:pPr marL="0" indent="0">
              <a:buNone/>
            </a:pPr>
            <a:r>
              <a:rPr lang="ja-JP" altLang="en-US" dirty="0" smtClean="0"/>
              <a:t>民間最終消費支出　耐久財消費を除くと減少</a:t>
            </a:r>
            <a:endParaRPr lang="en-US" altLang="ja-JP" dirty="0" smtClean="0"/>
          </a:p>
          <a:p>
            <a:pPr marL="0" indent="0">
              <a:buNone/>
            </a:pPr>
            <a:r>
              <a:rPr kumimoji="1" lang="ja-JP" altLang="en-US" dirty="0" smtClean="0"/>
              <a:t>雇用者報酬も減少</a:t>
            </a:r>
            <a:endParaRPr kumimoji="1" lang="en-US" altLang="ja-JP" dirty="0" smtClean="0"/>
          </a:p>
          <a:p>
            <a:pPr marL="0" indent="0">
              <a:buNone/>
            </a:pPr>
            <a:r>
              <a:rPr lang="ja-JP" altLang="en-US" dirty="0"/>
              <a:t>経済</a:t>
            </a:r>
            <a:r>
              <a:rPr lang="ja-JP" altLang="en-US" dirty="0" smtClean="0"/>
              <a:t>が成長していたのは、政府支出と消費増税前の駆け込み需要の結果</a:t>
            </a:r>
            <a:endParaRPr lang="en-US" altLang="ja-JP" dirty="0"/>
          </a:p>
          <a:p>
            <a:pPr marL="0" indent="0">
              <a:buNone/>
            </a:pPr>
            <a:r>
              <a:rPr kumimoji="1" lang="ja-JP" altLang="en-US" dirty="0" smtClean="0"/>
              <a:t>経済の回復は見かけだけ</a:t>
            </a:r>
            <a:endParaRPr kumimoji="1" lang="ja-JP" altLang="en-US" dirty="0"/>
          </a:p>
        </p:txBody>
      </p:sp>
    </p:spTree>
    <p:extLst>
      <p:ext uri="{BB962C8B-B14F-4D97-AF65-F5344CB8AC3E}">
        <p14:creationId xmlns:p14="http://schemas.microsoft.com/office/powerpoint/2010/main" val="3601754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４．そもそも日本は停滞していたのか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dirty="0" smtClean="0"/>
              <a:t>デフレの中での経済停滞</a:t>
            </a:r>
            <a:endParaRPr lang="en-US" altLang="ja-JP" dirty="0" smtClean="0"/>
          </a:p>
          <a:p>
            <a:pPr marL="0" indent="0">
              <a:buNone/>
            </a:pPr>
            <a:r>
              <a:rPr lang="ja-JP" altLang="en-US" dirty="0" smtClean="0"/>
              <a:t>政治的効果　ベンチマークの引き下げ　儲かる医者のやり方</a:t>
            </a:r>
            <a:endParaRPr lang="en-US" altLang="ja-JP" dirty="0" smtClean="0"/>
          </a:p>
          <a:p>
            <a:pPr marL="0" indent="0">
              <a:buNone/>
            </a:pPr>
            <a:r>
              <a:rPr lang="ja-JP" altLang="en-US" dirty="0" smtClean="0"/>
              <a:t>経済成長率がプラスになれば、異次元緩和の成果</a:t>
            </a:r>
            <a:endParaRPr lang="en-US" altLang="ja-JP" dirty="0" smtClean="0"/>
          </a:p>
          <a:p>
            <a:pPr marL="0" indent="0">
              <a:buNone/>
            </a:pPr>
            <a:r>
              <a:rPr lang="ja-JP" altLang="en-US" dirty="0" smtClean="0"/>
              <a:t>それでは、アベノミクス前の日本経済は停滞していたのか</a:t>
            </a:r>
            <a:endParaRPr lang="en-US" altLang="ja-JP" dirty="0" smtClean="0"/>
          </a:p>
          <a:p>
            <a:pPr marL="0" indent="0">
              <a:buNone/>
            </a:pPr>
            <a:endParaRPr lang="en-US" altLang="ja-JP" dirty="0" smtClean="0"/>
          </a:p>
          <a:p>
            <a:pPr marL="0" indent="0">
              <a:buNone/>
            </a:pPr>
            <a:r>
              <a:rPr lang="ja-JP" altLang="en-US" dirty="0" smtClean="0"/>
              <a:t>図５</a:t>
            </a:r>
            <a:endParaRPr lang="en-US" altLang="ja-JP" dirty="0"/>
          </a:p>
          <a:p>
            <a:pPr marL="0" indent="0">
              <a:buNone/>
            </a:pPr>
            <a:r>
              <a:rPr lang="ja-JP" altLang="en-US" dirty="0"/>
              <a:t>一人あたりで見れば、日本もアメリカ</a:t>
            </a:r>
            <a:r>
              <a:rPr lang="ja-JP" altLang="en-US" dirty="0" smtClean="0"/>
              <a:t>も成長率は変わらない</a:t>
            </a:r>
            <a:endParaRPr lang="ja-JP" altLang="en-US" dirty="0"/>
          </a:p>
          <a:p>
            <a:pPr marL="0" indent="0">
              <a:buNone/>
            </a:pPr>
            <a:endParaRPr kumimoji="1" lang="ja-JP" altLang="en-US" dirty="0"/>
          </a:p>
        </p:txBody>
      </p:sp>
    </p:spTree>
    <p:extLst>
      <p:ext uri="{BB962C8B-B14F-4D97-AF65-F5344CB8AC3E}">
        <p14:creationId xmlns:p14="http://schemas.microsoft.com/office/powerpoint/2010/main" val="2742277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内閣府による景気循環日付</a:t>
            </a:r>
            <a:endParaRPr kumimoji="1" lang="ja-JP" altLang="en-US" dirty="0"/>
          </a:p>
        </p:txBody>
      </p:sp>
      <p:graphicFrame>
        <p:nvGraphicFramePr>
          <p:cNvPr id="4" name="コンテンツ プレースホルダー 3"/>
          <p:cNvGraphicFramePr>
            <a:graphicFrameLocks noGrp="1"/>
          </p:cNvGraphicFramePr>
          <p:nvPr>
            <p:ph idx="1"/>
          </p:nvPr>
        </p:nvGraphicFramePr>
        <p:xfrm>
          <a:off x="2863850" y="2339181"/>
          <a:ext cx="6464299" cy="3324225"/>
        </p:xfrm>
        <a:graphic>
          <a:graphicData uri="http://schemas.openxmlformats.org/drawingml/2006/table">
            <a:tbl>
              <a:tblPr>
                <a:tableStyleId>{5C22544A-7EE6-4342-B048-85BDC9FD1C3A}</a:tableStyleId>
              </a:tblPr>
              <a:tblGrid>
                <a:gridCol w="1077383"/>
                <a:gridCol w="1077383"/>
                <a:gridCol w="1236156"/>
                <a:gridCol w="1236156"/>
                <a:gridCol w="612407"/>
                <a:gridCol w="612407"/>
                <a:gridCol w="612407"/>
              </a:tblGrid>
              <a:tr h="381000">
                <a:tc rowSpan="2">
                  <a:txBody>
                    <a:bodyPr/>
                    <a:lstStyle/>
                    <a:p>
                      <a:pPr algn="ctr" fontAlgn="ctr"/>
                      <a:r>
                        <a:rPr lang="ja-JP" altLang="en-US" sz="1100" u="none" strike="noStrike" dirty="0">
                          <a:effectLst/>
                        </a:rPr>
                        <a:t>循環</a:t>
                      </a:r>
                      <a:endParaRPr lang="ja-JP" altLang="en-US" sz="1100" b="1" i="0" u="none" strike="noStrike" dirty="0">
                        <a:solidFill>
                          <a:srgbClr val="333333"/>
                        </a:solidFill>
                        <a:effectLst/>
                        <a:latin typeface="Arial"/>
                      </a:endParaRPr>
                    </a:p>
                  </a:txBody>
                  <a:tcPr marL="9525" marR="9525" marT="9525" marB="0" anchor="ctr"/>
                </a:tc>
                <a:tc rowSpan="2">
                  <a:txBody>
                    <a:bodyPr/>
                    <a:lstStyle/>
                    <a:p>
                      <a:pPr algn="ctr" fontAlgn="ctr"/>
                      <a:r>
                        <a:rPr lang="ja-JP" altLang="en-US" sz="1100" u="none" strike="noStrike">
                          <a:effectLst/>
                        </a:rPr>
                        <a:t>谷</a:t>
                      </a:r>
                      <a:endParaRPr lang="ja-JP" altLang="en-US" sz="1100" b="1" i="0" u="none" strike="noStrike">
                        <a:solidFill>
                          <a:srgbClr val="333333"/>
                        </a:solidFill>
                        <a:effectLst/>
                        <a:latin typeface="Arial"/>
                      </a:endParaRPr>
                    </a:p>
                  </a:txBody>
                  <a:tcPr marL="9525" marR="9525" marT="9525" marB="0" anchor="ctr"/>
                </a:tc>
                <a:tc rowSpan="2">
                  <a:txBody>
                    <a:bodyPr/>
                    <a:lstStyle/>
                    <a:p>
                      <a:pPr algn="ctr" fontAlgn="ctr"/>
                      <a:r>
                        <a:rPr lang="ja-JP" altLang="en-US" sz="1100" u="none" strike="noStrike">
                          <a:effectLst/>
                        </a:rPr>
                        <a:t>山</a:t>
                      </a:r>
                      <a:endParaRPr lang="ja-JP" altLang="en-US" sz="1100" b="1" i="0" u="none" strike="noStrike">
                        <a:solidFill>
                          <a:srgbClr val="333333"/>
                        </a:solidFill>
                        <a:effectLst/>
                        <a:latin typeface="Arial"/>
                      </a:endParaRPr>
                    </a:p>
                  </a:txBody>
                  <a:tcPr marL="9525" marR="9525" marT="9525" marB="0" anchor="ctr"/>
                </a:tc>
                <a:tc rowSpan="2">
                  <a:txBody>
                    <a:bodyPr/>
                    <a:lstStyle/>
                    <a:p>
                      <a:pPr algn="ctr" fontAlgn="ctr"/>
                      <a:r>
                        <a:rPr lang="ja-JP" altLang="en-US" sz="1100" u="none" strike="noStrike">
                          <a:effectLst/>
                        </a:rPr>
                        <a:t>谷</a:t>
                      </a:r>
                      <a:endParaRPr lang="ja-JP" altLang="en-US" sz="1100" b="1" i="0" u="none" strike="noStrike">
                        <a:solidFill>
                          <a:srgbClr val="333333"/>
                        </a:solidFill>
                        <a:effectLst/>
                        <a:latin typeface="Arial"/>
                      </a:endParaRPr>
                    </a:p>
                  </a:txBody>
                  <a:tcPr marL="9525" marR="9525" marT="9525" marB="0" anchor="ctr"/>
                </a:tc>
                <a:tc gridSpan="3">
                  <a:txBody>
                    <a:bodyPr/>
                    <a:lstStyle/>
                    <a:p>
                      <a:pPr algn="ctr" fontAlgn="ctr"/>
                      <a:r>
                        <a:rPr lang="ja-JP" altLang="en-US" sz="1100" u="none" strike="noStrike">
                          <a:effectLst/>
                        </a:rPr>
                        <a:t>期間</a:t>
                      </a:r>
                      <a:endParaRPr lang="ja-JP" altLang="en-US" sz="1100" b="1" i="0" u="none" strike="noStrike">
                        <a:solidFill>
                          <a:srgbClr val="333333"/>
                        </a:solidFill>
                        <a:effectLst/>
                        <a:latin typeface="Arial"/>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r>
              <a:tr h="2000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u="none" strike="noStrike">
                          <a:effectLst/>
                        </a:rPr>
                        <a:t>拡張</a:t>
                      </a:r>
                      <a:endParaRPr lang="ja-JP" altLang="en-US" sz="1100" b="1"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後退</a:t>
                      </a:r>
                      <a:endParaRPr lang="ja-JP" altLang="en-US" sz="1100" b="1"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全循環</a:t>
                      </a:r>
                      <a:endParaRPr lang="ja-JP" altLang="en-US" sz="1100" b="1" i="0" u="none" strike="noStrike">
                        <a:solidFill>
                          <a:srgbClr val="333333"/>
                        </a:solidFill>
                        <a:effectLst/>
                        <a:latin typeface="Arial"/>
                      </a:endParaRPr>
                    </a:p>
                  </a:txBody>
                  <a:tcPr marL="9525" marR="9525" marT="9525" marB="0" anchor="ctr"/>
                </a:tc>
              </a:tr>
              <a:tr h="361950">
                <a:tc rowSpan="2">
                  <a:txBody>
                    <a:bodyPr/>
                    <a:lstStyle/>
                    <a:p>
                      <a:pPr algn="ctr" fontAlgn="ctr"/>
                      <a:r>
                        <a:rPr lang="ja-JP" altLang="en-US" sz="1100" u="none" strike="noStrike">
                          <a:effectLst/>
                        </a:rPr>
                        <a:t>第</a:t>
                      </a:r>
                      <a:r>
                        <a:rPr lang="en-US" altLang="ja-JP" sz="1100" u="none" strike="noStrike">
                          <a:effectLst/>
                        </a:rPr>
                        <a:t>13</a:t>
                      </a:r>
                      <a:r>
                        <a:rPr lang="ja-JP" altLang="en-US" sz="1100" u="none" strike="noStrike">
                          <a:effectLst/>
                        </a:rPr>
                        <a:t>循環</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平成</a:t>
                      </a:r>
                      <a:r>
                        <a:rPr lang="en-US" altLang="ja-JP" sz="1100" u="none" strike="noStrike">
                          <a:effectLst/>
                        </a:rPr>
                        <a:t>11</a:t>
                      </a:r>
                      <a:r>
                        <a:rPr lang="ja-JP" altLang="en-US" sz="1100" u="none" strike="noStrike">
                          <a:effectLst/>
                        </a:rPr>
                        <a:t>年</a:t>
                      </a:r>
                      <a:r>
                        <a:rPr lang="en-US" altLang="ja-JP" sz="1100" u="none" strike="noStrike">
                          <a:effectLst/>
                        </a:rPr>
                        <a:t>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平成</a:t>
                      </a:r>
                      <a:r>
                        <a:rPr lang="en-US" altLang="ja-JP" sz="1100" u="none" strike="noStrike">
                          <a:effectLst/>
                        </a:rPr>
                        <a:t>12</a:t>
                      </a:r>
                      <a:r>
                        <a:rPr lang="ja-JP" altLang="en-US" sz="1100" u="none" strike="noStrike">
                          <a:effectLst/>
                        </a:rPr>
                        <a:t>年</a:t>
                      </a:r>
                      <a:r>
                        <a:rPr lang="en-US" altLang="ja-JP" sz="1100" u="none" strike="noStrike">
                          <a:effectLst/>
                        </a:rPr>
                        <a:t>11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平成</a:t>
                      </a:r>
                      <a:r>
                        <a:rPr lang="en-US" altLang="ja-JP" sz="1100" u="none" strike="noStrike">
                          <a:effectLst/>
                        </a:rPr>
                        <a:t>14</a:t>
                      </a:r>
                      <a:r>
                        <a:rPr lang="ja-JP" altLang="en-US" sz="1100" u="none" strike="noStrike">
                          <a:effectLst/>
                        </a:rPr>
                        <a:t>年</a:t>
                      </a:r>
                      <a:r>
                        <a:rPr lang="en-US" altLang="ja-JP" sz="1100" u="none" strike="noStrike">
                          <a:effectLst/>
                        </a:rPr>
                        <a:t>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rowSpan="2">
                  <a:txBody>
                    <a:bodyPr/>
                    <a:lstStyle/>
                    <a:p>
                      <a:pPr algn="ctr" fontAlgn="ctr"/>
                      <a:r>
                        <a:rPr lang="en-US" altLang="ja-JP" sz="1100" u="none" strike="noStrike">
                          <a:effectLst/>
                        </a:rPr>
                        <a:t>22</a:t>
                      </a:r>
                      <a:r>
                        <a:rPr lang="ja-JP" altLang="en-US" sz="1100" u="none" strike="noStrike">
                          <a:effectLst/>
                        </a:rPr>
                        <a:t>ヵ月</a:t>
                      </a:r>
                      <a:endParaRPr lang="ja-JP" altLang="en-US" sz="1100" b="0" i="0" u="none" strike="noStrike">
                        <a:solidFill>
                          <a:srgbClr val="333333"/>
                        </a:solidFill>
                        <a:effectLst/>
                        <a:latin typeface="Arial"/>
                      </a:endParaRPr>
                    </a:p>
                  </a:txBody>
                  <a:tcPr marL="9525" marR="9525" marT="9525" marB="0" anchor="ctr"/>
                </a:tc>
                <a:tc rowSpan="2">
                  <a:txBody>
                    <a:bodyPr/>
                    <a:lstStyle/>
                    <a:p>
                      <a:pPr algn="ctr" fontAlgn="ctr"/>
                      <a:r>
                        <a:rPr lang="en-US" altLang="ja-JP" sz="1100" u="none" strike="noStrike">
                          <a:effectLst/>
                        </a:rPr>
                        <a:t>14</a:t>
                      </a:r>
                      <a:r>
                        <a:rPr lang="ja-JP" altLang="en-US" sz="1100" u="none" strike="noStrike">
                          <a:effectLst/>
                        </a:rPr>
                        <a:t>ヵ月</a:t>
                      </a:r>
                      <a:endParaRPr lang="ja-JP" altLang="en-US" sz="1100" b="0" i="0" u="none" strike="noStrike">
                        <a:solidFill>
                          <a:srgbClr val="333333"/>
                        </a:solidFill>
                        <a:effectLst/>
                        <a:latin typeface="Arial"/>
                      </a:endParaRPr>
                    </a:p>
                  </a:txBody>
                  <a:tcPr marL="9525" marR="9525" marT="9525" marB="0" anchor="ctr"/>
                </a:tc>
                <a:tc rowSpan="2">
                  <a:txBody>
                    <a:bodyPr/>
                    <a:lstStyle/>
                    <a:p>
                      <a:pPr algn="ctr" fontAlgn="ctr"/>
                      <a:r>
                        <a:rPr lang="en-US" altLang="ja-JP" sz="1100" u="none" strike="noStrike">
                          <a:effectLst/>
                        </a:rPr>
                        <a:t>36</a:t>
                      </a:r>
                      <a:r>
                        <a:rPr lang="ja-JP" altLang="en-US" sz="1100" u="none" strike="noStrike">
                          <a:effectLst/>
                        </a:rPr>
                        <a:t>ヵ月</a:t>
                      </a:r>
                      <a:endParaRPr lang="ja-JP" altLang="en-US" sz="1100" b="0" i="0" u="none" strike="noStrike">
                        <a:solidFill>
                          <a:srgbClr val="333333"/>
                        </a:solidFill>
                        <a:effectLst/>
                        <a:latin typeface="Arial"/>
                      </a:endParaRPr>
                    </a:p>
                  </a:txBody>
                  <a:tcPr marL="9525" marR="9525" marT="9525" marB="0" anchor="ctr"/>
                </a:tc>
              </a:tr>
              <a:tr h="552450">
                <a:tc vMerge="1">
                  <a:txBody>
                    <a:bodyPr/>
                    <a:lstStyle/>
                    <a:p>
                      <a:endParaRPr kumimoji="1" lang="ja-JP" altLang="en-US"/>
                    </a:p>
                  </a:txBody>
                  <a:tcPr/>
                </a:tc>
                <a:tc>
                  <a:txBody>
                    <a:bodyPr/>
                    <a:lstStyle/>
                    <a:p>
                      <a:pPr algn="ctr" fontAlgn="ctr"/>
                      <a:r>
                        <a:rPr lang="ja-JP" altLang="en-US" sz="1100" u="none" strike="noStrike">
                          <a:effectLst/>
                        </a:rPr>
                        <a:t>（</a:t>
                      </a:r>
                      <a:r>
                        <a:rPr lang="en-US" altLang="ja-JP" sz="1100" u="none" strike="noStrike">
                          <a:effectLst/>
                        </a:rPr>
                        <a:t>1999</a:t>
                      </a:r>
                      <a:r>
                        <a:rPr lang="ja-JP" altLang="en-US" sz="1100" u="none" strike="noStrike">
                          <a:effectLst/>
                        </a:rPr>
                        <a:t>年</a:t>
                      </a:r>
                      <a:r>
                        <a:rPr lang="en-US" altLang="ja-JP" sz="1100" u="none" strike="noStrike">
                          <a:effectLst/>
                        </a:rPr>
                        <a:t>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a:t>
                      </a:r>
                      <a:r>
                        <a:rPr lang="en-US" altLang="ja-JP" sz="1100" u="none" strike="noStrike">
                          <a:effectLst/>
                        </a:rPr>
                        <a:t>2000</a:t>
                      </a:r>
                      <a:r>
                        <a:rPr lang="ja-JP" altLang="en-US" sz="1100" u="none" strike="noStrike">
                          <a:effectLst/>
                        </a:rPr>
                        <a:t>年</a:t>
                      </a:r>
                      <a:r>
                        <a:rPr lang="en-US" altLang="ja-JP" sz="1100" u="none" strike="noStrike">
                          <a:effectLst/>
                        </a:rPr>
                        <a:t>11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a:t>
                      </a:r>
                      <a:r>
                        <a:rPr lang="en-US" altLang="ja-JP" sz="1100" u="none" strike="noStrike">
                          <a:effectLst/>
                        </a:rPr>
                        <a:t>2002</a:t>
                      </a:r>
                      <a:r>
                        <a:rPr lang="ja-JP" altLang="en-US" sz="1100" u="none" strike="noStrike">
                          <a:effectLst/>
                        </a:rPr>
                        <a:t>年</a:t>
                      </a:r>
                      <a:r>
                        <a:rPr lang="en-US" altLang="ja-JP" sz="1100" u="none" strike="noStrike">
                          <a:effectLst/>
                        </a:rPr>
                        <a:t>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61950">
                <a:tc rowSpan="2">
                  <a:txBody>
                    <a:bodyPr/>
                    <a:lstStyle/>
                    <a:p>
                      <a:pPr algn="ctr" fontAlgn="ctr"/>
                      <a:r>
                        <a:rPr lang="ja-JP" altLang="en-US" sz="1100" u="none" strike="noStrike">
                          <a:effectLst/>
                        </a:rPr>
                        <a:t>第</a:t>
                      </a:r>
                      <a:r>
                        <a:rPr lang="en-US" altLang="ja-JP" sz="1100" u="none" strike="noStrike">
                          <a:effectLst/>
                        </a:rPr>
                        <a:t>14</a:t>
                      </a:r>
                      <a:r>
                        <a:rPr lang="ja-JP" altLang="en-US" sz="1100" u="none" strike="noStrike">
                          <a:effectLst/>
                        </a:rPr>
                        <a:t>循環</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平成</a:t>
                      </a:r>
                      <a:r>
                        <a:rPr lang="en-US" altLang="ja-JP" sz="1100" u="none" strike="noStrike">
                          <a:effectLst/>
                        </a:rPr>
                        <a:t>14</a:t>
                      </a:r>
                      <a:r>
                        <a:rPr lang="ja-JP" altLang="en-US" sz="1100" u="none" strike="noStrike">
                          <a:effectLst/>
                        </a:rPr>
                        <a:t>年</a:t>
                      </a:r>
                      <a:r>
                        <a:rPr lang="en-US" altLang="ja-JP" sz="1100" u="none" strike="noStrike">
                          <a:effectLst/>
                        </a:rPr>
                        <a:t>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平成</a:t>
                      </a:r>
                      <a:r>
                        <a:rPr lang="en-US" altLang="ja-JP" sz="1100" u="none" strike="noStrike">
                          <a:effectLst/>
                        </a:rPr>
                        <a:t>20</a:t>
                      </a:r>
                      <a:r>
                        <a:rPr lang="ja-JP" altLang="en-US" sz="1100" u="none" strike="noStrike">
                          <a:effectLst/>
                        </a:rPr>
                        <a:t>年</a:t>
                      </a:r>
                      <a:r>
                        <a:rPr lang="en-US" altLang="ja-JP" sz="1100" u="none" strike="noStrike">
                          <a:effectLst/>
                        </a:rPr>
                        <a:t>2</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平成</a:t>
                      </a:r>
                      <a:r>
                        <a:rPr lang="en-US" altLang="ja-JP" sz="1100" u="none" strike="noStrike">
                          <a:effectLst/>
                        </a:rPr>
                        <a:t>21</a:t>
                      </a:r>
                      <a:r>
                        <a:rPr lang="ja-JP" altLang="en-US" sz="1100" u="none" strike="noStrike">
                          <a:effectLst/>
                        </a:rPr>
                        <a:t>年</a:t>
                      </a:r>
                      <a:r>
                        <a:rPr lang="en-US" altLang="ja-JP" sz="1100" u="none" strike="noStrike">
                          <a:effectLst/>
                        </a:rPr>
                        <a:t>3</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rowSpan="2">
                  <a:txBody>
                    <a:bodyPr/>
                    <a:lstStyle/>
                    <a:p>
                      <a:pPr algn="ctr" fontAlgn="ctr"/>
                      <a:r>
                        <a:rPr lang="en-US" altLang="ja-JP" sz="1100" u="none" strike="noStrike">
                          <a:effectLst/>
                        </a:rPr>
                        <a:t>73</a:t>
                      </a:r>
                      <a:r>
                        <a:rPr lang="ja-JP" altLang="en-US" sz="1100" u="none" strike="noStrike">
                          <a:effectLst/>
                        </a:rPr>
                        <a:t>ヵ月</a:t>
                      </a:r>
                      <a:endParaRPr lang="ja-JP" altLang="en-US" sz="1100" b="0" i="0" u="none" strike="noStrike">
                        <a:solidFill>
                          <a:srgbClr val="333333"/>
                        </a:solidFill>
                        <a:effectLst/>
                        <a:latin typeface="Arial"/>
                      </a:endParaRPr>
                    </a:p>
                  </a:txBody>
                  <a:tcPr marL="9525" marR="9525" marT="9525" marB="0" anchor="ctr"/>
                </a:tc>
                <a:tc rowSpan="2">
                  <a:txBody>
                    <a:bodyPr/>
                    <a:lstStyle/>
                    <a:p>
                      <a:pPr algn="ctr" fontAlgn="ctr"/>
                      <a:r>
                        <a:rPr lang="en-US" altLang="ja-JP" sz="1100" u="none" strike="noStrike">
                          <a:effectLst/>
                        </a:rPr>
                        <a:t>13</a:t>
                      </a:r>
                      <a:r>
                        <a:rPr lang="ja-JP" altLang="en-US" sz="1100" u="none" strike="noStrike">
                          <a:effectLst/>
                        </a:rPr>
                        <a:t>ヵ月</a:t>
                      </a:r>
                      <a:endParaRPr lang="ja-JP" altLang="en-US" sz="1100" b="0" i="0" u="none" strike="noStrike">
                        <a:solidFill>
                          <a:srgbClr val="333333"/>
                        </a:solidFill>
                        <a:effectLst/>
                        <a:latin typeface="Arial"/>
                      </a:endParaRPr>
                    </a:p>
                  </a:txBody>
                  <a:tcPr marL="9525" marR="9525" marT="9525" marB="0" anchor="ctr"/>
                </a:tc>
                <a:tc rowSpan="2">
                  <a:txBody>
                    <a:bodyPr/>
                    <a:lstStyle/>
                    <a:p>
                      <a:pPr algn="ctr" fontAlgn="ctr"/>
                      <a:r>
                        <a:rPr lang="en-US" altLang="ja-JP" sz="1100" u="none" strike="noStrike">
                          <a:effectLst/>
                        </a:rPr>
                        <a:t>86</a:t>
                      </a:r>
                      <a:r>
                        <a:rPr lang="ja-JP" altLang="en-US" sz="1100" u="none" strike="noStrike">
                          <a:effectLst/>
                        </a:rPr>
                        <a:t>ヵ月</a:t>
                      </a:r>
                      <a:endParaRPr lang="ja-JP" altLang="en-US" sz="1100" b="0" i="0" u="none" strike="noStrike">
                        <a:solidFill>
                          <a:srgbClr val="333333"/>
                        </a:solidFill>
                        <a:effectLst/>
                        <a:latin typeface="Arial"/>
                      </a:endParaRPr>
                    </a:p>
                  </a:txBody>
                  <a:tcPr marL="9525" marR="9525" marT="9525" marB="0" anchor="ctr"/>
                </a:tc>
              </a:tr>
              <a:tr h="371475">
                <a:tc vMerge="1">
                  <a:txBody>
                    <a:bodyPr/>
                    <a:lstStyle/>
                    <a:p>
                      <a:endParaRPr kumimoji="1" lang="ja-JP" altLang="en-US"/>
                    </a:p>
                  </a:txBody>
                  <a:tcPr/>
                </a:tc>
                <a:tc>
                  <a:txBody>
                    <a:bodyPr/>
                    <a:lstStyle/>
                    <a:p>
                      <a:pPr algn="ctr" fontAlgn="ctr"/>
                      <a:r>
                        <a:rPr lang="ja-JP" altLang="en-US" sz="1100" u="none" strike="noStrike">
                          <a:effectLst/>
                        </a:rPr>
                        <a:t>（</a:t>
                      </a:r>
                      <a:r>
                        <a:rPr lang="en-US" altLang="ja-JP" sz="1100" u="none" strike="noStrike">
                          <a:effectLst/>
                        </a:rPr>
                        <a:t>2002</a:t>
                      </a:r>
                      <a:r>
                        <a:rPr lang="ja-JP" altLang="en-US" sz="1100" u="none" strike="noStrike">
                          <a:effectLst/>
                        </a:rPr>
                        <a:t>年</a:t>
                      </a:r>
                      <a:r>
                        <a:rPr lang="en-US" altLang="ja-JP" sz="1100" u="none" strike="noStrike">
                          <a:effectLst/>
                        </a:rPr>
                        <a:t>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a:t>
                      </a:r>
                      <a:r>
                        <a:rPr lang="en-US" altLang="ja-JP" sz="1100" u="none" strike="noStrike">
                          <a:effectLst/>
                        </a:rPr>
                        <a:t>2008</a:t>
                      </a:r>
                      <a:r>
                        <a:rPr lang="ja-JP" altLang="en-US" sz="1100" u="none" strike="noStrike">
                          <a:effectLst/>
                        </a:rPr>
                        <a:t>年</a:t>
                      </a:r>
                      <a:r>
                        <a:rPr lang="en-US" altLang="ja-JP" sz="1100" u="none" strike="noStrike">
                          <a:effectLst/>
                        </a:rPr>
                        <a:t>2</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a:t>
                      </a:r>
                      <a:r>
                        <a:rPr lang="en-US" altLang="ja-JP" sz="1100" u="none" strike="noStrike">
                          <a:effectLst/>
                        </a:rPr>
                        <a:t>2009</a:t>
                      </a:r>
                      <a:r>
                        <a:rPr lang="ja-JP" altLang="en-US" sz="1100" u="none" strike="noStrike">
                          <a:effectLst/>
                        </a:rPr>
                        <a:t>年</a:t>
                      </a:r>
                      <a:r>
                        <a:rPr lang="en-US" altLang="ja-JP" sz="1100" u="none" strike="noStrike">
                          <a:effectLst/>
                        </a:rPr>
                        <a:t>3</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61950">
                <a:tc rowSpan="3">
                  <a:txBody>
                    <a:bodyPr/>
                    <a:lstStyle/>
                    <a:p>
                      <a:pPr algn="ctr" fontAlgn="ctr"/>
                      <a:r>
                        <a:rPr lang="ja-JP" altLang="en-US" sz="1100" u="none" strike="noStrike" dirty="0">
                          <a:effectLst/>
                        </a:rPr>
                        <a:t>第</a:t>
                      </a:r>
                      <a:r>
                        <a:rPr lang="en-US" altLang="ja-JP" sz="1100" u="none" strike="noStrike" dirty="0">
                          <a:effectLst/>
                        </a:rPr>
                        <a:t>15</a:t>
                      </a:r>
                      <a:r>
                        <a:rPr lang="ja-JP" altLang="en-US" sz="1100" u="none" strike="noStrike" dirty="0">
                          <a:effectLst/>
                        </a:rPr>
                        <a:t>循環</a:t>
                      </a:r>
                      <a:endParaRPr lang="ja-JP" altLang="en-US" sz="1100" b="0" i="0" u="none" strike="noStrike" dirty="0">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平成</a:t>
                      </a:r>
                      <a:r>
                        <a:rPr lang="en-US" altLang="ja-JP" sz="1100" u="none" strike="noStrike">
                          <a:effectLst/>
                        </a:rPr>
                        <a:t>21</a:t>
                      </a:r>
                      <a:r>
                        <a:rPr lang="ja-JP" altLang="en-US" sz="1100" u="none" strike="noStrike">
                          <a:effectLst/>
                        </a:rPr>
                        <a:t>年</a:t>
                      </a:r>
                      <a:r>
                        <a:rPr lang="en-US" altLang="ja-JP" sz="1100" u="none" strike="noStrike">
                          <a:effectLst/>
                        </a:rPr>
                        <a:t>3</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平成</a:t>
                      </a:r>
                      <a:r>
                        <a:rPr lang="en-US" altLang="ja-JP" sz="1100" u="none" strike="noStrike">
                          <a:effectLst/>
                        </a:rPr>
                        <a:t>24</a:t>
                      </a:r>
                      <a:r>
                        <a:rPr lang="ja-JP" altLang="en-US" sz="1100" u="none" strike="noStrike">
                          <a:effectLst/>
                        </a:rPr>
                        <a:t>年</a:t>
                      </a:r>
                      <a:r>
                        <a:rPr lang="en-US" altLang="ja-JP" sz="1100" u="none" strike="noStrike">
                          <a:effectLst/>
                        </a:rPr>
                        <a:t>4</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平成</a:t>
                      </a:r>
                      <a:r>
                        <a:rPr lang="en-US" altLang="ja-JP" sz="1100" u="none" strike="noStrike">
                          <a:effectLst/>
                        </a:rPr>
                        <a:t>24</a:t>
                      </a:r>
                      <a:r>
                        <a:rPr lang="ja-JP" altLang="en-US" sz="1100" u="none" strike="noStrike">
                          <a:effectLst/>
                        </a:rPr>
                        <a:t>年</a:t>
                      </a:r>
                      <a:r>
                        <a:rPr lang="en-US" altLang="ja-JP" sz="1100" u="none" strike="noStrike">
                          <a:effectLst/>
                        </a:rPr>
                        <a:t>11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rowSpan="3">
                  <a:txBody>
                    <a:bodyPr/>
                    <a:lstStyle/>
                    <a:p>
                      <a:pPr algn="ctr" fontAlgn="ctr"/>
                      <a:r>
                        <a:rPr lang="en-US" altLang="ja-JP" sz="1100" u="none" strike="noStrike">
                          <a:effectLst/>
                        </a:rPr>
                        <a:t>37</a:t>
                      </a:r>
                      <a:r>
                        <a:rPr lang="ja-JP" altLang="en-US" sz="1100" u="none" strike="noStrike">
                          <a:effectLst/>
                        </a:rPr>
                        <a:t>ヵ月</a:t>
                      </a:r>
                      <a:endParaRPr lang="ja-JP" altLang="en-US" sz="1100" b="0" i="0" u="none" strike="noStrike">
                        <a:solidFill>
                          <a:srgbClr val="333333"/>
                        </a:solidFill>
                        <a:effectLst/>
                        <a:latin typeface="Arial"/>
                      </a:endParaRPr>
                    </a:p>
                  </a:txBody>
                  <a:tcPr marL="9525" marR="9525" marT="9525" marB="0" anchor="ctr"/>
                </a:tc>
                <a:tc rowSpan="3">
                  <a:txBody>
                    <a:bodyPr/>
                    <a:lstStyle/>
                    <a:p>
                      <a:pPr algn="ctr" fontAlgn="ctr"/>
                      <a:r>
                        <a:rPr lang="en-US" altLang="ja-JP" sz="1100" u="none" strike="noStrike">
                          <a:effectLst/>
                        </a:rPr>
                        <a:t>7</a:t>
                      </a:r>
                      <a:r>
                        <a:rPr lang="ja-JP" altLang="en-US" sz="1100" u="none" strike="noStrike">
                          <a:effectLst/>
                        </a:rPr>
                        <a:t>ヵ月</a:t>
                      </a:r>
                      <a:endParaRPr lang="ja-JP" altLang="en-US" sz="1100" b="0" i="0" u="none" strike="noStrike">
                        <a:solidFill>
                          <a:srgbClr val="333333"/>
                        </a:solidFill>
                        <a:effectLst/>
                        <a:latin typeface="Arial"/>
                      </a:endParaRPr>
                    </a:p>
                  </a:txBody>
                  <a:tcPr marL="9525" marR="9525" marT="9525" marB="0" anchor="ctr"/>
                </a:tc>
                <a:tc rowSpan="3">
                  <a:txBody>
                    <a:bodyPr/>
                    <a:lstStyle/>
                    <a:p>
                      <a:pPr algn="ctr" fontAlgn="ctr"/>
                      <a:r>
                        <a:rPr lang="en-US" altLang="ja-JP" sz="1100" u="none" strike="noStrike">
                          <a:effectLst/>
                        </a:rPr>
                        <a:t>44</a:t>
                      </a:r>
                      <a:r>
                        <a:rPr lang="ja-JP" altLang="en-US" sz="1100" u="none" strike="noStrike">
                          <a:effectLst/>
                        </a:rPr>
                        <a:t>ヵ月</a:t>
                      </a:r>
                      <a:endParaRPr lang="ja-JP" altLang="en-US" sz="1100" b="0" i="0" u="none" strike="noStrike">
                        <a:solidFill>
                          <a:srgbClr val="333333"/>
                        </a:solidFill>
                        <a:effectLst/>
                        <a:latin typeface="Arial"/>
                      </a:endParaRPr>
                    </a:p>
                  </a:txBody>
                  <a:tcPr marL="9525" marR="9525" marT="9525" marB="0" anchor="ctr"/>
                </a:tc>
              </a:tr>
              <a:tr h="542925">
                <a:tc vMerge="1">
                  <a:txBody>
                    <a:bodyPr/>
                    <a:lstStyle/>
                    <a:p>
                      <a:endParaRPr kumimoji="1" lang="ja-JP" altLang="en-US"/>
                    </a:p>
                  </a:txBody>
                  <a:tcPr/>
                </a:tc>
                <a:tc>
                  <a:txBody>
                    <a:bodyPr/>
                    <a:lstStyle/>
                    <a:p>
                      <a:pPr algn="ctr" fontAlgn="ctr"/>
                      <a:r>
                        <a:rPr lang="ja-JP" altLang="en-US" sz="1100" u="none" strike="noStrike">
                          <a:effectLst/>
                        </a:rPr>
                        <a:t>（</a:t>
                      </a:r>
                      <a:r>
                        <a:rPr lang="en-US" altLang="ja-JP" sz="1100" u="none" strike="noStrike">
                          <a:effectLst/>
                        </a:rPr>
                        <a:t>2009</a:t>
                      </a:r>
                      <a:r>
                        <a:rPr lang="ja-JP" altLang="en-US" sz="1100" u="none" strike="noStrike">
                          <a:effectLst/>
                        </a:rPr>
                        <a:t>年</a:t>
                      </a:r>
                      <a:r>
                        <a:rPr lang="en-US" altLang="ja-JP" sz="1100" u="none" strike="noStrike">
                          <a:effectLst/>
                        </a:rPr>
                        <a:t>3</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a:t>
                      </a:r>
                      <a:r>
                        <a:rPr lang="en-US" altLang="ja-JP" sz="1100" u="none" strike="noStrike">
                          <a:effectLst/>
                        </a:rPr>
                        <a:t>2012</a:t>
                      </a:r>
                      <a:r>
                        <a:rPr lang="ja-JP" altLang="en-US" sz="1100" u="none" strike="noStrike">
                          <a:effectLst/>
                        </a:rPr>
                        <a:t>年</a:t>
                      </a:r>
                      <a:r>
                        <a:rPr lang="en-US" altLang="ja-JP" sz="1100" u="none" strike="noStrike">
                          <a:effectLst/>
                        </a:rPr>
                        <a:t>4</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a:t>
                      </a:r>
                      <a:r>
                        <a:rPr lang="en-US" altLang="ja-JP" sz="1100" u="none" strike="noStrike">
                          <a:effectLst/>
                        </a:rPr>
                        <a:t>2012</a:t>
                      </a:r>
                      <a:r>
                        <a:rPr lang="ja-JP" altLang="en-US" sz="1100" u="none" strike="noStrike">
                          <a:effectLst/>
                        </a:rPr>
                        <a:t>年</a:t>
                      </a:r>
                      <a:r>
                        <a:rPr lang="en-US" altLang="ja-JP" sz="1100" u="none" strike="noStrike">
                          <a:effectLst/>
                        </a:rPr>
                        <a:t>11</a:t>
                      </a:r>
                      <a:r>
                        <a:rPr lang="ja-JP" altLang="en-US" sz="1100" u="none" strike="noStrike">
                          <a:effectLst/>
                        </a:rPr>
                        <a:t>月）</a:t>
                      </a:r>
                      <a:endParaRPr lang="ja-JP" altLang="en-US" sz="1100" b="0" i="0" u="none" strike="noStrike">
                        <a:solidFill>
                          <a:srgbClr val="333333"/>
                        </a:solidFill>
                        <a:effectLst/>
                        <a:latin typeface="Arial"/>
                      </a:endParaRPr>
                    </a:p>
                  </a:txBody>
                  <a:tcPr marL="9525" marR="9525" marT="9525"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90500">
                <a:tc vMerge="1">
                  <a:txBody>
                    <a:bodyPr/>
                    <a:lstStyle/>
                    <a:p>
                      <a:endParaRPr kumimoji="1" lang="ja-JP" altLang="en-US"/>
                    </a:p>
                  </a:txBody>
                  <a:tcPr/>
                </a:tc>
                <a:tc>
                  <a:txBody>
                    <a:bodyPr/>
                    <a:lstStyle/>
                    <a:p>
                      <a:pPr algn="ctr" fontAlgn="ctr"/>
                      <a:r>
                        <a:rPr lang="ja-JP" altLang="en-US" sz="1100" u="none" strike="noStrike">
                          <a:effectLst/>
                        </a:rPr>
                        <a:t>　</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a:effectLst/>
                        </a:rPr>
                        <a:t>（暫定）</a:t>
                      </a:r>
                      <a:endParaRPr lang="ja-JP" altLang="en-US" sz="1100" b="0" i="0" u="none" strike="noStrike">
                        <a:solidFill>
                          <a:srgbClr val="333333"/>
                        </a:solidFill>
                        <a:effectLst/>
                        <a:latin typeface="Arial"/>
                      </a:endParaRPr>
                    </a:p>
                  </a:txBody>
                  <a:tcPr marL="9525" marR="9525" marT="9525" marB="0" anchor="ctr"/>
                </a:tc>
                <a:tc>
                  <a:txBody>
                    <a:bodyPr/>
                    <a:lstStyle/>
                    <a:p>
                      <a:pPr algn="ctr" fontAlgn="ctr"/>
                      <a:r>
                        <a:rPr lang="ja-JP" altLang="en-US" sz="1100" u="none" strike="noStrike" dirty="0">
                          <a:effectLst/>
                        </a:rPr>
                        <a:t>（暫定）</a:t>
                      </a:r>
                      <a:endParaRPr lang="ja-JP" altLang="en-US" sz="1100" b="0" i="0" u="none" strike="noStrike" dirty="0">
                        <a:solidFill>
                          <a:srgbClr val="333333"/>
                        </a:solidFill>
                        <a:effectLst/>
                        <a:latin typeface="Arial"/>
                      </a:endParaRPr>
                    </a:p>
                  </a:txBody>
                  <a:tcPr marL="9525" marR="9525" marT="9525"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Tree>
    <p:extLst>
      <p:ext uri="{BB962C8B-B14F-4D97-AF65-F5344CB8AC3E}">
        <p14:creationId xmlns:p14="http://schemas.microsoft.com/office/powerpoint/2010/main" val="18488618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今までの日本も経済は成長して</a:t>
            </a:r>
            <a:r>
              <a:rPr lang="ja-JP" altLang="en-US" dirty="0" smtClean="0"/>
              <a:t>いた</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いざなみ景気は６年間、世界同時不況からの回復期は３年間好況が続いていた。</a:t>
            </a:r>
            <a:endParaRPr kumimoji="1" lang="en-US" altLang="ja-JP" dirty="0" smtClean="0"/>
          </a:p>
          <a:p>
            <a:pPr marL="0" indent="0">
              <a:buNone/>
            </a:pPr>
            <a:r>
              <a:rPr kumimoji="1" lang="en-US" altLang="ja-JP" dirty="0" smtClean="0"/>
              <a:t>2014</a:t>
            </a:r>
            <a:r>
              <a:rPr kumimoji="1" lang="ja-JP" altLang="en-US" dirty="0" smtClean="0"/>
              <a:t>年１月が景気の山だとすると、景気の拡張期は</a:t>
            </a:r>
            <a:r>
              <a:rPr kumimoji="1" lang="en-US" altLang="ja-JP" dirty="0" smtClean="0"/>
              <a:t>14</a:t>
            </a:r>
            <a:r>
              <a:rPr kumimoji="1" lang="ja-JP" altLang="en-US" dirty="0" smtClean="0"/>
              <a:t>ヶ月</a:t>
            </a:r>
            <a:endParaRPr kumimoji="1" lang="en-US" altLang="ja-JP" dirty="0" smtClean="0"/>
          </a:p>
          <a:p>
            <a:pPr marL="0" indent="0">
              <a:buNone/>
            </a:pPr>
            <a:r>
              <a:rPr lang="ja-JP" altLang="en-US" dirty="0" smtClean="0"/>
              <a:t>（戦後最短の好景気）</a:t>
            </a:r>
            <a:endParaRPr kumimoji="1" lang="en-US" altLang="ja-JP" dirty="0" smtClean="0"/>
          </a:p>
          <a:p>
            <a:pPr marL="0" indent="0">
              <a:buNone/>
            </a:pPr>
            <a:r>
              <a:rPr lang="ja-JP" altLang="en-US" dirty="0" smtClean="0"/>
              <a:t>たかだか１年あるいは６ヶ月程度の好況をもって、日本経済を復活させたとは言えない。</a:t>
            </a:r>
            <a:endParaRPr lang="en-US" altLang="ja-JP" dirty="0" smtClean="0"/>
          </a:p>
          <a:p>
            <a:pPr marL="0" indent="0">
              <a:buNone/>
            </a:pPr>
            <a:r>
              <a:rPr kumimoji="1" lang="ja-JP" altLang="en-US" dirty="0" smtClean="0"/>
              <a:t>世界同時不況においても、日本の不況は</a:t>
            </a:r>
            <a:r>
              <a:rPr kumimoji="1" lang="en-US" altLang="ja-JP" dirty="0" smtClean="0"/>
              <a:t>1</a:t>
            </a:r>
            <a:r>
              <a:rPr kumimoji="1" lang="ja-JP" altLang="en-US" dirty="0" smtClean="0"/>
              <a:t>年程度</a:t>
            </a:r>
            <a:endParaRPr kumimoji="1" lang="en-US" altLang="ja-JP" dirty="0" smtClean="0"/>
          </a:p>
          <a:p>
            <a:pPr marL="0" indent="0">
              <a:buNone/>
            </a:pPr>
            <a:r>
              <a:rPr kumimoji="1" lang="ja-JP" altLang="en-US" dirty="0" smtClean="0"/>
              <a:t>外生的なショックで不況が生じても、半年か一年で経済は回復している</a:t>
            </a:r>
            <a:endParaRPr kumimoji="1" lang="en-US" altLang="ja-JP" dirty="0" smtClean="0"/>
          </a:p>
        </p:txBody>
      </p:sp>
    </p:spTree>
    <p:extLst>
      <p:ext uri="{BB962C8B-B14F-4D97-AF65-F5344CB8AC3E}">
        <p14:creationId xmlns:p14="http://schemas.microsoft.com/office/powerpoint/2010/main" val="3349771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経済回復は</a:t>
            </a:r>
            <a:r>
              <a:rPr lang="ja-JP" altLang="en-US" dirty="0" smtClean="0"/>
              <a:t>アベノミクスのためか</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安倍首相の首相就任は、</a:t>
            </a:r>
            <a:r>
              <a:rPr lang="en-US" altLang="ja-JP" dirty="0"/>
              <a:t>2012</a:t>
            </a:r>
            <a:r>
              <a:rPr lang="ja-JP" altLang="en-US" dirty="0"/>
              <a:t>年</a:t>
            </a:r>
            <a:r>
              <a:rPr lang="en-US" altLang="ja-JP" dirty="0"/>
              <a:t>12</a:t>
            </a:r>
            <a:r>
              <a:rPr lang="ja-JP" altLang="en-US" dirty="0"/>
              <a:t>月</a:t>
            </a:r>
            <a:r>
              <a:rPr lang="ja-JP" altLang="en-US" dirty="0" smtClean="0"/>
              <a:t>。異次元緩和の開始は、</a:t>
            </a:r>
            <a:r>
              <a:rPr lang="en-US" altLang="ja-JP" dirty="0" smtClean="0"/>
              <a:t>2013</a:t>
            </a:r>
            <a:r>
              <a:rPr lang="ja-JP" altLang="en-US" dirty="0" smtClean="0"/>
              <a:t>年</a:t>
            </a:r>
            <a:r>
              <a:rPr lang="en-US" altLang="ja-JP" dirty="0" smtClean="0"/>
              <a:t>4</a:t>
            </a:r>
            <a:r>
              <a:rPr lang="ja-JP" altLang="en-US" dirty="0" smtClean="0"/>
              <a:t>月。景気</a:t>
            </a:r>
            <a:r>
              <a:rPr lang="ja-JP" altLang="en-US" dirty="0"/>
              <a:t>の谷</a:t>
            </a:r>
            <a:r>
              <a:rPr lang="ja-JP" altLang="en-US" dirty="0" smtClean="0"/>
              <a:t>は</a:t>
            </a:r>
            <a:r>
              <a:rPr lang="en-US" altLang="ja-JP" dirty="0" smtClean="0"/>
              <a:t>2012</a:t>
            </a:r>
            <a:r>
              <a:rPr lang="ja-JP" altLang="en-US" dirty="0" smtClean="0"/>
              <a:t>年</a:t>
            </a:r>
            <a:r>
              <a:rPr lang="en-US" altLang="ja-JP" dirty="0" smtClean="0"/>
              <a:t>11</a:t>
            </a:r>
            <a:r>
              <a:rPr lang="ja-JP" altLang="en-US" dirty="0"/>
              <a:t>月</a:t>
            </a:r>
            <a:r>
              <a:rPr lang="ja-JP" altLang="en-US" dirty="0" smtClean="0"/>
              <a:t>。</a:t>
            </a:r>
            <a:endParaRPr lang="en-US" altLang="ja-JP" dirty="0" smtClean="0"/>
          </a:p>
          <a:p>
            <a:pPr marL="0" indent="0">
              <a:buNone/>
            </a:pPr>
            <a:r>
              <a:rPr lang="ja-JP" altLang="en-US" dirty="0"/>
              <a:t>異次元緩和が実施されると経済成長率がマイナスへ転落</a:t>
            </a:r>
            <a:endParaRPr lang="en-US" altLang="ja-JP" dirty="0"/>
          </a:p>
          <a:p>
            <a:pPr marL="0" indent="0">
              <a:buNone/>
            </a:pPr>
            <a:r>
              <a:rPr lang="ja-JP" altLang="en-US" dirty="0" smtClean="0"/>
              <a:t>アベノミクスや異次元緩和が景気回復の原因であるわけがない。</a:t>
            </a:r>
            <a:endParaRPr lang="en-US" altLang="ja-JP" dirty="0" smtClean="0"/>
          </a:p>
          <a:p>
            <a:pPr marL="0" indent="0">
              <a:buNone/>
            </a:pPr>
            <a:r>
              <a:rPr lang="ja-JP" altLang="en-US" dirty="0" smtClean="0"/>
              <a:t>景気回復期の成長率としてはそれほど高かったわけではない。</a:t>
            </a:r>
            <a:endParaRPr lang="en-US" altLang="ja-JP" dirty="0" smtClean="0"/>
          </a:p>
          <a:p>
            <a:pPr marL="0" indent="0">
              <a:buNone/>
            </a:pPr>
            <a:r>
              <a:rPr lang="ja-JP" altLang="en-US" dirty="0" smtClean="0"/>
              <a:t>（しかも、この時期は消費増税前の駆け込み需要もあった）</a:t>
            </a:r>
            <a:endParaRPr lang="en-US" altLang="ja-JP" dirty="0" smtClean="0"/>
          </a:p>
          <a:p>
            <a:pPr marL="0" indent="0">
              <a:buNone/>
            </a:pPr>
            <a:r>
              <a:rPr lang="ja-JP" altLang="en-US" dirty="0" smtClean="0"/>
              <a:t>経済の回復の原因は、ユーロ問題が小康状態になったため。</a:t>
            </a:r>
            <a:endParaRPr lang="en-US" altLang="ja-JP" dirty="0" smtClean="0"/>
          </a:p>
          <a:p>
            <a:pPr marL="0" indent="0">
              <a:buNone/>
            </a:pPr>
            <a:endParaRPr lang="en-US" altLang="ja-JP" dirty="0" smtClean="0"/>
          </a:p>
          <a:p>
            <a:pPr marL="0" indent="0">
              <a:buNone/>
            </a:pPr>
            <a:endParaRPr lang="ja-JP" altLang="en-US" dirty="0"/>
          </a:p>
          <a:p>
            <a:pPr marL="0" indent="0">
              <a:buNone/>
            </a:pPr>
            <a:endParaRPr kumimoji="1" lang="ja-JP" altLang="en-US" dirty="0"/>
          </a:p>
        </p:txBody>
      </p:sp>
    </p:spTree>
    <p:extLst>
      <p:ext uri="{BB962C8B-B14F-4D97-AF65-F5344CB8AC3E}">
        <p14:creationId xmlns:p14="http://schemas.microsoft.com/office/powerpoint/2010/main" val="2500760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lang="ja-JP" altLang="en-US" dirty="0"/>
              <a:t>新薬の試験</a:t>
            </a:r>
            <a:endParaRPr lang="en-US" altLang="ja-JP" dirty="0"/>
          </a:p>
          <a:p>
            <a:pPr marL="0" indent="0">
              <a:buNone/>
            </a:pPr>
            <a:r>
              <a:rPr lang="ja-JP" altLang="en-US" dirty="0"/>
              <a:t>薬を投与して、病気が治っても、新薬の成果が実証されたことにはならない</a:t>
            </a:r>
            <a:endParaRPr lang="en-US" altLang="ja-JP" dirty="0"/>
          </a:p>
          <a:p>
            <a:pPr marL="0" indent="0">
              <a:buNone/>
            </a:pPr>
            <a:r>
              <a:rPr lang="ja-JP" altLang="en-US" dirty="0"/>
              <a:t>他の要因も考慮しなければならない</a:t>
            </a:r>
            <a:endParaRPr lang="en-US" altLang="ja-JP" dirty="0"/>
          </a:p>
          <a:p>
            <a:pPr marL="0" indent="0">
              <a:buNone/>
            </a:pPr>
            <a:endParaRPr lang="en-US" altLang="ja-JP" dirty="0" smtClean="0"/>
          </a:p>
          <a:p>
            <a:pPr marL="0" indent="0">
              <a:buNone/>
            </a:pPr>
            <a:r>
              <a:rPr kumimoji="1" lang="ja-JP" altLang="en-US" dirty="0" smtClean="0"/>
              <a:t>経済が回復したからといって、それだけで異次元緩和の効果が立証できたと主張するのは短絡的</a:t>
            </a:r>
            <a:endParaRPr kumimoji="1" lang="en-US" altLang="ja-JP" dirty="0" smtClean="0"/>
          </a:p>
          <a:p>
            <a:pPr marL="0" indent="0">
              <a:buNone/>
            </a:pPr>
            <a:r>
              <a:rPr lang="ja-JP" altLang="en-US" dirty="0"/>
              <a:t>デフレ脱却</a:t>
            </a:r>
            <a:r>
              <a:rPr lang="ja-JP" altLang="en-US" dirty="0" smtClean="0"/>
              <a:t>ができていないのに、デフレ脱却によって経済が回復したと主張することはできない</a:t>
            </a:r>
            <a:endParaRPr kumimoji="1" lang="ja-JP" altLang="en-US" dirty="0"/>
          </a:p>
        </p:txBody>
      </p:sp>
    </p:spTree>
    <p:extLst>
      <p:ext uri="{BB962C8B-B14F-4D97-AF65-F5344CB8AC3E}">
        <p14:creationId xmlns:p14="http://schemas.microsoft.com/office/powerpoint/2010/main" val="39627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５．まとめ</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初期の段階で物価が上昇していたのは輸入インフレによる</a:t>
            </a:r>
            <a:endParaRPr kumimoji="1" lang="en-US" altLang="ja-JP" dirty="0" smtClean="0"/>
          </a:p>
          <a:p>
            <a:pPr marL="0" indent="0">
              <a:buNone/>
            </a:pPr>
            <a:r>
              <a:rPr lang="ja-JP" altLang="en-US" dirty="0" smtClean="0"/>
              <a:t>国内産業は輸入インフレによって付加価値デフレを悪化させていた</a:t>
            </a:r>
            <a:endParaRPr lang="en-US" altLang="ja-JP" dirty="0" smtClean="0"/>
          </a:p>
          <a:p>
            <a:pPr marL="0" indent="0">
              <a:buNone/>
            </a:pPr>
            <a:r>
              <a:rPr kumimoji="1" lang="ja-JP" altLang="en-US" dirty="0"/>
              <a:t>輸出産業</a:t>
            </a:r>
            <a:r>
              <a:rPr kumimoji="1" lang="ja-JP" altLang="en-US" dirty="0" smtClean="0"/>
              <a:t>は円安により利益を拡大させていた</a:t>
            </a:r>
            <a:endParaRPr kumimoji="1" lang="en-US" altLang="ja-JP" dirty="0" smtClean="0"/>
          </a:p>
          <a:p>
            <a:pPr marL="0" indent="0">
              <a:buNone/>
            </a:pPr>
            <a:r>
              <a:rPr kumimoji="1" lang="ja-JP" altLang="en-US" dirty="0" smtClean="0"/>
              <a:t>輸入インフレと付加価値デフレは賃金停滞と消費停滞を引き起こした</a:t>
            </a:r>
            <a:endParaRPr kumimoji="1" lang="en-US" altLang="ja-JP" dirty="0" smtClean="0"/>
          </a:p>
          <a:p>
            <a:pPr marL="0" indent="0">
              <a:buNone/>
            </a:pPr>
            <a:r>
              <a:rPr lang="en-US" altLang="ja-JP" dirty="0"/>
              <a:t>2013</a:t>
            </a:r>
            <a:r>
              <a:rPr lang="ja-JP" altLang="en-US" dirty="0" smtClean="0"/>
              <a:t>年の経済成長は政府支出と消費増税前の駆け込み需要の結果</a:t>
            </a:r>
            <a:endParaRPr lang="en-US" altLang="ja-JP" dirty="0" smtClean="0"/>
          </a:p>
          <a:p>
            <a:pPr marL="0" indent="0">
              <a:buNone/>
            </a:pPr>
            <a:r>
              <a:rPr kumimoji="1" lang="ja-JP" altLang="en-US" dirty="0" smtClean="0"/>
              <a:t>輸入インフレが終われば、デフレに戻る</a:t>
            </a:r>
            <a:endParaRPr kumimoji="1" lang="en-US" altLang="ja-JP" dirty="0" smtClean="0"/>
          </a:p>
          <a:p>
            <a:pPr marL="0" indent="0">
              <a:buNone/>
            </a:pPr>
            <a:r>
              <a:rPr lang="ja-JP" altLang="en-US" dirty="0"/>
              <a:t>デフレになったから</a:t>
            </a:r>
            <a:r>
              <a:rPr lang="ja-JP" altLang="en-US" dirty="0" smtClean="0"/>
              <a:t>といって経済が停滞するわけではない</a:t>
            </a:r>
            <a:endParaRPr kumimoji="1" lang="ja-JP" altLang="en-US" dirty="0"/>
          </a:p>
        </p:txBody>
      </p:sp>
    </p:spTree>
    <p:extLst>
      <p:ext uri="{BB962C8B-B14F-4D97-AF65-F5344CB8AC3E}">
        <p14:creationId xmlns:p14="http://schemas.microsoft.com/office/powerpoint/2010/main" val="2570310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１．はじめに－２つの予想</a:t>
            </a:r>
            <a:endParaRPr kumimoji="1" lang="en-US" altLang="ja-JP" dirty="0" smtClean="0"/>
          </a:p>
          <a:p>
            <a:pPr marL="0" indent="0">
              <a:buNone/>
            </a:pPr>
            <a:r>
              <a:rPr lang="ja-JP" altLang="en-US" dirty="0" smtClean="0"/>
              <a:t>２．</a:t>
            </a:r>
            <a:r>
              <a:rPr lang="ja-JP" altLang="en-US" dirty="0"/>
              <a:t>輸入インフレと付加価値デフレ</a:t>
            </a:r>
            <a:endParaRPr lang="en-US" altLang="ja-JP" dirty="0" smtClean="0"/>
          </a:p>
          <a:p>
            <a:pPr marL="0" indent="0">
              <a:buNone/>
            </a:pPr>
            <a:r>
              <a:rPr lang="ja-JP" altLang="en-US" dirty="0" smtClean="0"/>
              <a:t>３．消費は増加していたのか</a:t>
            </a:r>
            <a:endParaRPr lang="en-US" altLang="ja-JP" dirty="0" smtClean="0"/>
          </a:p>
          <a:p>
            <a:pPr marL="0" indent="0">
              <a:buNone/>
            </a:pPr>
            <a:r>
              <a:rPr lang="ja-JP" altLang="en-US" dirty="0"/>
              <a:t>４．そもそも日本は停滞していたの</a:t>
            </a:r>
            <a:r>
              <a:rPr lang="ja-JP" altLang="en-US" dirty="0" smtClean="0"/>
              <a:t>か</a:t>
            </a:r>
            <a:endParaRPr lang="en-US" altLang="ja-JP" dirty="0" smtClean="0"/>
          </a:p>
          <a:p>
            <a:pPr marL="0" indent="0">
              <a:buNone/>
            </a:pPr>
            <a:r>
              <a:rPr lang="ja-JP" altLang="en-US" dirty="0" smtClean="0"/>
              <a:t>５．まとめ</a:t>
            </a:r>
            <a:endParaRPr kumimoji="1" lang="ja-JP" altLang="en-US" dirty="0"/>
          </a:p>
        </p:txBody>
      </p:sp>
    </p:spTree>
    <p:extLst>
      <p:ext uri="{BB962C8B-B14F-4D97-AF65-F5344CB8AC3E}">
        <p14:creationId xmlns:p14="http://schemas.microsoft.com/office/powerpoint/2010/main" val="73664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１．はじめに－２つの予想</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服部茂幸</a:t>
            </a:r>
            <a:r>
              <a:rPr lang="en-US" altLang="ja-JP" dirty="0"/>
              <a:t>『</a:t>
            </a:r>
            <a:r>
              <a:rPr lang="ja-JP" altLang="en-US" dirty="0"/>
              <a:t>アベノミクスの終焉</a:t>
            </a:r>
            <a:r>
              <a:rPr lang="en-US" altLang="ja-JP" dirty="0"/>
              <a:t>』</a:t>
            </a:r>
            <a:r>
              <a:rPr lang="ja-JP" altLang="en-US" dirty="0"/>
              <a:t>岩波新書、</a:t>
            </a:r>
            <a:r>
              <a:rPr lang="en-US" altLang="ja-JP" dirty="0"/>
              <a:t>2014</a:t>
            </a:r>
            <a:r>
              <a:rPr lang="ja-JP" altLang="en-US" dirty="0"/>
              <a:t>年８月</a:t>
            </a:r>
            <a:endParaRPr lang="en-US" altLang="ja-JP" dirty="0"/>
          </a:p>
          <a:p>
            <a:pPr marL="0" indent="0">
              <a:buNone/>
            </a:pPr>
            <a:r>
              <a:rPr lang="ja-JP" altLang="en-US" dirty="0" smtClean="0"/>
              <a:t>その</a:t>
            </a:r>
            <a:r>
              <a:rPr lang="ja-JP" altLang="en-US" dirty="0"/>
              <a:t>時には、消費増税の駆け込み需要の反動減は小さい。このまま日本経済は順調に成長すると思われていた。思っていたのは政府・日銀だけでなく、企業・マスコミなども同じ</a:t>
            </a:r>
            <a:endParaRPr lang="en-US" altLang="ja-JP" dirty="0"/>
          </a:p>
          <a:p>
            <a:pPr marL="0" indent="0">
              <a:buNone/>
            </a:pPr>
            <a:r>
              <a:rPr lang="ja-JP" altLang="en-US" dirty="0"/>
              <a:t>今となって</a:t>
            </a:r>
            <a:r>
              <a:rPr lang="ja-JP" altLang="en-US" dirty="0" smtClean="0"/>
              <a:t>は誤り</a:t>
            </a:r>
            <a:r>
              <a:rPr lang="ja-JP" altLang="en-US" dirty="0"/>
              <a:t>。</a:t>
            </a:r>
            <a:endParaRPr lang="en-US" altLang="ja-JP" dirty="0"/>
          </a:p>
          <a:p>
            <a:pPr marL="0" indent="0">
              <a:buNone/>
            </a:pPr>
            <a:r>
              <a:rPr lang="en-US" altLang="ja-JP" dirty="0"/>
              <a:t>10</a:t>
            </a:r>
            <a:r>
              <a:rPr lang="ja-JP" altLang="en-US" dirty="0"/>
              <a:t>月末の日銀の追加緩和、来年の消費増税延期論</a:t>
            </a:r>
            <a:endParaRPr lang="en-US" altLang="ja-JP" dirty="0"/>
          </a:p>
          <a:p>
            <a:endParaRPr kumimoji="1" lang="ja-JP" altLang="en-US" dirty="0"/>
          </a:p>
        </p:txBody>
      </p:sp>
    </p:spTree>
    <p:extLst>
      <p:ext uri="{BB962C8B-B14F-4D97-AF65-F5344CB8AC3E}">
        <p14:creationId xmlns:p14="http://schemas.microsoft.com/office/powerpoint/2010/main" val="3886031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経済成長の見通し（</a:t>
            </a:r>
            <a:r>
              <a:rPr kumimoji="1" lang="en-US" altLang="ja-JP" dirty="0" smtClean="0"/>
              <a:t>2014</a:t>
            </a:r>
            <a:r>
              <a:rPr kumimoji="1" lang="ja-JP" altLang="en-US" dirty="0" smtClean="0"/>
              <a:t>年度）</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kumimoji="1" lang="ja-JP" altLang="en-US" dirty="0" smtClean="0"/>
              <a:t>政府の経済見通し　</a:t>
            </a:r>
            <a:r>
              <a:rPr kumimoji="1" lang="en-US" altLang="ja-JP" dirty="0" smtClean="0"/>
              <a:t>2014</a:t>
            </a:r>
            <a:r>
              <a:rPr kumimoji="1" lang="ja-JP" altLang="en-US" dirty="0" smtClean="0"/>
              <a:t>年２月　</a:t>
            </a:r>
            <a:r>
              <a:rPr kumimoji="1" lang="en-US" altLang="ja-JP" dirty="0" smtClean="0"/>
              <a:t>1.4</a:t>
            </a:r>
            <a:r>
              <a:rPr kumimoji="1" lang="ja-JP" altLang="en-US" dirty="0" smtClean="0"/>
              <a:t>％　</a:t>
            </a:r>
            <a:r>
              <a:rPr kumimoji="1" lang="en-US" altLang="ja-JP" dirty="0" smtClean="0"/>
              <a:t>2015</a:t>
            </a:r>
            <a:r>
              <a:rPr kumimoji="1" lang="ja-JP" altLang="en-US" dirty="0" smtClean="0"/>
              <a:t>年１月　</a:t>
            </a:r>
            <a:r>
              <a:rPr kumimoji="1" lang="en-US" altLang="ja-JP" dirty="0" smtClean="0"/>
              <a:t>-0.5</a:t>
            </a:r>
            <a:r>
              <a:rPr kumimoji="1" lang="ja-JP" altLang="en-US" dirty="0" smtClean="0"/>
              <a:t>％</a:t>
            </a:r>
            <a:endParaRPr kumimoji="1" lang="en-US" altLang="ja-JP" dirty="0" smtClean="0"/>
          </a:p>
          <a:p>
            <a:pPr marL="0" indent="0">
              <a:buNone/>
            </a:pPr>
            <a:r>
              <a:rPr lang="ja-JP" altLang="en-US" dirty="0" smtClean="0"/>
              <a:t>日銀政策委員（７人のうち、最大値と最小値を除く）</a:t>
            </a:r>
            <a:endParaRPr lang="en-US" altLang="ja-JP" dirty="0" smtClean="0"/>
          </a:p>
          <a:p>
            <a:pPr marL="0" indent="0">
              <a:buNone/>
            </a:pPr>
            <a:r>
              <a:rPr kumimoji="1" lang="ja-JP" altLang="en-US" dirty="0" smtClean="0"/>
              <a:t>１月　</a:t>
            </a:r>
            <a:r>
              <a:rPr kumimoji="1" lang="en-US" altLang="ja-JP" dirty="0" smtClean="0"/>
              <a:t>1.2</a:t>
            </a:r>
            <a:r>
              <a:rPr kumimoji="1" lang="ja-JP" altLang="en-US" dirty="0" smtClean="0"/>
              <a:t>％－</a:t>
            </a:r>
            <a:r>
              <a:rPr kumimoji="1" lang="en-US" altLang="ja-JP" dirty="0" smtClean="0"/>
              <a:t>1.5</a:t>
            </a:r>
            <a:r>
              <a:rPr kumimoji="1" lang="ja-JP" altLang="en-US" dirty="0" smtClean="0"/>
              <a:t>％（中位は</a:t>
            </a:r>
            <a:r>
              <a:rPr kumimoji="1" lang="en-US" altLang="ja-JP" dirty="0" smtClean="0"/>
              <a:t>1.5</a:t>
            </a:r>
            <a:r>
              <a:rPr kumimoji="1" lang="ja-JP" altLang="en-US" dirty="0" smtClean="0"/>
              <a:t>％）</a:t>
            </a:r>
            <a:endParaRPr kumimoji="1" lang="en-US" altLang="ja-JP" dirty="0" smtClean="0"/>
          </a:p>
          <a:p>
            <a:pPr marL="0" indent="0">
              <a:buNone/>
            </a:pPr>
            <a:r>
              <a:rPr lang="en-US" altLang="ja-JP" dirty="0"/>
              <a:t>10</a:t>
            </a:r>
            <a:r>
              <a:rPr lang="ja-JP" altLang="en-US" dirty="0" smtClean="0"/>
              <a:t>月　</a:t>
            </a:r>
            <a:r>
              <a:rPr lang="en-US" altLang="ja-JP" dirty="0" smtClean="0"/>
              <a:t>0.2</a:t>
            </a:r>
            <a:r>
              <a:rPr lang="ja-JP" altLang="en-US" dirty="0" smtClean="0"/>
              <a:t>％－</a:t>
            </a:r>
            <a:r>
              <a:rPr lang="en-US" altLang="ja-JP" dirty="0" smtClean="0"/>
              <a:t>0.7</a:t>
            </a:r>
            <a:r>
              <a:rPr lang="ja-JP" altLang="en-US" dirty="0" smtClean="0"/>
              <a:t>％（中位は</a:t>
            </a:r>
            <a:r>
              <a:rPr lang="en-US" altLang="ja-JP" dirty="0" smtClean="0"/>
              <a:t>0.5</a:t>
            </a:r>
            <a:r>
              <a:rPr lang="ja-JP" altLang="en-US" dirty="0" smtClean="0"/>
              <a:t>％）</a:t>
            </a:r>
            <a:endParaRPr lang="en-US" altLang="ja-JP" dirty="0" smtClean="0"/>
          </a:p>
          <a:p>
            <a:pPr marL="0" indent="0">
              <a:buNone/>
            </a:pPr>
            <a:r>
              <a:rPr kumimoji="1" lang="en-US" altLang="ja-JP" dirty="0" smtClean="0"/>
              <a:t>2015</a:t>
            </a:r>
            <a:r>
              <a:rPr kumimoji="1" lang="ja-JP" altLang="en-US" dirty="0" smtClean="0"/>
              <a:t>年１月　</a:t>
            </a:r>
            <a:r>
              <a:rPr kumimoji="1" lang="en-US" altLang="ja-JP" dirty="0" smtClean="0"/>
              <a:t>-0.6</a:t>
            </a:r>
            <a:r>
              <a:rPr kumimoji="1" lang="ja-JP" altLang="en-US" dirty="0" smtClean="0"/>
              <a:t>％－</a:t>
            </a:r>
            <a:r>
              <a:rPr kumimoji="1" lang="en-US" altLang="ja-JP" dirty="0" smtClean="0"/>
              <a:t>-0.4</a:t>
            </a:r>
            <a:r>
              <a:rPr kumimoji="1" lang="ja-JP" altLang="en-US" dirty="0" smtClean="0"/>
              <a:t>％（中位は</a:t>
            </a:r>
            <a:r>
              <a:rPr kumimoji="1" lang="en-US" altLang="ja-JP" dirty="0" smtClean="0"/>
              <a:t>-0.5</a:t>
            </a:r>
            <a:r>
              <a:rPr kumimoji="1" lang="ja-JP" altLang="en-US" dirty="0" smtClean="0"/>
              <a:t>％）</a:t>
            </a:r>
            <a:endParaRPr kumimoji="1" lang="en-US" altLang="ja-JP" dirty="0" smtClean="0"/>
          </a:p>
          <a:p>
            <a:pPr marL="0" indent="0">
              <a:buNone/>
            </a:pPr>
            <a:r>
              <a:rPr kumimoji="1" lang="ja-JP" altLang="en-US" dirty="0" smtClean="0"/>
              <a:t>参考：安倍政権はこれから</a:t>
            </a:r>
            <a:r>
              <a:rPr kumimoji="1" lang="en-US" altLang="ja-JP" dirty="0" smtClean="0"/>
              <a:t>10</a:t>
            </a:r>
            <a:r>
              <a:rPr kumimoji="1" lang="ja-JP" altLang="en-US" dirty="0" smtClean="0"/>
              <a:t>年の成長率を２％と目標にし、日銀は消費増税の反動減は</a:t>
            </a:r>
            <a:r>
              <a:rPr kumimoji="1" lang="en-US" altLang="ja-JP" dirty="0" smtClean="0"/>
              <a:t>0.7</a:t>
            </a:r>
            <a:r>
              <a:rPr kumimoji="1" lang="ja-JP" altLang="en-US" dirty="0" smtClean="0"/>
              <a:t>％と試算している。</a:t>
            </a:r>
            <a:endParaRPr kumimoji="1" lang="en-US" altLang="ja-JP" dirty="0" smtClean="0"/>
          </a:p>
          <a:p>
            <a:pPr marL="0" indent="0">
              <a:buNone/>
            </a:pPr>
            <a:r>
              <a:rPr lang="ja-JP" altLang="en-US" dirty="0"/>
              <a:t>ＥＳＰ</a:t>
            </a:r>
            <a:r>
              <a:rPr lang="ja-JP" altLang="en-US" dirty="0" smtClean="0"/>
              <a:t>フォーキャスト調査</a:t>
            </a:r>
            <a:endParaRPr lang="en-US" altLang="ja-JP" dirty="0" smtClean="0"/>
          </a:p>
          <a:p>
            <a:pPr marL="0" indent="0">
              <a:buNone/>
            </a:pPr>
            <a:r>
              <a:rPr kumimoji="1" lang="ja-JP" altLang="en-US" dirty="0" smtClean="0"/>
              <a:t>１月　</a:t>
            </a:r>
            <a:r>
              <a:rPr kumimoji="1" lang="en-US" altLang="ja-JP" dirty="0" smtClean="0"/>
              <a:t>0.84</a:t>
            </a:r>
            <a:r>
              <a:rPr kumimoji="1" lang="ja-JP" altLang="en-US" dirty="0" smtClean="0"/>
              <a:t>％、</a:t>
            </a:r>
            <a:r>
              <a:rPr kumimoji="1" lang="en-US" altLang="ja-JP" dirty="0" smtClean="0"/>
              <a:t>10</a:t>
            </a:r>
            <a:r>
              <a:rPr kumimoji="1" lang="ja-JP" altLang="en-US" dirty="0" smtClean="0"/>
              <a:t>月　</a:t>
            </a:r>
            <a:r>
              <a:rPr kumimoji="1" lang="en-US" altLang="ja-JP" dirty="0" smtClean="0"/>
              <a:t>0.34</a:t>
            </a:r>
            <a:r>
              <a:rPr kumimoji="1" lang="ja-JP" altLang="en-US" dirty="0" smtClean="0"/>
              <a:t>％、</a:t>
            </a:r>
            <a:r>
              <a:rPr kumimoji="1" lang="en-US" altLang="ja-JP" dirty="0" smtClean="0"/>
              <a:t>15</a:t>
            </a:r>
            <a:r>
              <a:rPr kumimoji="1" lang="ja-JP" altLang="en-US" dirty="0" smtClean="0"/>
              <a:t>年１月　</a:t>
            </a:r>
            <a:r>
              <a:rPr kumimoji="1" lang="en-US" altLang="ja-JP" dirty="0" smtClean="0"/>
              <a:t>-0.60</a:t>
            </a:r>
            <a:r>
              <a:rPr kumimoji="1" lang="ja-JP" altLang="en-US" dirty="0" smtClean="0"/>
              <a:t>％</a:t>
            </a:r>
            <a:endParaRPr kumimoji="1" lang="en-US" altLang="ja-JP" dirty="0" smtClean="0"/>
          </a:p>
          <a:p>
            <a:pPr marL="0" indent="0">
              <a:buNone/>
            </a:pPr>
            <a:r>
              <a:rPr kumimoji="1" lang="ja-JP" altLang="en-US" dirty="0" smtClean="0"/>
              <a:t>今年度はマイナス成長となることはほぼ確定</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4259770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現在はデフレに戻っている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dirty="0" smtClean="0"/>
              <a:t>物価目標の達成は失敗した</a:t>
            </a:r>
            <a:endParaRPr lang="en-US" altLang="ja-JP" dirty="0" smtClean="0"/>
          </a:p>
          <a:p>
            <a:pPr marL="0" indent="0">
              <a:buNone/>
            </a:pPr>
            <a:r>
              <a:rPr lang="ja-JP" altLang="en-US" dirty="0" smtClean="0"/>
              <a:t>日銀は２％</a:t>
            </a:r>
            <a:r>
              <a:rPr lang="ja-JP" altLang="en-US" dirty="0"/>
              <a:t>の物価目標を設定　</a:t>
            </a:r>
            <a:r>
              <a:rPr lang="en-US" altLang="ja-JP" dirty="0"/>
              <a:t>2013</a:t>
            </a:r>
            <a:r>
              <a:rPr lang="ja-JP" altLang="en-US" dirty="0"/>
              <a:t>年１月</a:t>
            </a:r>
            <a:endParaRPr lang="en-US" altLang="ja-JP" dirty="0"/>
          </a:p>
          <a:p>
            <a:pPr marL="0" indent="0">
              <a:buNone/>
            </a:pPr>
            <a:r>
              <a:rPr lang="ja-JP" altLang="en-US" dirty="0" smtClean="0"/>
              <a:t>現在の日銀体制　</a:t>
            </a:r>
            <a:r>
              <a:rPr lang="en-US" altLang="ja-JP" dirty="0" smtClean="0"/>
              <a:t>2013</a:t>
            </a:r>
            <a:r>
              <a:rPr lang="ja-JP" altLang="en-US" dirty="0" smtClean="0"/>
              <a:t>年３月</a:t>
            </a:r>
            <a:endParaRPr lang="en-US" altLang="ja-JP" dirty="0" smtClean="0"/>
          </a:p>
          <a:p>
            <a:pPr marL="0" indent="0">
              <a:buNone/>
            </a:pPr>
            <a:r>
              <a:rPr lang="ja-JP" altLang="en-US" dirty="0" smtClean="0"/>
              <a:t>２年程度で物価目標を達成</a:t>
            </a:r>
            <a:endParaRPr lang="en-US" altLang="ja-JP" dirty="0" smtClean="0"/>
          </a:p>
          <a:p>
            <a:pPr marL="0" indent="0">
              <a:buNone/>
            </a:pPr>
            <a:r>
              <a:rPr lang="ja-JP" altLang="en-US" dirty="0" smtClean="0"/>
              <a:t>消費者物価（生鮮</a:t>
            </a:r>
            <a:r>
              <a:rPr lang="ja-JP" altLang="en-US" dirty="0"/>
              <a:t>食品を除く</a:t>
            </a:r>
            <a:r>
              <a:rPr lang="ja-JP" altLang="en-US" dirty="0" smtClean="0"/>
              <a:t>総合）上昇率</a:t>
            </a:r>
            <a:endParaRPr lang="en-US" altLang="ja-JP" dirty="0" smtClean="0"/>
          </a:p>
          <a:p>
            <a:pPr marL="0" indent="0">
              <a:buNone/>
            </a:pPr>
            <a:r>
              <a:rPr lang="en-US" altLang="ja-JP" dirty="0" smtClean="0"/>
              <a:t>2013</a:t>
            </a:r>
            <a:r>
              <a:rPr lang="ja-JP" altLang="en-US" dirty="0" smtClean="0"/>
              <a:t>年６月　プラスに転換　</a:t>
            </a:r>
            <a:r>
              <a:rPr lang="en-US" altLang="ja-JP" dirty="0" smtClean="0"/>
              <a:t>2014</a:t>
            </a:r>
            <a:r>
              <a:rPr lang="ja-JP" altLang="en-US" dirty="0" smtClean="0"/>
              <a:t>年６月</a:t>
            </a:r>
            <a:r>
              <a:rPr lang="en-US" altLang="ja-JP" dirty="0" smtClean="0"/>
              <a:t>3.4</a:t>
            </a:r>
            <a:r>
              <a:rPr lang="ja-JP" altLang="en-US" dirty="0" smtClean="0"/>
              <a:t>％</a:t>
            </a:r>
            <a:endParaRPr lang="en-US" altLang="ja-JP" dirty="0" smtClean="0"/>
          </a:p>
          <a:p>
            <a:pPr marL="0" indent="0">
              <a:buNone/>
            </a:pPr>
            <a:r>
              <a:rPr lang="en-US" altLang="ja-JP" dirty="0" smtClean="0"/>
              <a:t>2015</a:t>
            </a:r>
            <a:r>
              <a:rPr lang="ja-JP" altLang="en-US" dirty="0" smtClean="0"/>
              <a:t>年１月（</a:t>
            </a:r>
            <a:r>
              <a:rPr lang="en-US" altLang="ja-JP" dirty="0" smtClean="0"/>
              <a:t>2.2</a:t>
            </a:r>
            <a:r>
              <a:rPr lang="ja-JP" altLang="en-US" dirty="0" smtClean="0"/>
              <a:t>％）　デフレに逆戻り（消費増税分は２</a:t>
            </a:r>
            <a:r>
              <a:rPr lang="en-US" altLang="ja-JP" dirty="0" smtClean="0"/>
              <a:t>%</a:t>
            </a:r>
            <a:r>
              <a:rPr lang="ja-JP" altLang="en-US" dirty="0" smtClean="0"/>
              <a:t>）</a:t>
            </a:r>
            <a:endParaRPr lang="en-US" altLang="ja-JP" dirty="0" smtClean="0"/>
          </a:p>
          <a:p>
            <a:pPr marL="0" indent="0">
              <a:buNone/>
            </a:pPr>
            <a:r>
              <a:rPr lang="ja-JP" altLang="en-US" dirty="0" smtClean="0"/>
              <a:t>目標は達成不可能　図１参照</a:t>
            </a:r>
            <a:endParaRPr lang="en-US" altLang="ja-JP" dirty="0"/>
          </a:p>
          <a:p>
            <a:endParaRPr kumimoji="1" lang="ja-JP" altLang="en-US" dirty="0"/>
          </a:p>
        </p:txBody>
      </p:sp>
    </p:spTree>
    <p:extLst>
      <p:ext uri="{BB962C8B-B14F-4D97-AF65-F5344CB8AC3E}">
        <p14:creationId xmlns:p14="http://schemas.microsoft.com/office/powerpoint/2010/main" val="2297211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公式見解は正しいのか？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消費者物価上昇率の低下は原油価格の低下</a:t>
            </a:r>
            <a:endParaRPr kumimoji="1" lang="en-US" altLang="ja-JP" dirty="0" smtClean="0"/>
          </a:p>
          <a:p>
            <a:pPr marL="0" indent="0">
              <a:buNone/>
            </a:pPr>
            <a:r>
              <a:rPr lang="ja-JP" altLang="en-US" dirty="0" smtClean="0"/>
              <a:t>経済の悪化は消費増税</a:t>
            </a:r>
            <a:endParaRPr lang="en-US" altLang="ja-JP" dirty="0" smtClean="0"/>
          </a:p>
          <a:p>
            <a:pPr marL="0" indent="0">
              <a:buNone/>
            </a:pPr>
            <a:endParaRPr kumimoji="1" lang="en-US" altLang="ja-JP" dirty="0" smtClean="0"/>
          </a:p>
          <a:p>
            <a:pPr marL="0" indent="0">
              <a:buNone/>
            </a:pPr>
            <a:r>
              <a:rPr lang="ja-JP" altLang="en-US" dirty="0" smtClean="0"/>
              <a:t>物価の上昇は輸入インフレ</a:t>
            </a:r>
            <a:endParaRPr lang="en-US" altLang="ja-JP" dirty="0" smtClean="0"/>
          </a:p>
          <a:p>
            <a:pPr marL="0" indent="0">
              <a:buNone/>
            </a:pPr>
            <a:r>
              <a:rPr lang="ja-JP" altLang="en-US" dirty="0" smtClean="0"/>
              <a:t>経済の停滞は消費増税だけか？</a:t>
            </a:r>
            <a:endParaRPr lang="en-US" altLang="ja-JP" dirty="0" smtClean="0"/>
          </a:p>
          <a:p>
            <a:pPr marL="0" indent="0">
              <a:buNone/>
            </a:pPr>
            <a:r>
              <a:rPr lang="ja-JP" altLang="en-US" dirty="0" smtClean="0"/>
              <a:t>総務省「家計調査報告」「追加参考図表１</a:t>
            </a:r>
            <a:r>
              <a:rPr lang="ja-JP" altLang="en-US" dirty="0" smtClean="0">
                <a:latin typeface="ＭＳ明朝"/>
              </a:rPr>
              <a:t>過去</a:t>
            </a:r>
            <a:r>
              <a:rPr lang="ja-JP" altLang="en-US" dirty="0">
                <a:latin typeface="ＭＳ明朝"/>
              </a:rPr>
              <a:t>の消費税導入時等との</a:t>
            </a:r>
            <a:r>
              <a:rPr lang="ja-JP" altLang="en-US" dirty="0" smtClean="0">
                <a:latin typeface="ＭＳ明朝"/>
              </a:rPr>
              <a:t>比較」</a:t>
            </a:r>
            <a:endParaRPr lang="en-US" altLang="ja-JP" dirty="0" smtClean="0">
              <a:latin typeface="ＭＳ明朝"/>
            </a:endParaRPr>
          </a:p>
          <a:p>
            <a:pPr marL="0" indent="0">
              <a:buNone/>
            </a:pPr>
            <a:r>
              <a:rPr lang="ja-JP" altLang="en-US" dirty="0" smtClean="0">
                <a:latin typeface="ＭＳ明朝"/>
              </a:rPr>
              <a:t>図２　消費の落ち込みは圧倒的に悪い</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112109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２．輸入インフレと付加価値デフレ</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輸入インフレ</a:t>
            </a:r>
            <a:endParaRPr kumimoji="1" lang="en-US" altLang="ja-JP" dirty="0" smtClean="0"/>
          </a:p>
          <a:p>
            <a:pPr marL="0" indent="0">
              <a:buNone/>
            </a:pPr>
            <a:r>
              <a:rPr lang="ja-JP" altLang="en-US" dirty="0" smtClean="0"/>
              <a:t>円安→輸入物価の上昇→製品価格の上昇</a:t>
            </a:r>
            <a:endParaRPr lang="en-US" altLang="ja-JP" dirty="0" smtClean="0"/>
          </a:p>
          <a:p>
            <a:pPr marL="0" indent="0">
              <a:buNone/>
            </a:pPr>
            <a:r>
              <a:rPr kumimoji="1" lang="ja-JP" altLang="en-US" dirty="0" smtClean="0"/>
              <a:t>輸入物価の上昇が製品価格に完全に転化されない場合、付加価値ベースではデフレが悪化する</a:t>
            </a:r>
            <a:endParaRPr kumimoji="1" lang="en-US" altLang="ja-JP" dirty="0" smtClean="0"/>
          </a:p>
          <a:p>
            <a:pPr marL="0" indent="0">
              <a:buNone/>
            </a:pPr>
            <a:r>
              <a:rPr lang="ja-JP" altLang="ja-JP" dirty="0"/>
              <a:t>内閣府政策統括官室</a:t>
            </a:r>
            <a:r>
              <a:rPr lang="en-US" altLang="ja-JP" dirty="0"/>
              <a:t> (2013) </a:t>
            </a:r>
            <a:r>
              <a:rPr lang="ja-JP" altLang="ja-JP" dirty="0"/>
              <a:t>『日本経済</a:t>
            </a:r>
            <a:r>
              <a:rPr lang="en-US" altLang="ja-JP" dirty="0"/>
              <a:t>2013</a:t>
            </a:r>
            <a:r>
              <a:rPr lang="ja-JP" altLang="ja-JP" dirty="0"/>
              <a:t>－</a:t>
            </a:r>
            <a:r>
              <a:rPr lang="en-US" altLang="ja-JP" dirty="0"/>
              <a:t>2014</a:t>
            </a:r>
            <a:r>
              <a:rPr lang="ja-JP" altLang="ja-JP" dirty="0"/>
              <a:t>－デフレ脱却への闘い，次なるステージへ</a:t>
            </a:r>
            <a:r>
              <a:rPr lang="ja-JP" altLang="ja-JP" dirty="0" smtClean="0"/>
              <a:t>』</a:t>
            </a:r>
            <a:r>
              <a:rPr lang="ja-JP" altLang="en-US" dirty="0" smtClean="0"/>
              <a:t>　付加</a:t>
            </a:r>
            <a:r>
              <a:rPr lang="ja-JP" altLang="en-US" dirty="0"/>
              <a:t>価値デフレ</a:t>
            </a:r>
            <a:endParaRPr lang="en-US" altLang="ja-JP" dirty="0"/>
          </a:p>
          <a:p>
            <a:pPr marL="0" indent="0">
              <a:buNone/>
            </a:pPr>
            <a:r>
              <a:rPr lang="ja-JP" altLang="en-US" dirty="0"/>
              <a:t>製造業では存在しないが、非製造業では存在する</a:t>
            </a:r>
            <a:endParaRPr lang="en-US" altLang="ja-JP" dirty="0"/>
          </a:p>
          <a:p>
            <a:pPr marL="0" indent="0">
              <a:buNone/>
            </a:pP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3799500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a:t>
            </a:r>
            <a:r>
              <a:rPr lang="ja-JP" altLang="en-US" dirty="0"/>
              <a:t>国民経済計算確報</a:t>
            </a:r>
            <a:r>
              <a:rPr lang="en-US" altLang="ja-JP" dirty="0" smtClean="0"/>
              <a:t>』</a:t>
            </a:r>
            <a:r>
              <a:rPr lang="ja-JP" altLang="en-US" dirty="0" smtClean="0"/>
              <a:t>のデータによる分析</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図３，表１</a:t>
            </a:r>
            <a:endParaRPr kumimoji="1" lang="en-US" altLang="ja-JP" dirty="0" smtClean="0"/>
          </a:p>
          <a:p>
            <a:pPr marL="0" indent="0">
              <a:buNone/>
            </a:pPr>
            <a:r>
              <a:rPr lang="ja-JP" altLang="en-US" dirty="0" smtClean="0"/>
              <a:t>産出デフレータは上昇。中間投入デフレータはそれ以上に上昇</a:t>
            </a:r>
            <a:endParaRPr lang="en-US" altLang="ja-JP" dirty="0" smtClean="0"/>
          </a:p>
          <a:p>
            <a:pPr marL="0" indent="0">
              <a:buNone/>
            </a:pPr>
            <a:r>
              <a:rPr kumimoji="1" lang="ja-JP" altLang="en-US" dirty="0"/>
              <a:t>物価</a:t>
            </a:r>
            <a:r>
              <a:rPr kumimoji="1" lang="ja-JP" altLang="en-US" dirty="0" smtClean="0"/>
              <a:t>上昇はコスト・プッシュ型</a:t>
            </a:r>
            <a:endParaRPr kumimoji="1" lang="en-US" altLang="ja-JP" dirty="0" smtClean="0"/>
          </a:p>
          <a:p>
            <a:pPr marL="0" indent="0">
              <a:buNone/>
            </a:pPr>
            <a:r>
              <a:rPr lang="ja-JP" altLang="en-US" dirty="0" smtClean="0"/>
              <a:t>輸出産業（一般機械、電気機械、輸送用機械、精密機械）の付加価値デフレータは急上昇（電気機械の上昇率はマイナスであるが、過去との比較では急上昇）</a:t>
            </a:r>
            <a:endParaRPr lang="en-US" altLang="ja-JP" dirty="0" smtClean="0"/>
          </a:p>
          <a:p>
            <a:pPr marL="0" indent="0">
              <a:buNone/>
            </a:pPr>
            <a:r>
              <a:rPr lang="ja-JP" altLang="en-US" dirty="0" smtClean="0"/>
              <a:t>内需型産業では付加価値デフレは悪化</a:t>
            </a:r>
            <a:endParaRPr lang="en-US" altLang="ja-JP" dirty="0" smtClean="0"/>
          </a:p>
          <a:p>
            <a:pPr marL="0" indent="0">
              <a:buNone/>
            </a:pPr>
            <a:r>
              <a:rPr lang="ja-JP" altLang="en-US" dirty="0"/>
              <a:t>製造業</a:t>
            </a:r>
            <a:r>
              <a:rPr lang="ja-JP" altLang="en-US" dirty="0" smtClean="0"/>
              <a:t>でも、輸出産業でなければ、付加価値デフレが悪化しているものは少なくない。</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1578642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結論</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輸入インフレで製品価格が上がっても、付加価値デフレが生じている。</a:t>
            </a:r>
            <a:endParaRPr kumimoji="1" lang="en-US" altLang="ja-JP" dirty="0" smtClean="0"/>
          </a:p>
          <a:p>
            <a:pPr marL="0" indent="0">
              <a:buNone/>
            </a:pPr>
            <a:r>
              <a:rPr lang="ja-JP" altLang="en-US" dirty="0" smtClean="0"/>
              <a:t>そもそもデフレ脱却は初めから進んでいなかった。</a:t>
            </a:r>
            <a:endParaRPr lang="en-US" altLang="ja-JP" dirty="0" smtClean="0"/>
          </a:p>
          <a:p>
            <a:pPr marL="0" indent="0">
              <a:buNone/>
            </a:pPr>
            <a:endParaRPr kumimoji="1" lang="en-US" altLang="ja-JP" dirty="0"/>
          </a:p>
          <a:p>
            <a:pPr marL="0" indent="0">
              <a:buNone/>
            </a:pPr>
            <a:r>
              <a:rPr kumimoji="1" lang="ja-JP" altLang="en-US" dirty="0" smtClean="0"/>
              <a:t>輸入デフレと付加価値デフレの効果</a:t>
            </a:r>
            <a:endParaRPr kumimoji="1" lang="en-US" altLang="ja-JP" dirty="0" smtClean="0"/>
          </a:p>
          <a:p>
            <a:pPr marL="0" indent="0">
              <a:buNone/>
            </a:pPr>
            <a:r>
              <a:rPr kumimoji="1" lang="ja-JP" altLang="en-US" dirty="0" smtClean="0"/>
              <a:t>輸入価格の上昇を製品価格に転嫁ができない</a:t>
            </a:r>
            <a:endParaRPr kumimoji="1" lang="en-US" altLang="ja-JP" dirty="0" smtClean="0"/>
          </a:p>
          <a:p>
            <a:pPr marL="0" indent="0">
              <a:buNone/>
            </a:pPr>
            <a:r>
              <a:rPr kumimoji="1" lang="ja-JP" altLang="en-US" dirty="0" smtClean="0"/>
              <a:t>転嫁されれば、消費者が損失</a:t>
            </a:r>
            <a:endParaRPr kumimoji="1" lang="en-US" altLang="ja-JP" dirty="0" smtClean="0"/>
          </a:p>
          <a:p>
            <a:pPr marL="0" indent="0">
              <a:buNone/>
            </a:pPr>
            <a:r>
              <a:rPr kumimoji="1" lang="ja-JP" altLang="en-US" dirty="0" smtClean="0"/>
              <a:t>国内産業と消費者が損失</a:t>
            </a:r>
            <a:endParaRPr kumimoji="1" lang="en-US" altLang="ja-JP" dirty="0" smtClean="0"/>
          </a:p>
          <a:p>
            <a:pPr marL="0" indent="0">
              <a:buNone/>
            </a:pPr>
            <a:r>
              <a:rPr kumimoji="1" lang="ja-JP" altLang="en-US" dirty="0" smtClean="0"/>
              <a:t>ただし、円安による輸出価格の上昇で、輸出産業は利益を受ける</a:t>
            </a:r>
            <a:endParaRPr kumimoji="1" lang="en-US" altLang="ja-JP" dirty="0" smtClean="0"/>
          </a:p>
        </p:txBody>
      </p:sp>
    </p:spTree>
    <p:extLst>
      <p:ext uri="{BB962C8B-B14F-4D97-AF65-F5344CB8AC3E}">
        <p14:creationId xmlns:p14="http://schemas.microsoft.com/office/powerpoint/2010/main" val="9653135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1183</TotalTime>
  <Words>1269</Words>
  <Application>Microsoft Office PowerPoint</Application>
  <PresentationFormat>ユーザー設定</PresentationFormat>
  <Paragraphs>171</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異次元緩和はデフレ脱却を進めたか</vt:lpstr>
      <vt:lpstr>目次</vt:lpstr>
      <vt:lpstr>１．はじめに－２つの予想</vt:lpstr>
      <vt:lpstr>経済成長の見通し（2014年度）</vt:lpstr>
      <vt:lpstr>現在はデフレに戻っている</vt:lpstr>
      <vt:lpstr>公式見解は正しいのか？</vt:lpstr>
      <vt:lpstr>２．輸入インフレと付加価値デフレ</vt:lpstr>
      <vt:lpstr>『国民経済計算確報』のデータによる分析</vt:lpstr>
      <vt:lpstr>結論</vt:lpstr>
      <vt:lpstr>３．消費は増加していたのか</vt:lpstr>
      <vt:lpstr>岩田規久男　 2014年５月26日の講演</vt:lpstr>
      <vt:lpstr>消費抑圧とスタグフレーションは起きていた！</vt:lpstr>
      <vt:lpstr>2013年度に経済は本当に成長していたのか</vt:lpstr>
      <vt:lpstr>４．そもそも日本は停滞していたのか</vt:lpstr>
      <vt:lpstr>内閣府による景気循環日付</vt:lpstr>
      <vt:lpstr>今までの日本も経済は成長していた</vt:lpstr>
      <vt:lpstr>経済回復はアベノミクスのためか</vt:lpstr>
      <vt:lpstr>PowerPoint プレゼンテーション</vt:lpstr>
      <vt:lpstr>５．まとめ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アベノミクスと 政治のレトリック</dc:title>
  <dc:creator>服部茂幸</dc:creator>
  <cp:lastModifiedBy>福井県立大学</cp:lastModifiedBy>
  <cp:revision>97</cp:revision>
  <cp:lastPrinted>2014-11-10T07:40:50Z</cp:lastPrinted>
  <dcterms:created xsi:type="dcterms:W3CDTF">2014-08-19T12:39:29Z</dcterms:created>
  <dcterms:modified xsi:type="dcterms:W3CDTF">2015-03-12T12:24:30Z</dcterms:modified>
</cp:coreProperties>
</file>