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7" r:id="rId3"/>
    <p:sldId id="258" r:id="rId4"/>
    <p:sldId id="285" r:id="rId5"/>
    <p:sldId id="367" r:id="rId6"/>
    <p:sldId id="368" r:id="rId7"/>
    <p:sldId id="369" r:id="rId8"/>
    <p:sldId id="374" r:id="rId9"/>
    <p:sldId id="380" r:id="rId10"/>
    <p:sldId id="378" r:id="rId11"/>
    <p:sldId id="381" r:id="rId12"/>
    <p:sldId id="392" r:id="rId13"/>
    <p:sldId id="382" r:id="rId14"/>
    <p:sldId id="389" r:id="rId15"/>
    <p:sldId id="383" r:id="rId16"/>
    <p:sldId id="384" r:id="rId17"/>
    <p:sldId id="385" r:id="rId18"/>
    <p:sldId id="386" r:id="rId19"/>
    <p:sldId id="387" r:id="rId20"/>
    <p:sldId id="388" r:id="rId21"/>
    <p:sldId id="393" r:id="rId22"/>
    <p:sldId id="373" r:id="rId23"/>
    <p:sldId id="372" r:id="rId24"/>
    <p:sldId id="376" r:id="rId25"/>
    <p:sldId id="375" r:id="rId26"/>
    <p:sldId id="394" r:id="rId27"/>
    <p:sldId id="395" r:id="rId28"/>
    <p:sldId id="37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0" autoAdjust="0"/>
    <p:restoredTop sz="94660"/>
  </p:normalViewPr>
  <p:slideViewPr>
    <p:cSldViewPr snapToGrid="0">
      <p:cViewPr varScale="1">
        <p:scale>
          <a:sx n="60" d="100"/>
          <a:sy n="60" d="100"/>
        </p:scale>
        <p:origin x="10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en-GB"/>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BEE22-3C3C-48DD-ADFF-B6B86FE97A9A}" type="datetimeFigureOut">
              <a:rPr kumimoji="1" lang="en-GB" smtClean="0"/>
              <a:t>25/02/2020</a:t>
            </a:fld>
            <a:endParaRPr kumimoji="1" lang="en-GB"/>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en-GB"/>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547A4B-374C-45DB-9A54-466A14305660}" type="slidenum">
              <a:rPr kumimoji="1" lang="en-GB" smtClean="0"/>
              <a:t>‹#›</a:t>
            </a:fld>
            <a:endParaRPr kumimoji="1" lang="en-GB"/>
          </a:p>
        </p:txBody>
      </p:sp>
    </p:spTree>
    <p:extLst>
      <p:ext uri="{BB962C8B-B14F-4D97-AF65-F5344CB8AC3E}">
        <p14:creationId xmlns:p14="http://schemas.microsoft.com/office/powerpoint/2010/main" val="18292864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「市場向けの生産」「潜在的には」と付け加えるべきか？第三者基準</a:t>
            </a:r>
            <a:r>
              <a:rPr kumimoji="1" lang="en-GB" dirty="0"/>
              <a:t>third party principle, </a:t>
            </a:r>
            <a:r>
              <a:rPr kumimoji="1" lang="en-GB" dirty="0" err="1"/>
              <a:t>delegability</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4</a:t>
            </a:fld>
            <a:endParaRPr kumimoji="1" lang="en-GB"/>
          </a:p>
        </p:txBody>
      </p:sp>
    </p:spTree>
    <p:extLst>
      <p:ext uri="{BB962C8B-B14F-4D97-AF65-F5344CB8AC3E}">
        <p14:creationId xmlns:p14="http://schemas.microsoft.com/office/powerpoint/2010/main" val="3345315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隣の人が買い物をしてきてやった、とか。</a:t>
            </a:r>
            <a:r>
              <a:rPr kumimoji="1" lang="en-US" altLang="ja-JP" dirty="0"/>
              <a:t>domestic services</a:t>
            </a:r>
            <a:r>
              <a:rPr kumimoji="1" lang="ja-JP" altLang="en-US" dirty="0"/>
              <a:t>の取り扱いの変更があった。</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5</a:t>
            </a:fld>
            <a:endParaRPr kumimoji="1" lang="en-GB"/>
          </a:p>
        </p:txBody>
      </p:sp>
    </p:spTree>
    <p:extLst>
      <p:ext uri="{BB962C8B-B14F-4D97-AF65-F5344CB8AC3E}">
        <p14:creationId xmlns:p14="http://schemas.microsoft.com/office/powerpoint/2010/main" val="3750544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「マイカー・リース」もある。</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10</a:t>
            </a:fld>
            <a:endParaRPr kumimoji="1" lang="en-GB"/>
          </a:p>
        </p:txBody>
      </p:sp>
    </p:spTree>
    <p:extLst>
      <p:ext uri="{BB962C8B-B14F-4D97-AF65-F5344CB8AC3E}">
        <p14:creationId xmlns:p14="http://schemas.microsoft.com/office/powerpoint/2010/main" val="1992387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計測の信頼性が低いと判断して、狭義境界内に配置するが、</a:t>
            </a:r>
            <a:r>
              <a:rPr kumimoji="1" lang="en-US" altLang="ja-JP" dirty="0"/>
              <a:t>GDP</a:t>
            </a:r>
            <a:r>
              <a:rPr kumimoji="1" lang="ja-JP" altLang="en-US" dirty="0"/>
              <a:t>（</a:t>
            </a:r>
            <a:r>
              <a:rPr kumimoji="1" lang="en-US" altLang="ja-JP" dirty="0"/>
              <a:t>NDP</a:t>
            </a:r>
            <a:r>
              <a:rPr kumimoji="1" lang="ja-JP" altLang="en-US" dirty="0"/>
              <a:t>）には当面含めないという選択はあるだろう。</a:t>
            </a:r>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15</a:t>
            </a:fld>
            <a:endParaRPr kumimoji="1" lang="en-GB"/>
          </a:p>
        </p:txBody>
      </p:sp>
    </p:spTree>
    <p:extLst>
      <p:ext uri="{BB962C8B-B14F-4D97-AF65-F5344CB8AC3E}">
        <p14:creationId xmlns:p14="http://schemas.microsoft.com/office/powerpoint/2010/main" val="2531599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15547A4B-374C-45DB-9A54-466A14305660}" type="slidenum">
              <a:rPr kumimoji="1" lang="en-GB" smtClean="0"/>
              <a:t>23</a:t>
            </a:fld>
            <a:endParaRPr kumimoji="1" lang="en-GB"/>
          </a:p>
        </p:txBody>
      </p:sp>
    </p:spTree>
    <p:extLst>
      <p:ext uri="{BB962C8B-B14F-4D97-AF65-F5344CB8AC3E}">
        <p14:creationId xmlns:p14="http://schemas.microsoft.com/office/powerpoint/2010/main" val="2760629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hare.timescar.j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uber.com/a/signup/drive/deliver/?utm_source=yahoo-jp&amp;utm_medium=cpc-brand&amp;utm_campaign=search-yjp-brand_85_129_JP-Tokyo_c_all_acq_cpc_ja-jp_CNT_CAStructure_ubereats%20%E9%85%8D%E9%81%94%20%E5%93%A1_338031751857_e_c&amp;utm_term=ubereats%20%E9%85%8D%E9%81%94%20%E5%93%A1&amp;kw=ubereats%20%E9%85%8D%E9%81%94%20%E5%93%A1&amp;campaign_id=1722264653&amp;cid=1722264653&amp;adgroup_id=64282957901&amp;adg_id=64282957901&amp;kw_id=kwd-305817130790&amp;kwid=kwd-305817130790&amp;ad_id=338031751857&amp;ext_id=&amp;dev=c&amp;match=e&amp;yclid=YSS.1000946850.EAIaIQobChMI64Gfv-LD5wIV1KmWCh0pVgEnEAAYASAAEgKnQ_D_BwE&amp;gclid=CP-qzMHiw-cCFQaxvAod5cIKuQ&amp;gclsrc=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times.abema.tv/posts/703206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globe.asahi.com/article/1175403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686E3A-82F8-4C47-8965-2FB5F5BAEA7D}"/>
              </a:ext>
            </a:extLst>
          </p:cNvPr>
          <p:cNvSpPr>
            <a:spLocks noGrp="1"/>
          </p:cNvSpPr>
          <p:nvPr>
            <p:ph type="ctrTitle"/>
          </p:nvPr>
        </p:nvSpPr>
        <p:spPr/>
        <p:txBody>
          <a:bodyPr>
            <a:normAutofit/>
          </a:bodyPr>
          <a:lstStyle/>
          <a:p>
            <a:r>
              <a:rPr lang="ja-JP" altLang="en-US" dirty="0"/>
              <a:t>シェアリング・エコノミー、ギグ・エコノミーと「拡大</a:t>
            </a:r>
            <a:r>
              <a:rPr lang="en-US" altLang="ja-JP" dirty="0"/>
              <a:t>NDP</a:t>
            </a:r>
            <a:r>
              <a:rPr lang="ja-JP" altLang="en-US" dirty="0"/>
              <a:t>」</a:t>
            </a:r>
            <a:endParaRPr kumimoji="1" lang="en-GB" dirty="0"/>
          </a:p>
        </p:txBody>
      </p:sp>
      <p:sp>
        <p:nvSpPr>
          <p:cNvPr id="3" name="字幕 2">
            <a:extLst>
              <a:ext uri="{FF2B5EF4-FFF2-40B4-BE49-F238E27FC236}">
                <a16:creationId xmlns:a16="http://schemas.microsoft.com/office/drawing/2014/main" id="{E7F022A6-0A25-48F8-B76F-2E409E2C4222}"/>
              </a:ext>
            </a:extLst>
          </p:cNvPr>
          <p:cNvSpPr>
            <a:spLocks noGrp="1"/>
          </p:cNvSpPr>
          <p:nvPr>
            <p:ph type="subTitle" idx="1"/>
          </p:nvPr>
        </p:nvSpPr>
        <p:spPr/>
        <p:txBody>
          <a:bodyPr/>
          <a:lstStyle/>
          <a:p>
            <a:r>
              <a:rPr kumimoji="1" lang="ja-JP" altLang="en-US" dirty="0"/>
              <a:t>専修大学　作間逸雄</a:t>
            </a:r>
            <a:endParaRPr kumimoji="1" lang="en-GB" dirty="0"/>
          </a:p>
        </p:txBody>
      </p:sp>
    </p:spTree>
    <p:extLst>
      <p:ext uri="{BB962C8B-B14F-4D97-AF65-F5344CB8AC3E}">
        <p14:creationId xmlns:p14="http://schemas.microsoft.com/office/powerpoint/2010/main" val="286479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222ACC-3872-4341-B9A0-8B014B2D2A71}"/>
              </a:ext>
            </a:extLst>
          </p:cNvPr>
          <p:cNvSpPr>
            <a:spLocks noGrp="1"/>
          </p:cNvSpPr>
          <p:nvPr>
            <p:ph type="title"/>
          </p:nvPr>
        </p:nvSpPr>
        <p:spPr/>
        <p:txBody>
          <a:bodyPr/>
          <a:lstStyle/>
          <a:p>
            <a:r>
              <a:rPr kumimoji="1" lang="ja-JP" altLang="en-US" dirty="0"/>
              <a:t>シェアリングエコノミーをどう定義するか？</a:t>
            </a:r>
            <a:endParaRPr kumimoji="1" lang="en-GB" dirty="0"/>
          </a:p>
        </p:txBody>
      </p:sp>
      <p:sp>
        <p:nvSpPr>
          <p:cNvPr id="3" name="コンテンツ プレースホルダー 2">
            <a:extLst>
              <a:ext uri="{FF2B5EF4-FFF2-40B4-BE49-F238E27FC236}">
                <a16:creationId xmlns:a16="http://schemas.microsoft.com/office/drawing/2014/main" id="{EB2F4661-9BA3-4F4D-AE2E-2C37AC2B0839}"/>
              </a:ext>
            </a:extLst>
          </p:cNvPr>
          <p:cNvSpPr>
            <a:spLocks noGrp="1"/>
          </p:cNvSpPr>
          <p:nvPr>
            <p:ph idx="1"/>
          </p:nvPr>
        </p:nvSpPr>
        <p:spPr/>
        <p:txBody>
          <a:bodyPr/>
          <a:lstStyle/>
          <a:p>
            <a:r>
              <a:rPr lang="ja-JP" altLang="ja-JP" dirty="0"/>
              <a:t>ここで、シェアリング・エコノミーを生産要素としての、</a:t>
            </a:r>
          </a:p>
          <a:p>
            <a:pPr marL="0" indent="0">
              <a:buNone/>
            </a:pPr>
            <a:r>
              <a:rPr lang="ja-JP" altLang="en-US" sz="2400" dirty="0"/>
              <a:t>　　　　　　　　</a:t>
            </a:r>
            <a:r>
              <a:rPr lang="ja-JP" altLang="ja-JP" sz="2400" dirty="0"/>
              <a:t>もの（資本）のシェアと労働のシェア</a:t>
            </a:r>
          </a:p>
          <a:p>
            <a:r>
              <a:rPr lang="ja-JP" altLang="ja-JP" dirty="0"/>
              <a:t>と考えてみる。</a:t>
            </a:r>
            <a:endParaRPr lang="en-US" altLang="ja-JP" dirty="0"/>
          </a:p>
          <a:p>
            <a:r>
              <a:rPr lang="ja-JP" altLang="ja-JP" dirty="0"/>
              <a:t>＜もの＞のシェアから考える。民泊の場合、</a:t>
            </a:r>
            <a:r>
              <a:rPr lang="en-GB" altLang="ja-JP" dirty="0"/>
              <a:t>1</a:t>
            </a:r>
            <a:r>
              <a:rPr lang="ja-JP" altLang="ja-JP" dirty="0"/>
              <a:t>件の住宅をシェアし、本来の居住者と宿泊者が同時にその住宅を使うが、時間的なずれを伴いながら同じものを使うという意味でシェアする場合も多い。</a:t>
            </a:r>
            <a:endParaRPr lang="en-US" altLang="ja-JP" dirty="0"/>
          </a:p>
          <a:p>
            <a:r>
              <a:rPr lang="ja-JP" altLang="en-US" dirty="0"/>
              <a:t>「所有からシェアへ」のキャッチフレーズのもとで、従来の用語なら「レンタ・カー」でよいものを「カー・シェア」という名で呼ぶようになった。</a:t>
            </a:r>
            <a:endParaRPr lang="en-US" altLang="ja-JP" dirty="0"/>
          </a:p>
          <a:p>
            <a:r>
              <a:rPr kumimoji="1" lang="ja-JP" altLang="en-US" dirty="0"/>
              <a:t>ただし、「レンタ・カー」の場合、手続きが煩雑であったが、「カー・シェア」は、インターネットを活用することにより、サービスが改善されている面はある。タイムズ・カーシェア</a:t>
            </a:r>
            <a:r>
              <a:rPr kumimoji="1" lang="en-US" altLang="ja-JP" dirty="0"/>
              <a:t>HP</a:t>
            </a:r>
            <a:r>
              <a:rPr kumimoji="1" lang="ja-JP" altLang="en-US" dirty="0"/>
              <a:t>を見てみよう。</a:t>
            </a:r>
            <a:r>
              <a:rPr lang="en-GB" altLang="ja-JP" dirty="0">
                <a:hlinkClick r:id="rId3"/>
              </a:rPr>
              <a:t>https://share.timescar.jp/</a:t>
            </a:r>
            <a:endParaRPr kumimoji="1" lang="en-GB" dirty="0"/>
          </a:p>
        </p:txBody>
      </p:sp>
    </p:spTree>
    <p:extLst>
      <p:ext uri="{BB962C8B-B14F-4D97-AF65-F5344CB8AC3E}">
        <p14:creationId xmlns:p14="http://schemas.microsoft.com/office/powerpoint/2010/main" val="252658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CC4A15-F723-428F-AF9B-E800E8A0C16A}"/>
              </a:ext>
            </a:extLst>
          </p:cNvPr>
          <p:cNvSpPr>
            <a:spLocks noGrp="1"/>
          </p:cNvSpPr>
          <p:nvPr>
            <p:ph type="title"/>
          </p:nvPr>
        </p:nvSpPr>
        <p:spPr/>
        <p:txBody>
          <a:bodyPr/>
          <a:lstStyle/>
          <a:p>
            <a:r>
              <a:rPr kumimoji="1" lang="ja-JP" altLang="en-US" dirty="0"/>
              <a:t>労働のシェアリングエコノミー（ギグ・エコノミー）</a:t>
            </a:r>
            <a:endParaRPr kumimoji="1" lang="en-GB" dirty="0"/>
          </a:p>
        </p:txBody>
      </p:sp>
      <p:sp>
        <p:nvSpPr>
          <p:cNvPr id="3" name="コンテンツ プレースホルダー 2">
            <a:extLst>
              <a:ext uri="{FF2B5EF4-FFF2-40B4-BE49-F238E27FC236}">
                <a16:creationId xmlns:a16="http://schemas.microsoft.com/office/drawing/2014/main" id="{EE0B89DF-16E3-4F0B-8600-730B60BB5BCF}"/>
              </a:ext>
            </a:extLst>
          </p:cNvPr>
          <p:cNvSpPr>
            <a:spLocks noGrp="1"/>
          </p:cNvSpPr>
          <p:nvPr>
            <p:ph idx="1"/>
          </p:nvPr>
        </p:nvSpPr>
        <p:spPr/>
        <p:txBody>
          <a:bodyPr>
            <a:normAutofit lnSpcReduction="10000"/>
          </a:bodyPr>
          <a:lstStyle/>
          <a:p>
            <a:r>
              <a:rPr lang="ja-JP" altLang="en-US" dirty="0"/>
              <a:t>労</a:t>
            </a:r>
            <a:r>
              <a:rPr lang="ja-JP" altLang="ja-JP" dirty="0"/>
              <a:t>働についても、シェアがありうる。福祉国家のもとでは、とくに都市部では、労働者は</a:t>
            </a:r>
            <a:r>
              <a:rPr lang="en-GB" altLang="ja-JP" dirty="0"/>
              <a:t>1</a:t>
            </a:r>
            <a:r>
              <a:rPr lang="ja-JP" altLang="ja-JP" dirty="0"/>
              <a:t>企業に雇用され、雇用主体は最低賃金を守り、社会保障負担をすることによって、老後を含め、労働者の生活を保証</a:t>
            </a:r>
            <a:r>
              <a:rPr lang="ja-JP" altLang="en-US" dirty="0"/>
              <a:t>してきた</a:t>
            </a:r>
            <a:r>
              <a:rPr lang="ja-JP" altLang="ja-JP" dirty="0"/>
              <a:t>。</a:t>
            </a:r>
            <a:endParaRPr lang="en-US" altLang="ja-JP" dirty="0"/>
          </a:p>
          <a:p>
            <a:r>
              <a:rPr lang="ja-JP" altLang="ja-JP" dirty="0"/>
              <a:t>多くの場合、副業は禁止され</a:t>
            </a:r>
            <a:r>
              <a:rPr lang="ja-JP" altLang="en-US" dirty="0"/>
              <a:t>た</a:t>
            </a:r>
            <a:r>
              <a:rPr lang="ja-JP" altLang="ja-JP" dirty="0"/>
              <a:t>ので、一部の専門的職業を除き、</a:t>
            </a:r>
            <a:r>
              <a:rPr lang="ja-JP" altLang="en-US" dirty="0"/>
              <a:t>「</a:t>
            </a:r>
            <a:r>
              <a:rPr lang="ja-JP" altLang="ja-JP" dirty="0"/>
              <a:t>労働の切り売り</a:t>
            </a:r>
            <a:r>
              <a:rPr lang="ja-JP" altLang="en-US" dirty="0"/>
              <a:t>」</a:t>
            </a:r>
            <a:r>
              <a:rPr lang="ja-JP" altLang="ja-JP" dirty="0"/>
              <a:t>はな</a:t>
            </a:r>
            <a:r>
              <a:rPr lang="ja-JP" altLang="en-US" dirty="0"/>
              <a:t>かった</a:t>
            </a:r>
            <a:r>
              <a:rPr lang="ja-JP" altLang="ja-JP" dirty="0"/>
              <a:t>。しかし、今日、副業がかなり一般化し</a:t>
            </a:r>
            <a:r>
              <a:rPr lang="ja-JP" altLang="en-US" dirty="0"/>
              <a:t>ていて、「労働の切り売り」が広がっている。</a:t>
            </a:r>
            <a:endParaRPr lang="en-US" altLang="ja-JP" dirty="0"/>
          </a:p>
          <a:p>
            <a:r>
              <a:rPr lang="ja-JP" altLang="ja-JP" dirty="0"/>
              <a:t>ギグ・エコノミーという言葉もある。「</a:t>
            </a:r>
            <a:r>
              <a:rPr lang="en-GB" altLang="ja-JP" dirty="0"/>
              <a:t>gig</a:t>
            </a:r>
            <a:r>
              <a:rPr lang="ja-JP" altLang="ja-JP" dirty="0"/>
              <a:t>」とは、ライブハウスなどでミュージシャンがその場限りのセッションを組んで演奏すること。「ギグ・エコノミー」は、単発の仕事を、インターネットを通じて請け負う働き方を指すとされている（寺西</a:t>
            </a:r>
            <a:r>
              <a:rPr lang="en-GB" altLang="ja-JP" dirty="0"/>
              <a:t>[2018]</a:t>
            </a:r>
            <a:r>
              <a:rPr lang="ja-JP" altLang="ja-JP" dirty="0"/>
              <a:t>）。</a:t>
            </a:r>
            <a:endParaRPr lang="en-US" altLang="ja-JP" dirty="0"/>
          </a:p>
          <a:p>
            <a:r>
              <a:rPr lang="ja-JP" altLang="en-US" dirty="0"/>
              <a:t>こうした働き方は、企業から社会保障負担を免れる方法として、労働者からも、自由な、新しい働き方として歓迎される一方、雇用契約とみなされないので、福祉国家のもとで得られた雇用に対する保護を得られない。非正規労働全体に対する問題でもあるが、雇用と自営業との中間にある働き方をどう記録するか、という問題がある。</a:t>
            </a:r>
          </a:p>
          <a:p>
            <a:endParaRPr lang="en-US" altLang="ja-JP" dirty="0"/>
          </a:p>
        </p:txBody>
      </p:sp>
    </p:spTree>
    <p:extLst>
      <p:ext uri="{BB962C8B-B14F-4D97-AF65-F5344CB8AC3E}">
        <p14:creationId xmlns:p14="http://schemas.microsoft.com/office/powerpoint/2010/main" val="419012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221C1B-A758-4C44-853B-FD665E655314}"/>
              </a:ext>
            </a:extLst>
          </p:cNvPr>
          <p:cNvSpPr>
            <a:spLocks noGrp="1"/>
          </p:cNvSpPr>
          <p:nvPr>
            <p:ph type="title"/>
          </p:nvPr>
        </p:nvSpPr>
        <p:spPr/>
        <p:txBody>
          <a:bodyPr/>
          <a:lstStyle/>
          <a:p>
            <a:r>
              <a:rPr lang="ja-JP" altLang="en-US" dirty="0"/>
              <a:t>資本のシェアエコノミーが</a:t>
            </a:r>
            <a:r>
              <a:rPr lang="ja-JP" altLang="ja-JP" dirty="0"/>
              <a:t>ギグ・エコノミー</a:t>
            </a:r>
            <a:r>
              <a:rPr lang="ja-JP" altLang="en-US" dirty="0"/>
              <a:t>（労働のシェア・エコノミー）と</a:t>
            </a:r>
            <a:r>
              <a:rPr lang="ja-JP" altLang="ja-JP" dirty="0"/>
              <a:t>絡んでいる。</a:t>
            </a:r>
            <a:endParaRPr kumimoji="1" lang="en-GB" dirty="0"/>
          </a:p>
        </p:txBody>
      </p:sp>
      <p:sp>
        <p:nvSpPr>
          <p:cNvPr id="3" name="コンテンツ プレースホルダー 2">
            <a:extLst>
              <a:ext uri="{FF2B5EF4-FFF2-40B4-BE49-F238E27FC236}">
                <a16:creationId xmlns:a16="http://schemas.microsoft.com/office/drawing/2014/main" id="{CD6EF8BD-52FF-483C-843E-10F42298CE0C}"/>
              </a:ext>
            </a:extLst>
          </p:cNvPr>
          <p:cNvSpPr>
            <a:spLocks noGrp="1"/>
          </p:cNvSpPr>
          <p:nvPr>
            <p:ph idx="1"/>
          </p:nvPr>
        </p:nvSpPr>
        <p:spPr/>
        <p:txBody>
          <a:bodyPr/>
          <a:lstStyle/>
          <a:p>
            <a:r>
              <a:rPr lang="en-GB" altLang="ja-JP" dirty="0"/>
              <a:t>UBER</a:t>
            </a:r>
            <a:r>
              <a:rPr lang="ja-JP" altLang="ja-JP" dirty="0"/>
              <a:t>でも</a:t>
            </a:r>
            <a:r>
              <a:rPr lang="en-GB" altLang="ja-JP" dirty="0"/>
              <a:t>UBER EATS</a:t>
            </a:r>
            <a:r>
              <a:rPr lang="ja-JP" altLang="ja-JP" dirty="0"/>
              <a:t>でも、</a:t>
            </a:r>
            <a:r>
              <a:rPr lang="ja-JP" altLang="en-US" dirty="0"/>
              <a:t>資本のシェアエコノミーが</a:t>
            </a:r>
            <a:r>
              <a:rPr lang="ja-JP" altLang="ja-JP" dirty="0"/>
              <a:t>ギグ・エコノミー</a:t>
            </a:r>
            <a:r>
              <a:rPr lang="ja-JP" altLang="en-US" dirty="0"/>
              <a:t>（労働のシェア・エコノミー）と</a:t>
            </a:r>
            <a:r>
              <a:rPr lang="ja-JP" altLang="ja-JP" dirty="0"/>
              <a:t>絡んでいる。</a:t>
            </a:r>
            <a:r>
              <a:rPr lang="ja-JP" altLang="en-US" dirty="0"/>
              <a:t>また、人的資本（運転能力）のシェアと見なす可能性もある。</a:t>
            </a:r>
            <a:r>
              <a:rPr lang="en-US" altLang="ja-JP" dirty="0"/>
              <a:t>UBER EATS</a:t>
            </a:r>
            <a:r>
              <a:rPr lang="ja-JP" altLang="en-US" dirty="0"/>
              <a:t>のサイトを見てみよう。</a:t>
            </a:r>
            <a:endParaRPr lang="en-US" altLang="ja-JP" dirty="0"/>
          </a:p>
          <a:p>
            <a:r>
              <a:rPr lang="en-GB" altLang="ja-JP" dirty="0">
                <a:hlinkClick r:id="rId2"/>
              </a:rPr>
              <a:t>https://www.uber.com/a/signup/drive/deliver/?utm_source=yahoo-jp&amp;utm_medium=cpc-brand&amp;utm_campaign=search-yjp-brand_85_129_JP-Tokyo_c_all_acq_cpc_ja-jp_CNT_CAStructure_ubereats%20%E9%85%8D%E9%81%94%20%E5%93%A1_338031751857_e_c&amp;utm_term=ubereats%20%E9%85%8D%E9%81%94%20%E5%93%A1&amp;kw=ubereats%20%E9%85%8D%E9%81%94%20%E5%93%A1&amp;campaign_id=1722264653&amp;cid=1722264653&amp;adgroup_id=64282957901&amp;adg_id=64282957901&amp;kw_id=kwd-305817130790&amp;kwid=kwd-305817130790&amp;ad_id=338031751857&amp;ext_id=&amp;dev=c&amp;match=e&amp;yclid=YSS.1000946850.EAIaIQobChMI64Gfv-LD5wIV1KmWCh0pVgEnEAAYASAAEgKnQ_D_BwE&amp;gclid=CP-qzMHiw-cCFQaxvAod5cIKuQ&amp;gclsrc=ds</a:t>
            </a:r>
            <a:endParaRPr kumimoji="1" lang="en-GB" altLang="ja-JP" dirty="0"/>
          </a:p>
          <a:p>
            <a:endParaRPr kumimoji="1" lang="en-GB" dirty="0"/>
          </a:p>
        </p:txBody>
      </p:sp>
    </p:spTree>
    <p:extLst>
      <p:ext uri="{BB962C8B-B14F-4D97-AF65-F5344CB8AC3E}">
        <p14:creationId xmlns:p14="http://schemas.microsoft.com/office/powerpoint/2010/main" val="1891796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B8407-40A3-402F-B2CD-9E077943D438}"/>
              </a:ext>
            </a:extLst>
          </p:cNvPr>
          <p:cNvSpPr>
            <a:spLocks noGrp="1"/>
          </p:cNvSpPr>
          <p:nvPr>
            <p:ph type="title"/>
          </p:nvPr>
        </p:nvSpPr>
        <p:spPr/>
        <p:txBody>
          <a:bodyPr/>
          <a:lstStyle/>
          <a:p>
            <a:r>
              <a:rPr kumimoji="1" lang="en-GB" dirty="0"/>
              <a:t>UBER</a:t>
            </a:r>
            <a:r>
              <a:rPr kumimoji="1" lang="ja-JP" altLang="en-US" dirty="0"/>
              <a:t>は、日本では営業できない。</a:t>
            </a:r>
            <a:endParaRPr kumimoji="1" lang="en-GB" dirty="0"/>
          </a:p>
        </p:txBody>
      </p:sp>
      <p:sp>
        <p:nvSpPr>
          <p:cNvPr id="3" name="コンテンツ プレースホルダー 2">
            <a:extLst>
              <a:ext uri="{FF2B5EF4-FFF2-40B4-BE49-F238E27FC236}">
                <a16:creationId xmlns:a16="http://schemas.microsoft.com/office/drawing/2014/main" id="{5CF60BF7-B6A3-4613-8031-EC7AF528752A}"/>
              </a:ext>
            </a:extLst>
          </p:cNvPr>
          <p:cNvSpPr>
            <a:spLocks noGrp="1"/>
          </p:cNvSpPr>
          <p:nvPr>
            <p:ph idx="1"/>
          </p:nvPr>
        </p:nvSpPr>
        <p:spPr/>
        <p:txBody>
          <a:bodyPr/>
          <a:lstStyle/>
          <a:p>
            <a:r>
              <a:rPr lang="en-US" altLang="ja-JP" b="1" dirty="0"/>
              <a:t>Uber</a:t>
            </a:r>
            <a:r>
              <a:rPr lang="ja-JP" altLang="en-US" dirty="0"/>
              <a:t>（ウーバー）は、米国の企業であるウーバー・テクノロジーズが運営する、自動車配車サービスである。</a:t>
            </a:r>
            <a:r>
              <a:rPr lang="ja-JP" altLang="ja-JP" dirty="0"/>
              <a:t>乗客</a:t>
            </a:r>
            <a:r>
              <a:rPr lang="ja-JP" altLang="en-US" dirty="0"/>
              <a:t>は</a:t>
            </a:r>
            <a:r>
              <a:rPr lang="ja-JP" altLang="ja-JP" dirty="0"/>
              <a:t>アプリを使って車を呼び登録している一般の運転手が目的地まで送り届ける配車サービスである</a:t>
            </a:r>
            <a:r>
              <a:rPr lang="ja-JP" altLang="en-US" dirty="0"/>
              <a:t>。現在は世界</a:t>
            </a:r>
            <a:r>
              <a:rPr lang="en-US" altLang="ja-JP" dirty="0"/>
              <a:t>70</a:t>
            </a:r>
            <a:r>
              <a:rPr lang="ja-JP" altLang="en-US" dirty="0"/>
              <a:t>カ国・地域の</a:t>
            </a:r>
            <a:r>
              <a:rPr lang="en-US" altLang="ja-JP" dirty="0"/>
              <a:t>450</a:t>
            </a:r>
            <a:r>
              <a:rPr lang="ja-JP" altLang="en-US" dirty="0"/>
              <a:t>都市以上で展開している。</a:t>
            </a:r>
            <a:r>
              <a:rPr lang="ja-JP" altLang="ja-JP" dirty="0"/>
              <a:t> </a:t>
            </a:r>
            <a:endParaRPr kumimoji="1" lang="en-US" altLang="ja-JP" dirty="0"/>
          </a:p>
          <a:p>
            <a:r>
              <a:rPr kumimoji="1" lang="ja-JP" altLang="en-US" dirty="0"/>
              <a:t>道路交通法では、自家用車での有償輸送は「白タク行為」として原則禁止されているので、</a:t>
            </a:r>
            <a:r>
              <a:rPr kumimoji="1" lang="en-US" altLang="ja-JP" dirty="0"/>
              <a:t>UBER</a:t>
            </a:r>
            <a:r>
              <a:rPr kumimoji="1" lang="ja-JP" altLang="en-US" dirty="0"/>
              <a:t>は、日本では営業できない。ここで、「自家用車」は、運輸営業用（緑ナンバー、営業ナンバー）自動車以外の自動車のことで、「マイカー」のことではない。生産過程で使用されている固定資産としての自動車で有償輸送用でないものは自家用車である。</a:t>
            </a:r>
            <a:endParaRPr kumimoji="1" lang="en-US" altLang="ja-JP" dirty="0"/>
          </a:p>
          <a:p>
            <a:r>
              <a:rPr kumimoji="1" lang="ja-JP" altLang="en-US" dirty="0"/>
              <a:t>自治体が所有する自家用車を使って、有償輸送をすることが過疎地自治体に限定して、「公共交通の空白地域」対策として認められているが、これは、シェアリング・エコノミーとは関係ない。</a:t>
            </a:r>
            <a:endParaRPr kumimoji="1" lang="en-GB" dirty="0"/>
          </a:p>
        </p:txBody>
      </p:sp>
    </p:spTree>
    <p:extLst>
      <p:ext uri="{BB962C8B-B14F-4D97-AF65-F5344CB8AC3E}">
        <p14:creationId xmlns:p14="http://schemas.microsoft.com/office/powerpoint/2010/main" val="6083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F58A86-A0F1-4DB2-B62C-7B0CB1DFFCB4}"/>
              </a:ext>
            </a:extLst>
          </p:cNvPr>
          <p:cNvSpPr>
            <a:spLocks noGrp="1"/>
          </p:cNvSpPr>
          <p:nvPr>
            <p:ph type="title"/>
          </p:nvPr>
        </p:nvSpPr>
        <p:spPr/>
        <p:txBody>
          <a:bodyPr/>
          <a:lstStyle/>
          <a:p>
            <a:r>
              <a:rPr kumimoji="1" lang="en-US" altLang="ja-JP" dirty="0"/>
              <a:t>Uber</a:t>
            </a:r>
            <a:r>
              <a:rPr kumimoji="1" lang="ja-JP" altLang="en-US" dirty="0"/>
              <a:t>の産業分類／運転手の労働の取り扱い</a:t>
            </a:r>
            <a:endParaRPr kumimoji="1" lang="en-GB" dirty="0"/>
          </a:p>
        </p:txBody>
      </p:sp>
      <p:sp>
        <p:nvSpPr>
          <p:cNvPr id="3" name="コンテンツ プレースホルダー 2">
            <a:extLst>
              <a:ext uri="{FF2B5EF4-FFF2-40B4-BE49-F238E27FC236}">
                <a16:creationId xmlns:a16="http://schemas.microsoft.com/office/drawing/2014/main" id="{30B0D3E5-9BA5-4BF4-BCF0-12864CA6E360}"/>
              </a:ext>
            </a:extLst>
          </p:cNvPr>
          <p:cNvSpPr>
            <a:spLocks noGrp="1"/>
          </p:cNvSpPr>
          <p:nvPr>
            <p:ph idx="1"/>
          </p:nvPr>
        </p:nvSpPr>
        <p:spPr/>
        <p:txBody>
          <a:bodyPr/>
          <a:lstStyle/>
          <a:p>
            <a:r>
              <a:rPr kumimoji="1" lang="en-US" altLang="ja-JP" dirty="0"/>
              <a:t>Uber</a:t>
            </a:r>
            <a:r>
              <a:rPr kumimoji="1" lang="ja-JP" altLang="en-US" dirty="0"/>
              <a:t>に対して、</a:t>
            </a:r>
            <a:r>
              <a:rPr kumimoji="1" lang="en-US" altLang="ja-JP" dirty="0"/>
              <a:t>EU</a:t>
            </a:r>
            <a:r>
              <a:rPr kumimoji="1" lang="ja-JP" altLang="en-US" dirty="0"/>
              <a:t>司法裁判所は、ウーバーは、タクシー同様、「運輸会社」であると判断した（</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20</a:t>
            </a:r>
            <a:r>
              <a:rPr kumimoji="1" lang="ja-JP" altLang="en-US" dirty="0"/>
              <a:t>日）。「ウーバー側はアプリを通じてドライバーと乗客をつなぐ「情報社会サービス」を提供しているだけで、より厳しい規制がかかる「運輸サービス」を提供しているわけではないと主張してきた。しかし、</a:t>
            </a:r>
            <a:r>
              <a:rPr kumimoji="1" lang="en-US" altLang="ja-JP" dirty="0"/>
              <a:t>EU</a:t>
            </a:r>
            <a:r>
              <a:rPr kumimoji="1" lang="ja-JP" altLang="en-US" dirty="0"/>
              <a:t>司法裁は実態は顧客を目的地へ送り届ける「運輸サービス」だと判断した」（</a:t>
            </a:r>
            <a:r>
              <a:rPr kumimoji="1" lang="en-US" altLang="ja-JP" dirty="0"/>
              <a:t>『</a:t>
            </a:r>
            <a:r>
              <a:rPr kumimoji="1" lang="ja-JP" altLang="en-US" dirty="0"/>
              <a:t>日本経済新聞</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21</a:t>
            </a:r>
            <a:r>
              <a:rPr kumimoji="1" lang="ja-JP" altLang="en-US" dirty="0"/>
              <a:t>日付）。</a:t>
            </a:r>
            <a:endParaRPr kumimoji="1" lang="en-US" altLang="ja-JP" dirty="0"/>
          </a:p>
          <a:p>
            <a:r>
              <a:rPr kumimoji="1" lang="ja-JP" altLang="en-US" dirty="0"/>
              <a:t>この</a:t>
            </a:r>
            <a:r>
              <a:rPr kumimoji="1" lang="en-US" altLang="ja-JP" dirty="0"/>
              <a:t>EU</a:t>
            </a:r>
            <a:r>
              <a:rPr kumimoji="1" lang="ja-JP" altLang="en-US" dirty="0"/>
              <a:t>司法裁判断は、プラットフォーム企業プラス</a:t>
            </a:r>
            <a:r>
              <a:rPr kumimoji="1" lang="en-US" altLang="ja-JP" dirty="0"/>
              <a:t>Uber</a:t>
            </a:r>
            <a:r>
              <a:rPr kumimoji="1" lang="ja-JP" altLang="en-US" dirty="0"/>
              <a:t>運転手を運輸業として取り扱うべきことを示唆しているように見えて興味深い。</a:t>
            </a:r>
            <a:endParaRPr kumimoji="1" lang="en-US" altLang="ja-JP" dirty="0"/>
          </a:p>
          <a:p>
            <a:r>
              <a:rPr kumimoji="1" lang="ja-JP" altLang="en-US" dirty="0"/>
              <a:t>既に述べたように、従属的な「雇用的自営業者」（森信</a:t>
            </a:r>
            <a:r>
              <a:rPr kumimoji="1" lang="en-US" altLang="ja-JP" dirty="0"/>
              <a:t>[2018]</a:t>
            </a:r>
            <a:r>
              <a:rPr kumimoji="1" lang="ja-JP" altLang="en-US" dirty="0"/>
              <a:t>）をどう取り扱うべきなのか、という問題もある。</a:t>
            </a:r>
            <a:endParaRPr kumimoji="1" lang="en-US" altLang="ja-JP" dirty="0"/>
          </a:p>
          <a:p>
            <a:endParaRPr kumimoji="1" lang="en-US" altLang="ja-JP" dirty="0"/>
          </a:p>
          <a:p>
            <a:endParaRPr kumimoji="1" lang="en-US" altLang="ja-JP" dirty="0"/>
          </a:p>
          <a:p>
            <a:endParaRPr kumimoji="1" lang="en-GB" dirty="0"/>
          </a:p>
        </p:txBody>
      </p:sp>
    </p:spTree>
    <p:extLst>
      <p:ext uri="{BB962C8B-B14F-4D97-AF65-F5344CB8AC3E}">
        <p14:creationId xmlns:p14="http://schemas.microsoft.com/office/powerpoint/2010/main" val="341290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81830-4B88-4C45-85C1-A7A15047CEFF}"/>
              </a:ext>
            </a:extLst>
          </p:cNvPr>
          <p:cNvSpPr>
            <a:spLocks noGrp="1"/>
          </p:cNvSpPr>
          <p:nvPr>
            <p:ph type="title"/>
          </p:nvPr>
        </p:nvSpPr>
        <p:spPr/>
        <p:txBody>
          <a:bodyPr/>
          <a:lstStyle/>
          <a:p>
            <a:r>
              <a:rPr kumimoji="1" lang="ja-JP" altLang="en-US" dirty="0"/>
              <a:t>シェアリングエコノミーをどう定義するか？（続）</a:t>
            </a:r>
            <a:endParaRPr kumimoji="1" lang="en-GB" dirty="0"/>
          </a:p>
        </p:txBody>
      </p:sp>
      <p:sp>
        <p:nvSpPr>
          <p:cNvPr id="3" name="コンテンツ プレースホルダー 2">
            <a:extLst>
              <a:ext uri="{FF2B5EF4-FFF2-40B4-BE49-F238E27FC236}">
                <a16:creationId xmlns:a16="http://schemas.microsoft.com/office/drawing/2014/main" id="{BFF34A90-DC76-47A7-8B5E-CA48FC2C9BCF}"/>
              </a:ext>
            </a:extLst>
          </p:cNvPr>
          <p:cNvSpPr>
            <a:spLocks noGrp="1"/>
          </p:cNvSpPr>
          <p:nvPr>
            <p:ph idx="1"/>
          </p:nvPr>
        </p:nvSpPr>
        <p:spPr/>
        <p:txBody>
          <a:bodyPr>
            <a:normAutofit fontScale="92500" lnSpcReduction="10000"/>
          </a:bodyPr>
          <a:lstStyle/>
          <a:p>
            <a:r>
              <a:rPr kumimoji="1" lang="en-US" altLang="ja-JP" dirty="0"/>
              <a:t>SNA</a:t>
            </a:r>
            <a:r>
              <a:rPr kumimoji="1" lang="ja-JP" altLang="en-US" dirty="0"/>
              <a:t>の用語で説明すれば、家計（非法人企業としての側面をまだ捕捉されていない）が、狭義、広義の生産活動に使用されているもの（「固定資産」）を自己の最終消費支出向け以外に使用して行なう生産活動を（資本の、ものの）シェアリング・エコノミーと呼ぶのが適切かもしれない。</a:t>
            </a:r>
            <a:endParaRPr kumimoji="1" lang="en-US" altLang="ja-JP" dirty="0"/>
          </a:p>
          <a:p>
            <a:r>
              <a:rPr kumimoji="1" lang="ja-JP" altLang="en-US" dirty="0"/>
              <a:t>帰属家賃の絡みがあるので、住宅のシェアの計測には概念的困難があるが、問題の焦点は基礎データ（</a:t>
            </a:r>
            <a:r>
              <a:rPr kumimoji="1" lang="en-US" altLang="ja-JP" dirty="0"/>
              <a:t>1</a:t>
            </a:r>
            <a:r>
              <a:rPr kumimoji="1" lang="ja-JP" altLang="en-US" dirty="0"/>
              <a:t>次統計ほか）の発見であり、開発である。</a:t>
            </a:r>
            <a:endParaRPr kumimoji="1" lang="en-US" altLang="ja-JP" dirty="0"/>
          </a:p>
          <a:p>
            <a:r>
              <a:rPr kumimoji="1" lang="ja-JP" altLang="en-US" dirty="0"/>
              <a:t>また、シェアリング・エコノミーにはインターネットが介在することが多く、インターネットを活用して需要と供給を引き合わせるプラットフォーム企業が存在する。インターネットが利用されるので、インターネットにどのように統計の網の目を張りめぐらせてゆくかという問題でもある。</a:t>
            </a:r>
            <a:endParaRPr kumimoji="1" lang="en-US" altLang="ja-JP" dirty="0"/>
          </a:p>
          <a:p>
            <a:r>
              <a:rPr kumimoji="1" lang="ja-JP" altLang="en-US" dirty="0"/>
              <a:t>しかし、このように、未観測経済の一部分としてシェアリング・エコノミーを定義すると、観測されればただちに、この生産活動は定義上狭義生産境界内の、通常の</a:t>
            </a:r>
            <a:r>
              <a:rPr kumimoji="1" lang="en-US" altLang="ja-JP" dirty="0"/>
              <a:t>SNA</a:t>
            </a:r>
            <a:r>
              <a:rPr kumimoji="1" lang="ja-JP" altLang="en-US" dirty="0"/>
              <a:t>内生産になることに注意する必要がある。</a:t>
            </a:r>
            <a:endParaRPr kumimoji="1" lang="en-US" altLang="ja-JP" dirty="0"/>
          </a:p>
          <a:p>
            <a:r>
              <a:rPr kumimoji="1" lang="ja-JP" altLang="en-US" dirty="0"/>
              <a:t>そこで、所有（例：マイカー）からレンタル（例：カーシェア）への転換も、シェアリング・エコノミーと見ると、広義のシェアリング・エコノミーが定義できそうである。</a:t>
            </a:r>
            <a:endParaRPr kumimoji="1" lang="en-US" altLang="ja-JP" dirty="0"/>
          </a:p>
          <a:p>
            <a:pPr marL="0" indent="0">
              <a:buNone/>
            </a:pPr>
            <a:endParaRPr kumimoji="1" lang="en-US" altLang="ja-JP" dirty="0"/>
          </a:p>
          <a:p>
            <a:pPr marL="0" indent="0">
              <a:buNone/>
            </a:pPr>
            <a:endParaRPr kumimoji="1" lang="en-US" altLang="ja-JP" dirty="0"/>
          </a:p>
        </p:txBody>
      </p:sp>
    </p:spTree>
    <p:extLst>
      <p:ext uri="{BB962C8B-B14F-4D97-AF65-F5344CB8AC3E}">
        <p14:creationId xmlns:p14="http://schemas.microsoft.com/office/powerpoint/2010/main" val="3724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35B37-F0FE-4A9A-B7F0-3FCE289ADD11}"/>
              </a:ext>
            </a:extLst>
          </p:cNvPr>
          <p:cNvSpPr>
            <a:spLocks noGrp="1"/>
          </p:cNvSpPr>
          <p:nvPr>
            <p:ph type="title"/>
          </p:nvPr>
        </p:nvSpPr>
        <p:spPr/>
        <p:txBody>
          <a:bodyPr/>
          <a:lstStyle/>
          <a:p>
            <a:r>
              <a:rPr kumimoji="1" lang="ja-JP" altLang="en-US" dirty="0"/>
              <a:t>所有からシェアへの転換（広義のシェアリング・エコノミー）</a:t>
            </a:r>
            <a:endParaRPr kumimoji="1" lang="en-GB" dirty="0"/>
          </a:p>
        </p:txBody>
      </p:sp>
      <p:sp>
        <p:nvSpPr>
          <p:cNvPr id="3" name="コンテンツ プレースホルダー 2">
            <a:extLst>
              <a:ext uri="{FF2B5EF4-FFF2-40B4-BE49-F238E27FC236}">
                <a16:creationId xmlns:a16="http://schemas.microsoft.com/office/drawing/2014/main" id="{188AD06D-54B5-4415-AEDE-739B9B509678}"/>
              </a:ext>
            </a:extLst>
          </p:cNvPr>
          <p:cNvSpPr>
            <a:spLocks noGrp="1"/>
          </p:cNvSpPr>
          <p:nvPr>
            <p:ph idx="1"/>
          </p:nvPr>
        </p:nvSpPr>
        <p:spPr>
          <a:xfrm>
            <a:off x="0" y="2288578"/>
            <a:ext cx="11029615" cy="3678303"/>
          </a:xfrm>
        </p:spPr>
        <p:txBody>
          <a:bodyPr/>
          <a:lstStyle/>
          <a:p>
            <a:r>
              <a:rPr lang="ja-JP" altLang="ja-JP" dirty="0"/>
              <a:t>もののシェア</a:t>
            </a:r>
            <a:r>
              <a:rPr lang="ja-JP" altLang="en-US" dirty="0"/>
              <a:t>リング・エコノミーとしての例</a:t>
            </a:r>
            <a:endParaRPr lang="ja-JP" altLang="ja-JP" dirty="0"/>
          </a:p>
          <a:p>
            <a:pPr marL="0" indent="0">
              <a:buNone/>
            </a:pPr>
            <a:r>
              <a:rPr lang="ja-JP" altLang="en-US" dirty="0"/>
              <a:t>　</a:t>
            </a:r>
            <a:r>
              <a:rPr lang="ja-JP" altLang="ja-JP" dirty="0"/>
              <a:t>・カー・シェア（レンタカー）または車のサブスク</a:t>
            </a:r>
          </a:p>
          <a:p>
            <a:pPr marL="0" indent="0">
              <a:buNone/>
            </a:pPr>
            <a:r>
              <a:rPr lang="ja-JP" altLang="en-US" dirty="0"/>
              <a:t>　</a:t>
            </a:r>
            <a:r>
              <a:rPr lang="ja-JP" altLang="ja-JP" dirty="0"/>
              <a:t>・自転車シェア（シェアサイクル）</a:t>
            </a:r>
          </a:p>
          <a:p>
            <a:pPr marL="0" indent="0">
              <a:buNone/>
            </a:pPr>
            <a:r>
              <a:rPr lang="ja-JP" altLang="en-US" dirty="0"/>
              <a:t>　</a:t>
            </a:r>
            <a:r>
              <a:rPr lang="ja-JP" altLang="ja-JP" dirty="0"/>
              <a:t>・</a:t>
            </a:r>
            <a:r>
              <a:rPr lang="en-GB" altLang="ja-JP" dirty="0"/>
              <a:t>UBER</a:t>
            </a:r>
            <a:endParaRPr lang="ja-JP" altLang="ja-JP" dirty="0"/>
          </a:p>
          <a:p>
            <a:pPr marL="0" indent="0">
              <a:buNone/>
            </a:pPr>
            <a:r>
              <a:rPr lang="ja-JP" altLang="en-US" dirty="0"/>
              <a:t>　</a:t>
            </a:r>
            <a:r>
              <a:rPr lang="ja-JP" altLang="ja-JP" dirty="0"/>
              <a:t>・</a:t>
            </a:r>
            <a:r>
              <a:rPr lang="en-GB" altLang="ja-JP" dirty="0"/>
              <a:t>UBEREATS</a:t>
            </a:r>
            <a:endParaRPr lang="ja-JP" altLang="ja-JP" dirty="0"/>
          </a:p>
          <a:p>
            <a:pPr marL="0" indent="0">
              <a:buNone/>
            </a:pPr>
            <a:r>
              <a:rPr lang="ja-JP" altLang="en-US" dirty="0"/>
              <a:t>　</a:t>
            </a:r>
            <a:r>
              <a:rPr lang="ja-JP" altLang="ja-JP" dirty="0"/>
              <a:t>・民泊</a:t>
            </a:r>
          </a:p>
          <a:p>
            <a:pPr marL="0" indent="0">
              <a:buNone/>
            </a:pPr>
            <a:r>
              <a:rPr lang="ja-JP" altLang="en-US" dirty="0"/>
              <a:t>　</a:t>
            </a:r>
            <a:r>
              <a:rPr lang="ja-JP" altLang="ja-JP" dirty="0"/>
              <a:t>・シェアハウス</a:t>
            </a:r>
            <a:endParaRPr lang="en-US" altLang="ja-JP" dirty="0"/>
          </a:p>
          <a:p>
            <a:endParaRPr kumimoji="1" lang="en-GB" dirty="0"/>
          </a:p>
        </p:txBody>
      </p:sp>
      <p:pic>
        <p:nvPicPr>
          <p:cNvPr id="3074" name="Picture 2" descr="クリックすると新しいウィンドウで開きます">
            <a:extLst>
              <a:ext uri="{FF2B5EF4-FFF2-40B4-BE49-F238E27FC236}">
                <a16:creationId xmlns:a16="http://schemas.microsoft.com/office/drawing/2014/main" id="{02A4C96F-C21C-4B16-8CA9-A0BC117C47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4908" y="3429000"/>
            <a:ext cx="5715000" cy="3209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2057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E470DF-B661-4448-BA19-18CD27850114}"/>
              </a:ext>
            </a:extLst>
          </p:cNvPr>
          <p:cNvSpPr>
            <a:spLocks noGrp="1"/>
          </p:cNvSpPr>
          <p:nvPr>
            <p:ph type="title"/>
          </p:nvPr>
        </p:nvSpPr>
        <p:spPr/>
        <p:txBody>
          <a:bodyPr/>
          <a:lstStyle/>
          <a:p>
            <a:r>
              <a:rPr kumimoji="1" lang="ja-JP" altLang="en-US" dirty="0"/>
              <a:t>所有からシェアへの転換をどう記録するか？</a:t>
            </a:r>
            <a:endParaRPr kumimoji="1" lang="en-GB" dirty="0"/>
          </a:p>
        </p:txBody>
      </p:sp>
      <p:pic>
        <p:nvPicPr>
          <p:cNvPr id="27" name="図 26">
            <a:extLst>
              <a:ext uri="{FF2B5EF4-FFF2-40B4-BE49-F238E27FC236}">
                <a16:creationId xmlns:a16="http://schemas.microsoft.com/office/drawing/2014/main" id="{01C90657-6F3E-480D-8585-F05BE6A3AC2E}"/>
              </a:ext>
            </a:extLst>
          </p:cNvPr>
          <p:cNvPicPr>
            <a:picLocks noChangeAspect="1"/>
          </p:cNvPicPr>
          <p:nvPr/>
        </p:nvPicPr>
        <p:blipFill>
          <a:blip r:embed="rId2"/>
          <a:stretch>
            <a:fillRect/>
          </a:stretch>
        </p:blipFill>
        <p:spPr>
          <a:xfrm>
            <a:off x="1812425" y="3705725"/>
            <a:ext cx="7599560" cy="3152275"/>
          </a:xfrm>
          <a:prstGeom prst="rect">
            <a:avLst/>
          </a:prstGeom>
        </p:spPr>
      </p:pic>
      <p:sp>
        <p:nvSpPr>
          <p:cNvPr id="3" name="テキスト ボックス 2">
            <a:extLst>
              <a:ext uri="{FF2B5EF4-FFF2-40B4-BE49-F238E27FC236}">
                <a16:creationId xmlns:a16="http://schemas.microsoft.com/office/drawing/2014/main" id="{BB53A231-2DF7-4D2E-8CB2-739D5516F2CA}"/>
              </a:ext>
            </a:extLst>
          </p:cNvPr>
          <p:cNvSpPr txBox="1"/>
          <p:nvPr/>
        </p:nvSpPr>
        <p:spPr>
          <a:xfrm>
            <a:off x="830180" y="2093495"/>
            <a:ext cx="10479504" cy="1754326"/>
          </a:xfrm>
          <a:prstGeom prst="rect">
            <a:avLst/>
          </a:prstGeom>
          <a:noFill/>
        </p:spPr>
        <p:txBody>
          <a:bodyPr wrap="square" rtlCol="0">
            <a:spAutoFit/>
          </a:bodyPr>
          <a:lstStyle/>
          <a:p>
            <a:r>
              <a:rPr kumimoji="1" lang="ja-JP" altLang="en-US" dirty="0"/>
              <a:t>シェアリング・エコノミーが、真の意味で経済的に効率的なのか、当該経済における生産活動を拡大したのかどうかは十分吟味・検討する必要がある。そのためには、シェアリング・エコノミー下の経済活動を</a:t>
            </a:r>
            <a:r>
              <a:rPr kumimoji="1" lang="en-US" altLang="ja-JP" dirty="0"/>
              <a:t>SNA</a:t>
            </a:r>
            <a:r>
              <a:rPr kumimoji="1" lang="ja-JP" altLang="en-US" dirty="0"/>
              <a:t>ベースで記録するだけでなく、必要に応じて</a:t>
            </a:r>
            <a:r>
              <a:rPr kumimoji="1" lang="en-US" altLang="ja-JP" dirty="0"/>
              <a:t>SNA</a:t>
            </a:r>
            <a:r>
              <a:rPr kumimoji="1" lang="ja-JP" altLang="en-US" dirty="0"/>
              <a:t>の生産境界・資産（資本）境界を拡張して計測しなければならない。そのうえで、</a:t>
            </a:r>
            <a:r>
              <a:rPr kumimoji="1" lang="en-US" altLang="ja-JP" dirty="0"/>
              <a:t>NDP</a:t>
            </a:r>
            <a:r>
              <a:rPr kumimoji="1" lang="ja-JP" altLang="en-US" dirty="0"/>
              <a:t>への影響を「拡大（版の）</a:t>
            </a:r>
            <a:r>
              <a:rPr kumimoji="1" lang="en-US" altLang="ja-JP" dirty="0"/>
              <a:t>NDP</a:t>
            </a:r>
            <a:r>
              <a:rPr kumimoji="1" lang="ja-JP" altLang="en-US" dirty="0"/>
              <a:t>」ベースで検討しなければならない。</a:t>
            </a:r>
            <a:endParaRPr kumimoji="1" lang="en-GB" altLang="ja-JP" dirty="0"/>
          </a:p>
          <a:p>
            <a:endParaRPr kumimoji="1" lang="en-GB" dirty="0"/>
          </a:p>
        </p:txBody>
      </p:sp>
    </p:spTree>
    <p:extLst>
      <p:ext uri="{BB962C8B-B14F-4D97-AF65-F5344CB8AC3E}">
        <p14:creationId xmlns:p14="http://schemas.microsoft.com/office/powerpoint/2010/main" val="414628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2E0785-C717-4535-9F62-F67A018EC769}"/>
              </a:ext>
            </a:extLst>
          </p:cNvPr>
          <p:cNvSpPr>
            <a:spLocks noGrp="1"/>
          </p:cNvSpPr>
          <p:nvPr>
            <p:ph type="title"/>
          </p:nvPr>
        </p:nvSpPr>
        <p:spPr/>
        <p:txBody>
          <a:bodyPr/>
          <a:lstStyle/>
          <a:p>
            <a:r>
              <a:rPr kumimoji="1" lang="ja-JP" altLang="en-US" dirty="0"/>
              <a:t>勘定上の記録</a:t>
            </a:r>
            <a:endParaRPr kumimoji="1" lang="en-GB" dirty="0"/>
          </a:p>
        </p:txBody>
      </p:sp>
      <p:pic>
        <p:nvPicPr>
          <p:cNvPr id="3" name="図 2">
            <a:extLst>
              <a:ext uri="{FF2B5EF4-FFF2-40B4-BE49-F238E27FC236}">
                <a16:creationId xmlns:a16="http://schemas.microsoft.com/office/drawing/2014/main" id="{7C37ED16-7176-4B59-801E-B2B85E388F4C}"/>
              </a:ext>
            </a:extLst>
          </p:cNvPr>
          <p:cNvPicPr>
            <a:picLocks noChangeAspect="1"/>
          </p:cNvPicPr>
          <p:nvPr/>
        </p:nvPicPr>
        <p:blipFill>
          <a:blip r:embed="rId2"/>
          <a:stretch>
            <a:fillRect/>
          </a:stretch>
        </p:blipFill>
        <p:spPr>
          <a:xfrm>
            <a:off x="2487075" y="2165684"/>
            <a:ext cx="6127535" cy="6774248"/>
          </a:xfrm>
          <a:prstGeom prst="rect">
            <a:avLst/>
          </a:prstGeom>
        </p:spPr>
      </p:pic>
    </p:spTree>
    <p:extLst>
      <p:ext uri="{BB962C8B-B14F-4D97-AF65-F5344CB8AC3E}">
        <p14:creationId xmlns:p14="http://schemas.microsoft.com/office/powerpoint/2010/main" val="860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043 0.4081 L -0.00729 -0.39375 " pathEditMode="relative" rAng="0" ptsTypes="AA">
                                      <p:cBhvr>
                                        <p:cTn id="6" dur="2000" fill="hold"/>
                                        <p:tgtEl>
                                          <p:spTgt spid="3"/>
                                        </p:tgtEl>
                                        <p:attrNameLst>
                                          <p:attrName>ppt_x</p:attrName>
                                          <p:attrName>ppt_y</p:attrName>
                                        </p:attrNameLst>
                                      </p:cBhvr>
                                      <p:rCtr x="-156" y="-400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207004-92A8-4F7A-945F-8721BA18E942}"/>
              </a:ext>
            </a:extLst>
          </p:cNvPr>
          <p:cNvSpPr>
            <a:spLocks noGrp="1"/>
          </p:cNvSpPr>
          <p:nvPr>
            <p:ph type="title"/>
          </p:nvPr>
        </p:nvSpPr>
        <p:spPr/>
        <p:txBody>
          <a:bodyPr/>
          <a:lstStyle/>
          <a:p>
            <a:r>
              <a:rPr kumimoji="1" lang="ja-JP" altLang="en-US" dirty="0"/>
              <a:t>勘定上の記録</a:t>
            </a:r>
            <a:endParaRPr kumimoji="1" lang="en-GB" dirty="0"/>
          </a:p>
        </p:txBody>
      </p:sp>
      <p:pic>
        <p:nvPicPr>
          <p:cNvPr id="3" name="図 2">
            <a:extLst>
              <a:ext uri="{FF2B5EF4-FFF2-40B4-BE49-F238E27FC236}">
                <a16:creationId xmlns:a16="http://schemas.microsoft.com/office/drawing/2014/main" id="{D6C6C824-EC39-4E03-A90E-049F3A7225FA}"/>
              </a:ext>
            </a:extLst>
          </p:cNvPr>
          <p:cNvPicPr>
            <a:picLocks noChangeAspect="1"/>
          </p:cNvPicPr>
          <p:nvPr/>
        </p:nvPicPr>
        <p:blipFill>
          <a:blip r:embed="rId2"/>
          <a:stretch>
            <a:fillRect/>
          </a:stretch>
        </p:blipFill>
        <p:spPr>
          <a:xfrm>
            <a:off x="1918825" y="2237873"/>
            <a:ext cx="7183088" cy="3645569"/>
          </a:xfrm>
          <a:prstGeom prst="rect">
            <a:avLst/>
          </a:prstGeom>
        </p:spPr>
      </p:pic>
    </p:spTree>
    <p:extLst>
      <p:ext uri="{BB962C8B-B14F-4D97-AF65-F5344CB8AC3E}">
        <p14:creationId xmlns:p14="http://schemas.microsoft.com/office/powerpoint/2010/main" val="270614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33D64A-3952-43B6-844C-A7F350B5F4BD}"/>
              </a:ext>
            </a:extLst>
          </p:cNvPr>
          <p:cNvSpPr>
            <a:spLocks noGrp="1"/>
          </p:cNvSpPr>
          <p:nvPr>
            <p:ph type="title"/>
          </p:nvPr>
        </p:nvSpPr>
        <p:spPr/>
        <p:txBody>
          <a:bodyPr/>
          <a:lstStyle/>
          <a:p>
            <a:r>
              <a:rPr kumimoji="1" lang="ja-JP" altLang="en-US" dirty="0"/>
              <a:t>目次</a:t>
            </a:r>
            <a:endParaRPr kumimoji="1" lang="en-GB" dirty="0"/>
          </a:p>
        </p:txBody>
      </p:sp>
      <p:sp>
        <p:nvSpPr>
          <p:cNvPr id="3" name="コンテンツ プレースホルダー 2">
            <a:extLst>
              <a:ext uri="{FF2B5EF4-FFF2-40B4-BE49-F238E27FC236}">
                <a16:creationId xmlns:a16="http://schemas.microsoft.com/office/drawing/2014/main" id="{BC9D41B7-E868-4244-B8C6-6EFD815AEB88}"/>
              </a:ext>
            </a:extLst>
          </p:cNvPr>
          <p:cNvSpPr>
            <a:spLocks noGrp="1"/>
          </p:cNvSpPr>
          <p:nvPr>
            <p:ph idx="1"/>
          </p:nvPr>
        </p:nvSpPr>
        <p:spPr/>
        <p:txBody>
          <a:bodyPr/>
          <a:lstStyle/>
          <a:p>
            <a:r>
              <a:rPr kumimoji="1" lang="ja-JP" altLang="en-US" dirty="0"/>
              <a:t>（</a:t>
            </a:r>
            <a:r>
              <a:rPr kumimoji="1" lang="en-US" altLang="ja-JP" dirty="0"/>
              <a:t>1</a:t>
            </a:r>
            <a:r>
              <a:rPr kumimoji="1" lang="ja-JP" altLang="en-US" dirty="0"/>
              <a:t>）議論の前提としての</a:t>
            </a:r>
            <a:r>
              <a:rPr kumimoji="1" lang="en-US" altLang="ja-JP" dirty="0"/>
              <a:t>SNA</a:t>
            </a:r>
            <a:r>
              <a:rPr kumimoji="1" lang="ja-JP" altLang="en-US" dirty="0"/>
              <a:t>「生産境界」（</a:t>
            </a:r>
            <a:r>
              <a:rPr kumimoji="1" lang="en-US" altLang="ja-JP" dirty="0"/>
              <a:t>Production boundary</a:t>
            </a:r>
            <a:r>
              <a:rPr kumimoji="1" lang="ja-JP" altLang="en-US" dirty="0"/>
              <a:t>）</a:t>
            </a:r>
            <a:endParaRPr kumimoji="1" lang="en-US" altLang="ja-JP" dirty="0"/>
          </a:p>
          <a:p>
            <a:r>
              <a:rPr kumimoji="1" lang="ja-JP" altLang="en-US" dirty="0"/>
              <a:t>（</a:t>
            </a:r>
            <a:r>
              <a:rPr kumimoji="1" lang="en-US" altLang="ja-JP" dirty="0"/>
              <a:t>2</a:t>
            </a:r>
            <a:r>
              <a:rPr kumimoji="1" lang="ja-JP" altLang="en-US" dirty="0"/>
              <a:t>）どう定義するか？</a:t>
            </a:r>
            <a:endParaRPr kumimoji="1" lang="en-US" altLang="ja-JP" dirty="0"/>
          </a:p>
          <a:p>
            <a:r>
              <a:rPr kumimoji="1" lang="ja-JP" altLang="en-US" dirty="0"/>
              <a:t>（</a:t>
            </a:r>
            <a:r>
              <a:rPr kumimoji="1" lang="en-US" altLang="ja-JP" dirty="0"/>
              <a:t>3</a:t>
            </a:r>
            <a:r>
              <a:rPr kumimoji="1" lang="ja-JP" altLang="en-US" dirty="0"/>
              <a:t>）インターネットの介在でなければできないことがあるのか？</a:t>
            </a:r>
            <a:endParaRPr kumimoji="1" lang="en-US" altLang="ja-JP" dirty="0"/>
          </a:p>
          <a:p>
            <a:r>
              <a:rPr kumimoji="1" lang="ja-JP" altLang="en-US" dirty="0"/>
              <a:t>（</a:t>
            </a:r>
            <a:r>
              <a:rPr kumimoji="1" lang="en-US" altLang="ja-JP" dirty="0"/>
              <a:t>3</a:t>
            </a:r>
            <a:r>
              <a:rPr kumimoji="1" lang="ja-JP" altLang="en-US" dirty="0"/>
              <a:t>）“</a:t>
            </a:r>
            <a:r>
              <a:rPr kumimoji="1" lang="en-US" altLang="ja-JP" dirty="0"/>
              <a:t>Involvement</a:t>
            </a:r>
            <a:r>
              <a:rPr kumimoji="1" lang="ja-JP" altLang="en-US" dirty="0"/>
              <a:t>”（巻き込み）の問題</a:t>
            </a:r>
            <a:endParaRPr kumimoji="1" lang="en-US" altLang="ja-JP" dirty="0"/>
          </a:p>
          <a:p>
            <a:endParaRPr kumimoji="1" lang="en-US" altLang="ja-JP" dirty="0"/>
          </a:p>
          <a:p>
            <a:endParaRPr kumimoji="1" lang="en-US" altLang="ja-JP" dirty="0"/>
          </a:p>
          <a:p>
            <a:endParaRPr kumimoji="1" lang="en-GB" dirty="0"/>
          </a:p>
        </p:txBody>
      </p:sp>
    </p:spTree>
    <p:extLst>
      <p:ext uri="{BB962C8B-B14F-4D97-AF65-F5344CB8AC3E}">
        <p14:creationId xmlns:p14="http://schemas.microsoft.com/office/powerpoint/2010/main" val="4008364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EA2105-D8BA-49E5-A2DE-901522744535}"/>
              </a:ext>
            </a:extLst>
          </p:cNvPr>
          <p:cNvSpPr>
            <a:spLocks noGrp="1"/>
          </p:cNvSpPr>
          <p:nvPr>
            <p:ph type="title"/>
          </p:nvPr>
        </p:nvSpPr>
        <p:spPr/>
        <p:txBody>
          <a:bodyPr/>
          <a:lstStyle/>
          <a:p>
            <a:r>
              <a:rPr kumimoji="1" lang="ja-JP" altLang="en-US" dirty="0"/>
              <a:t>勘定上の記録</a:t>
            </a:r>
            <a:endParaRPr kumimoji="1" lang="en-GB" dirty="0"/>
          </a:p>
        </p:txBody>
      </p:sp>
      <p:pic>
        <p:nvPicPr>
          <p:cNvPr id="3" name="図 2">
            <a:extLst>
              <a:ext uri="{FF2B5EF4-FFF2-40B4-BE49-F238E27FC236}">
                <a16:creationId xmlns:a16="http://schemas.microsoft.com/office/drawing/2014/main" id="{13FCC260-D27D-4A48-ACF8-C5455AC0DB57}"/>
              </a:ext>
            </a:extLst>
          </p:cNvPr>
          <p:cNvPicPr>
            <a:picLocks noChangeAspect="1"/>
          </p:cNvPicPr>
          <p:nvPr/>
        </p:nvPicPr>
        <p:blipFill>
          <a:blip r:embed="rId2"/>
          <a:stretch>
            <a:fillRect/>
          </a:stretch>
        </p:blipFill>
        <p:spPr>
          <a:xfrm>
            <a:off x="2039918" y="2463183"/>
            <a:ext cx="7509848" cy="3841363"/>
          </a:xfrm>
          <a:prstGeom prst="rect">
            <a:avLst/>
          </a:prstGeom>
        </p:spPr>
      </p:pic>
    </p:spTree>
    <p:extLst>
      <p:ext uri="{BB962C8B-B14F-4D97-AF65-F5344CB8AC3E}">
        <p14:creationId xmlns:p14="http://schemas.microsoft.com/office/powerpoint/2010/main" val="641927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8DD36F3-256F-4056-AFC1-2AA2CF4D8FA1}"/>
              </a:ext>
            </a:extLst>
          </p:cNvPr>
          <p:cNvSpPr>
            <a:spLocks noGrp="1"/>
          </p:cNvSpPr>
          <p:nvPr>
            <p:ph type="title"/>
          </p:nvPr>
        </p:nvSpPr>
        <p:spPr/>
        <p:txBody>
          <a:bodyPr/>
          <a:lstStyle/>
          <a:p>
            <a:r>
              <a:rPr kumimoji="1" lang="ja-JP" altLang="en-US" dirty="0"/>
              <a:t>民泊の記録</a:t>
            </a:r>
            <a:endParaRPr kumimoji="1" lang="en-GB" dirty="0"/>
          </a:p>
        </p:txBody>
      </p:sp>
      <p:sp>
        <p:nvSpPr>
          <p:cNvPr id="4" name="コンテンツ プレースホルダー 3">
            <a:extLst>
              <a:ext uri="{FF2B5EF4-FFF2-40B4-BE49-F238E27FC236}">
                <a16:creationId xmlns:a16="http://schemas.microsoft.com/office/drawing/2014/main" id="{0039018E-B834-4143-B90E-A4C6A1B22D37}"/>
              </a:ext>
            </a:extLst>
          </p:cNvPr>
          <p:cNvSpPr>
            <a:spLocks noGrp="1"/>
          </p:cNvSpPr>
          <p:nvPr>
            <p:ph idx="1"/>
          </p:nvPr>
        </p:nvSpPr>
        <p:spPr/>
        <p:txBody>
          <a:bodyPr/>
          <a:lstStyle/>
          <a:p>
            <a:r>
              <a:rPr lang="ja-JP" altLang="ja-JP" dirty="0"/>
              <a:t>「民泊」は困難なテーマである。民泊を持ち家住宅（</a:t>
            </a:r>
            <a:r>
              <a:rPr lang="en-GB" altLang="ja-JP" dirty="0"/>
              <a:t>owner-occupied dwellings</a:t>
            </a:r>
            <a:r>
              <a:rPr lang="ja-JP" altLang="ja-JP" dirty="0"/>
              <a:t>）の一部を使って、宿泊サービスを行なう活動として定義しておこう。問題は持ち家の帰属家賃との関係を考慮しなければならないという点である。帰属家賃で計測された住宅サービス額を所与としてその産出額の一部が宿泊客に向けられたと考えることもできるだろう。その場合、住宅サービスの産出先が複数になるだけだろう。</a:t>
            </a:r>
            <a:endParaRPr lang="en-US" altLang="ja-JP" dirty="0"/>
          </a:p>
          <a:p>
            <a:r>
              <a:rPr lang="ja-JP" altLang="en-US" dirty="0"/>
              <a:t>したがって、</a:t>
            </a:r>
            <a:r>
              <a:rPr lang="ja-JP" altLang="ja-JP" dirty="0"/>
              <a:t>帰属家賃額に単純に民泊額を上乗せできるとは思えない。さらに、民泊が宿泊スペースの提供に関して、中間消費（取引費用を含む）を増加させる可能性もある。</a:t>
            </a:r>
            <a:endParaRPr lang="en-US" altLang="ja-JP" dirty="0"/>
          </a:p>
          <a:p>
            <a:r>
              <a:rPr lang="ja-JP" altLang="en-US" dirty="0"/>
              <a:t>実際の帰属家賃推計を吟味する必要があるだろう。</a:t>
            </a:r>
            <a:endParaRPr lang="en-US" altLang="ja-JP" dirty="0"/>
          </a:p>
          <a:p>
            <a:endParaRPr lang="ja-JP" altLang="ja-JP" dirty="0"/>
          </a:p>
          <a:p>
            <a:endParaRPr kumimoji="1" lang="en-GB" dirty="0"/>
          </a:p>
        </p:txBody>
      </p:sp>
    </p:spTree>
    <p:extLst>
      <p:ext uri="{BB962C8B-B14F-4D97-AF65-F5344CB8AC3E}">
        <p14:creationId xmlns:p14="http://schemas.microsoft.com/office/powerpoint/2010/main" val="3593942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05A3F4D-3B2D-44B8-9BBE-4E9492A202B4}"/>
              </a:ext>
            </a:extLst>
          </p:cNvPr>
          <p:cNvSpPr>
            <a:spLocks noGrp="1"/>
          </p:cNvSpPr>
          <p:nvPr>
            <p:ph type="title"/>
          </p:nvPr>
        </p:nvSpPr>
        <p:spPr/>
        <p:txBody>
          <a:bodyPr>
            <a:normAutofit/>
          </a:bodyPr>
          <a:lstStyle/>
          <a:p>
            <a:r>
              <a:rPr kumimoji="1" lang="ja-JP" altLang="en-US" dirty="0"/>
              <a:t>（</a:t>
            </a:r>
            <a:r>
              <a:rPr kumimoji="1" lang="en-US" altLang="ja-JP" dirty="0"/>
              <a:t>3</a:t>
            </a:r>
            <a:r>
              <a:rPr kumimoji="1" lang="ja-JP" altLang="en-US" dirty="0"/>
              <a:t>）インターネットの介在</a:t>
            </a:r>
            <a:br>
              <a:rPr kumimoji="1" lang="en-US" altLang="ja-JP" dirty="0"/>
            </a:br>
            <a:endParaRPr kumimoji="1" lang="en-GB" dirty="0"/>
          </a:p>
        </p:txBody>
      </p:sp>
      <p:sp>
        <p:nvSpPr>
          <p:cNvPr id="4" name="テキスト プレースホルダー 3">
            <a:extLst>
              <a:ext uri="{FF2B5EF4-FFF2-40B4-BE49-F238E27FC236}">
                <a16:creationId xmlns:a16="http://schemas.microsoft.com/office/drawing/2014/main" id="{6AB127E5-87D7-46BB-89A2-53F02E0B6009}"/>
              </a:ext>
            </a:extLst>
          </p:cNvPr>
          <p:cNvSpPr>
            <a:spLocks noGrp="1"/>
          </p:cNvSpPr>
          <p:nvPr>
            <p:ph type="body" idx="1"/>
          </p:nvPr>
        </p:nvSpPr>
        <p:spPr/>
        <p:txBody>
          <a:bodyPr/>
          <a:lstStyle/>
          <a:p>
            <a:r>
              <a:rPr kumimoji="1" lang="ja-JP" altLang="en-US" dirty="0"/>
              <a:t>インターネットでなければできないことがあるのか？</a:t>
            </a:r>
            <a:endParaRPr kumimoji="1" lang="en-GB" dirty="0"/>
          </a:p>
        </p:txBody>
      </p:sp>
    </p:spTree>
    <p:extLst>
      <p:ext uri="{BB962C8B-B14F-4D97-AF65-F5344CB8AC3E}">
        <p14:creationId xmlns:p14="http://schemas.microsoft.com/office/powerpoint/2010/main" val="3309276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CB01EF-BCFE-49FF-BDAE-BD26638C598E}"/>
              </a:ext>
            </a:extLst>
          </p:cNvPr>
          <p:cNvSpPr>
            <a:spLocks noGrp="1"/>
          </p:cNvSpPr>
          <p:nvPr>
            <p:ph type="title"/>
          </p:nvPr>
        </p:nvSpPr>
        <p:spPr/>
        <p:txBody>
          <a:bodyPr/>
          <a:lstStyle/>
          <a:p>
            <a:r>
              <a:rPr kumimoji="1" lang="ja-JP" altLang="en-US" dirty="0"/>
              <a:t>インターネットでなければできないことがあるのか？</a:t>
            </a:r>
            <a:endParaRPr kumimoji="1" lang="en-GB" dirty="0"/>
          </a:p>
        </p:txBody>
      </p:sp>
      <p:sp>
        <p:nvSpPr>
          <p:cNvPr id="3" name="コンテンツ プレースホルダー 2">
            <a:extLst>
              <a:ext uri="{FF2B5EF4-FFF2-40B4-BE49-F238E27FC236}">
                <a16:creationId xmlns:a16="http://schemas.microsoft.com/office/drawing/2014/main" id="{9682B8D3-1D65-436A-A0F8-EE0A4B68C0EC}"/>
              </a:ext>
            </a:extLst>
          </p:cNvPr>
          <p:cNvSpPr>
            <a:spLocks noGrp="1"/>
          </p:cNvSpPr>
          <p:nvPr>
            <p:ph idx="1"/>
          </p:nvPr>
        </p:nvSpPr>
        <p:spPr>
          <a:xfrm>
            <a:off x="448844" y="2033337"/>
            <a:ext cx="11029615" cy="4122507"/>
          </a:xfrm>
        </p:spPr>
        <p:txBody>
          <a:bodyPr>
            <a:normAutofit/>
          </a:bodyPr>
          <a:lstStyle/>
          <a:p>
            <a:endParaRPr kumimoji="1" lang="en-US" altLang="ja-JP" dirty="0"/>
          </a:p>
          <a:p>
            <a:r>
              <a:rPr kumimoji="1" lang="ja-JP" altLang="en-US" dirty="0"/>
              <a:t>たぶん、ない。</a:t>
            </a:r>
            <a:endParaRPr kumimoji="1" lang="en-US" altLang="ja-JP" dirty="0"/>
          </a:p>
          <a:p>
            <a:r>
              <a:rPr kumimoji="1" lang="ja-JP" altLang="en-US" dirty="0"/>
              <a:t>仲介ビジネスは、昔からある。家庭教師の紹介、ヘルパーさんの紹介、等。</a:t>
            </a:r>
            <a:endParaRPr kumimoji="1" lang="en-US" altLang="ja-JP" dirty="0"/>
          </a:p>
          <a:p>
            <a:r>
              <a:rPr kumimoji="1" lang="ja-JP" altLang="en-US" dirty="0"/>
              <a:t>インターネットで信頼性を達成できるか？家庭教師の紹介なら、知名度の高い大学が副次的活動としてやったほうが信頼度が高いかも。</a:t>
            </a:r>
            <a:endParaRPr kumimoji="1" lang="en-US" altLang="ja-JP" dirty="0"/>
          </a:p>
          <a:p>
            <a:r>
              <a:rPr kumimoji="1" lang="ja-JP" altLang="en-US" dirty="0"/>
              <a:t>では、インターネットが介在する意義は何か？瞬時のマッチングが可能で特定の仲介活動がビジネスとして成立する可能性が高まるということではないか？</a:t>
            </a:r>
            <a:endParaRPr kumimoji="1" lang="en-US" altLang="ja-JP" dirty="0"/>
          </a:p>
          <a:p>
            <a:r>
              <a:rPr lang="ja-JP" altLang="ja-JP" dirty="0"/>
              <a:t>ただし、インターネットの介在が活動の信頼性を損なう可能性もある。米国では、</a:t>
            </a:r>
            <a:r>
              <a:rPr lang="en-GB" altLang="ja-JP" dirty="0"/>
              <a:t>UBER</a:t>
            </a:r>
            <a:r>
              <a:rPr lang="ja-JP" altLang="ja-JP" dirty="0"/>
              <a:t>の運転手が女性の乗客に乱暴するような事例が数多く報じられている。</a:t>
            </a:r>
            <a:r>
              <a:rPr lang="en-GB" altLang="ja-JP" dirty="0">
                <a:hlinkClick r:id="rId3"/>
              </a:rPr>
              <a:t>https://times.abema.tv/posts/7032061</a:t>
            </a:r>
            <a:endParaRPr lang="en-US" altLang="ja-JP" dirty="0"/>
          </a:p>
          <a:p>
            <a:endParaRPr kumimoji="1" lang="en-US" altLang="ja-JP" sz="2600" dirty="0"/>
          </a:p>
          <a:p>
            <a:endParaRPr kumimoji="1" lang="en-GB" dirty="0"/>
          </a:p>
        </p:txBody>
      </p:sp>
    </p:spTree>
    <p:extLst>
      <p:ext uri="{BB962C8B-B14F-4D97-AF65-F5344CB8AC3E}">
        <p14:creationId xmlns:p14="http://schemas.microsoft.com/office/powerpoint/2010/main" val="291506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05A3F4D-3B2D-44B8-9BBE-4E9492A202B4}"/>
              </a:ext>
            </a:extLst>
          </p:cNvPr>
          <p:cNvSpPr>
            <a:spLocks noGrp="1"/>
          </p:cNvSpPr>
          <p:nvPr>
            <p:ph type="title"/>
          </p:nvPr>
        </p:nvSpPr>
        <p:spPr/>
        <p:txBody>
          <a:bodyPr>
            <a:normAutofit/>
          </a:bodyPr>
          <a:lstStyle/>
          <a:p>
            <a:r>
              <a:rPr kumimoji="1" lang="ja-JP" altLang="en-US" dirty="0"/>
              <a:t>（</a:t>
            </a:r>
            <a:r>
              <a:rPr kumimoji="1" lang="en-US" altLang="ja-JP" dirty="0"/>
              <a:t>4</a:t>
            </a:r>
            <a:r>
              <a:rPr kumimoji="1" lang="ja-JP" altLang="en-US" dirty="0"/>
              <a:t>）</a:t>
            </a:r>
            <a:r>
              <a:rPr kumimoji="1" lang="en-US" altLang="ja-JP" dirty="0"/>
              <a:t>Involvement</a:t>
            </a:r>
            <a:r>
              <a:rPr kumimoji="1" lang="ja-JP" altLang="en-US" dirty="0"/>
              <a:t>（巻き込み）</a:t>
            </a:r>
            <a:br>
              <a:rPr kumimoji="1" lang="en-US" altLang="ja-JP" dirty="0"/>
            </a:br>
            <a:endParaRPr kumimoji="1" lang="en-GB" dirty="0"/>
          </a:p>
        </p:txBody>
      </p:sp>
      <p:sp>
        <p:nvSpPr>
          <p:cNvPr id="4" name="テキスト プレースホルダー 3">
            <a:extLst>
              <a:ext uri="{FF2B5EF4-FFF2-40B4-BE49-F238E27FC236}">
                <a16:creationId xmlns:a16="http://schemas.microsoft.com/office/drawing/2014/main" id="{6AB127E5-87D7-46BB-89A2-53F02E0B6009}"/>
              </a:ext>
            </a:extLst>
          </p:cNvPr>
          <p:cNvSpPr>
            <a:spLocks noGrp="1"/>
          </p:cNvSpPr>
          <p:nvPr>
            <p:ph type="body" idx="1"/>
          </p:nvPr>
        </p:nvSpPr>
        <p:spPr/>
        <p:txBody>
          <a:bodyPr>
            <a:normAutofit/>
          </a:bodyPr>
          <a:lstStyle/>
          <a:p>
            <a:r>
              <a:rPr kumimoji="1" lang="ja-JP" altLang="en-US" dirty="0"/>
              <a:t>生産過程が消費者（顧客）を巻き込み、消費者に生産過程の一端を担わせていることはよくある。</a:t>
            </a:r>
            <a:endParaRPr kumimoji="1" lang="en-GB" dirty="0"/>
          </a:p>
        </p:txBody>
      </p:sp>
    </p:spTree>
    <p:extLst>
      <p:ext uri="{BB962C8B-B14F-4D97-AF65-F5344CB8AC3E}">
        <p14:creationId xmlns:p14="http://schemas.microsoft.com/office/powerpoint/2010/main" val="1763608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160A5-6CD1-4838-B256-D3B7FEEA2772}"/>
              </a:ext>
            </a:extLst>
          </p:cNvPr>
          <p:cNvSpPr>
            <a:spLocks noGrp="1"/>
          </p:cNvSpPr>
          <p:nvPr>
            <p:ph type="title"/>
          </p:nvPr>
        </p:nvSpPr>
        <p:spPr/>
        <p:txBody>
          <a:bodyPr/>
          <a:lstStyle/>
          <a:p>
            <a:r>
              <a:rPr kumimoji="1" lang="en-US" altLang="ja-JP" dirty="0"/>
              <a:t>Involvement</a:t>
            </a:r>
            <a:r>
              <a:rPr kumimoji="1" lang="ja-JP" altLang="en-US" dirty="0"/>
              <a:t>（巻き込み）</a:t>
            </a:r>
            <a:endParaRPr kumimoji="1" lang="en-GB" dirty="0"/>
          </a:p>
        </p:txBody>
      </p:sp>
      <p:sp>
        <p:nvSpPr>
          <p:cNvPr id="3" name="コンテンツ プレースホルダー 2">
            <a:extLst>
              <a:ext uri="{FF2B5EF4-FFF2-40B4-BE49-F238E27FC236}">
                <a16:creationId xmlns:a16="http://schemas.microsoft.com/office/drawing/2014/main" id="{4C2FE1A4-6F84-4823-8134-3DE54F4229AA}"/>
              </a:ext>
            </a:extLst>
          </p:cNvPr>
          <p:cNvSpPr>
            <a:spLocks noGrp="1"/>
          </p:cNvSpPr>
          <p:nvPr>
            <p:ph idx="1"/>
          </p:nvPr>
        </p:nvSpPr>
        <p:spPr/>
        <p:txBody>
          <a:bodyPr>
            <a:normAutofit/>
          </a:bodyPr>
          <a:lstStyle/>
          <a:p>
            <a:r>
              <a:rPr kumimoji="1" lang="ja-JP" altLang="en-US" dirty="0"/>
              <a:t>生産過程が消費者（顧客）を巻き込み、消費者に生産過程の一端を担わせていることはよくある。</a:t>
            </a:r>
            <a:endParaRPr kumimoji="1" lang="en-GB" altLang="ja-JP" dirty="0"/>
          </a:p>
          <a:p>
            <a:r>
              <a:rPr kumimoji="1" lang="ja-JP" altLang="en-US" dirty="0"/>
              <a:t>たとえば、</a:t>
            </a:r>
            <a:r>
              <a:rPr kumimoji="1" lang="en-US" altLang="ja-JP" dirty="0"/>
              <a:t>PC</a:t>
            </a:r>
            <a:r>
              <a:rPr kumimoji="1" lang="ja-JP" altLang="en-US" dirty="0"/>
              <a:t>ソフトを買ってくる。インストールを自分でやると、それによって、</a:t>
            </a:r>
            <a:r>
              <a:rPr kumimoji="1" lang="en-US" altLang="ja-JP" dirty="0"/>
              <a:t>PC</a:t>
            </a:r>
            <a:r>
              <a:rPr kumimoji="1" lang="ja-JP" altLang="en-US" dirty="0"/>
              <a:t>の性能の変化（サービス）が生じる。ソフトウェア産業は「巻き込み」を含めればサービス業である。</a:t>
            </a:r>
            <a:endParaRPr kumimoji="1" lang="en-US" altLang="ja-JP" dirty="0"/>
          </a:p>
          <a:p>
            <a:r>
              <a:rPr lang="ja-JP" altLang="ja-JP" dirty="0"/>
              <a:t>プラスティックの容器を回収・処理する政府サービスの場合、「よく洗ってから出せ」と指示されていれば、家庭内で行われる容器の洗浄は政府サービスの不可欠部分となっている。家庭による洗浄と回収後政府がまとめて洗浄することとどちらが効率的なのか？家庭にやらせていれば、ただ、というまちがった判断が入り込む可能性がある。</a:t>
            </a:r>
            <a:endParaRPr kumimoji="1" lang="en-US" altLang="ja-JP" dirty="0"/>
          </a:p>
          <a:p>
            <a:endParaRPr kumimoji="1" lang="en-GB" dirty="0"/>
          </a:p>
        </p:txBody>
      </p:sp>
    </p:spTree>
    <p:extLst>
      <p:ext uri="{BB962C8B-B14F-4D97-AF65-F5344CB8AC3E}">
        <p14:creationId xmlns:p14="http://schemas.microsoft.com/office/powerpoint/2010/main" val="617457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109C69-FBAA-4EED-B309-E09FB6BFC529}"/>
              </a:ext>
            </a:extLst>
          </p:cNvPr>
          <p:cNvSpPr>
            <a:spLocks noGrp="1"/>
          </p:cNvSpPr>
          <p:nvPr>
            <p:ph type="title"/>
          </p:nvPr>
        </p:nvSpPr>
        <p:spPr/>
        <p:txBody>
          <a:bodyPr/>
          <a:lstStyle/>
          <a:p>
            <a:r>
              <a:rPr kumimoji="1" lang="en-US" altLang="ja-JP" dirty="0"/>
              <a:t>Involvement</a:t>
            </a:r>
            <a:r>
              <a:rPr kumimoji="1" lang="ja-JP" altLang="en-US" dirty="0"/>
              <a:t>（巻き込み）（続）</a:t>
            </a:r>
            <a:endParaRPr kumimoji="1" lang="en-GB" dirty="0"/>
          </a:p>
        </p:txBody>
      </p:sp>
      <p:sp>
        <p:nvSpPr>
          <p:cNvPr id="3" name="コンテンツ プレースホルダー 2">
            <a:extLst>
              <a:ext uri="{FF2B5EF4-FFF2-40B4-BE49-F238E27FC236}">
                <a16:creationId xmlns:a16="http://schemas.microsoft.com/office/drawing/2014/main" id="{37BAFED5-0F1E-409F-B1C8-3522D0BFCDB7}"/>
              </a:ext>
            </a:extLst>
          </p:cNvPr>
          <p:cNvSpPr>
            <a:spLocks noGrp="1"/>
          </p:cNvSpPr>
          <p:nvPr>
            <p:ph idx="1"/>
          </p:nvPr>
        </p:nvSpPr>
        <p:spPr/>
        <p:txBody>
          <a:bodyPr/>
          <a:lstStyle/>
          <a:p>
            <a:r>
              <a:rPr kumimoji="1" lang="ja-JP" altLang="en-US" dirty="0"/>
              <a:t>メルカリやヤフオクの場合はどうか？中古品を売却した消費者グループ</a:t>
            </a:r>
            <a:r>
              <a:rPr kumimoji="1" lang="en-US" altLang="ja-JP" dirty="0"/>
              <a:t>A</a:t>
            </a:r>
            <a:r>
              <a:rPr kumimoji="1" lang="ja-JP" altLang="en-US" dirty="0"/>
              <a:t>の最終消費支出を売却代金額だけ引き算し、中古品を購入した消費者グループ</a:t>
            </a:r>
            <a:r>
              <a:rPr kumimoji="1" lang="en-US" altLang="ja-JP" dirty="0"/>
              <a:t>B</a:t>
            </a:r>
            <a:r>
              <a:rPr kumimoji="1" lang="ja-JP" altLang="en-US" dirty="0"/>
              <a:t>の最終消費支出を購入代金（売却代金）分、増加させる必要がある。しかし、まだ、問題がある。</a:t>
            </a:r>
            <a:endParaRPr kumimoji="1" lang="en-US" altLang="ja-JP" dirty="0"/>
          </a:p>
          <a:p>
            <a:r>
              <a:rPr kumimoji="1" lang="ja-JP" altLang="en-US" dirty="0"/>
              <a:t>商業サービスを認定する必要があるかどうかは別として、発送（郵便局に払う実費を別として）、代金の受取りなどに関わり、生産活動がある。商業事業所なら、マージンでそれを賄うのだが、商業マージンを計上しない場合、そうしたサービスをどう評価するのか？もちろん、狭義生産境界内の活動である。</a:t>
            </a:r>
            <a:endParaRPr kumimoji="1" lang="en-US" altLang="ja-JP" dirty="0"/>
          </a:p>
          <a:p>
            <a:endParaRPr kumimoji="1" lang="ja-JP" altLang="en-US" dirty="0"/>
          </a:p>
          <a:p>
            <a:endParaRPr kumimoji="1" lang="en-GB" dirty="0"/>
          </a:p>
        </p:txBody>
      </p:sp>
    </p:spTree>
    <p:extLst>
      <p:ext uri="{BB962C8B-B14F-4D97-AF65-F5344CB8AC3E}">
        <p14:creationId xmlns:p14="http://schemas.microsoft.com/office/powerpoint/2010/main" val="3480823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AADEF6-2301-44E0-804A-BB0FE8B8707C}"/>
              </a:ext>
            </a:extLst>
          </p:cNvPr>
          <p:cNvSpPr>
            <a:spLocks noGrp="1"/>
          </p:cNvSpPr>
          <p:nvPr>
            <p:ph type="title"/>
          </p:nvPr>
        </p:nvSpPr>
        <p:spPr/>
        <p:txBody>
          <a:bodyPr/>
          <a:lstStyle/>
          <a:p>
            <a:r>
              <a:rPr kumimoji="1" lang="ja-JP" altLang="en-US" dirty="0"/>
              <a:t>まとめ</a:t>
            </a:r>
            <a:endParaRPr kumimoji="1" lang="en-GB" dirty="0"/>
          </a:p>
        </p:txBody>
      </p:sp>
      <p:sp>
        <p:nvSpPr>
          <p:cNvPr id="3" name="コンテンツ プレースホルダー 2">
            <a:extLst>
              <a:ext uri="{FF2B5EF4-FFF2-40B4-BE49-F238E27FC236}">
                <a16:creationId xmlns:a16="http://schemas.microsoft.com/office/drawing/2014/main" id="{8B1B8043-B599-43B3-BF71-2FD968204A1B}"/>
              </a:ext>
            </a:extLst>
          </p:cNvPr>
          <p:cNvSpPr>
            <a:spLocks noGrp="1"/>
          </p:cNvSpPr>
          <p:nvPr>
            <p:ph idx="1"/>
          </p:nvPr>
        </p:nvSpPr>
        <p:spPr/>
        <p:txBody>
          <a:bodyPr/>
          <a:lstStyle/>
          <a:p>
            <a:r>
              <a:rPr kumimoji="1" lang="ja-JP" altLang="en-US" dirty="0"/>
              <a:t>（ものの）シェアリング・エコノミーに対して、狭義、広義、両様の定義を導入した。狭義のそれでは、未観測経済のひとつのカテゴリーとして、広義では、</a:t>
            </a:r>
            <a:r>
              <a:rPr kumimoji="1" lang="en-US" altLang="ja-JP" dirty="0"/>
              <a:t>SNA</a:t>
            </a:r>
            <a:r>
              <a:rPr kumimoji="1" lang="ja-JP" altLang="en-US" dirty="0"/>
              <a:t>生産境界内のレンタルまで含めて定義した。</a:t>
            </a:r>
            <a:endParaRPr kumimoji="1" lang="en-US" altLang="ja-JP" dirty="0"/>
          </a:p>
          <a:p>
            <a:r>
              <a:rPr kumimoji="1" lang="ja-JP" altLang="en-US" dirty="0"/>
              <a:t>労働のシェアリング・エコノミーは、ギグ・エコノミー（ないし、それに近い形態の働き方）をさすと考えた。</a:t>
            </a:r>
            <a:endParaRPr kumimoji="1" lang="en-US" altLang="ja-JP" dirty="0"/>
          </a:p>
          <a:p>
            <a:r>
              <a:rPr kumimoji="1" lang="ja-JP" altLang="en-US" dirty="0"/>
              <a:t>シェアリング・エコノミーの「成果」を検証するには、（ものの）シェアリング・エコノミーを付け加えた</a:t>
            </a:r>
            <a:r>
              <a:rPr kumimoji="1" lang="en-US" altLang="ja-JP" dirty="0"/>
              <a:t>NDP</a:t>
            </a:r>
            <a:r>
              <a:rPr kumimoji="1" lang="ja-JP" altLang="en-US" dirty="0"/>
              <a:t>（</a:t>
            </a:r>
            <a:r>
              <a:rPr kumimoji="1" lang="en-US" altLang="ja-JP" dirty="0"/>
              <a:t>GDP</a:t>
            </a:r>
            <a:r>
              <a:rPr kumimoji="1" lang="ja-JP" altLang="en-US" dirty="0"/>
              <a:t>）を推計し、それを現状の</a:t>
            </a:r>
            <a:r>
              <a:rPr kumimoji="1" lang="en-US" altLang="ja-JP" dirty="0"/>
              <a:t>NDP</a:t>
            </a:r>
            <a:r>
              <a:rPr kumimoji="1" lang="ja-JP" altLang="en-US" dirty="0"/>
              <a:t>（</a:t>
            </a:r>
            <a:r>
              <a:rPr kumimoji="1" lang="en-US" altLang="ja-JP" dirty="0"/>
              <a:t>GDP</a:t>
            </a:r>
            <a:r>
              <a:rPr kumimoji="1" lang="ja-JP" altLang="en-US" dirty="0"/>
              <a:t>）と比較するのではなく、それを生産境界、資産境界を拡大した拡大勘定系列に記録しなおす必要が</a:t>
            </a:r>
            <a:r>
              <a:rPr kumimoji="1" lang="ja-JP" altLang="en-US"/>
              <a:t>ある。</a:t>
            </a:r>
            <a:endParaRPr kumimoji="1" lang="en-US" altLang="ja-JP" dirty="0"/>
          </a:p>
          <a:p>
            <a:endParaRPr kumimoji="1" lang="en-US" altLang="ja-JP" dirty="0"/>
          </a:p>
          <a:p>
            <a:endParaRPr kumimoji="1" lang="en-US" altLang="ja-JP" dirty="0"/>
          </a:p>
          <a:p>
            <a:endParaRPr kumimoji="1" lang="en-GB" dirty="0"/>
          </a:p>
        </p:txBody>
      </p:sp>
    </p:spTree>
    <p:extLst>
      <p:ext uri="{BB962C8B-B14F-4D97-AF65-F5344CB8AC3E}">
        <p14:creationId xmlns:p14="http://schemas.microsoft.com/office/powerpoint/2010/main" val="4204001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C75AFB-F8E5-4C10-BDAC-8D78D4059DB0}"/>
              </a:ext>
            </a:extLst>
          </p:cNvPr>
          <p:cNvSpPr>
            <a:spLocks noGrp="1"/>
          </p:cNvSpPr>
          <p:nvPr>
            <p:ph type="title"/>
          </p:nvPr>
        </p:nvSpPr>
        <p:spPr/>
        <p:txBody>
          <a:bodyPr/>
          <a:lstStyle/>
          <a:p>
            <a:pPr algn="ctr"/>
            <a:r>
              <a:rPr kumimoji="1" lang="ja-JP" altLang="en-US" dirty="0"/>
              <a:t>参考文献</a:t>
            </a:r>
            <a:endParaRPr kumimoji="1" lang="en-GB" dirty="0"/>
          </a:p>
        </p:txBody>
      </p:sp>
      <p:sp>
        <p:nvSpPr>
          <p:cNvPr id="3" name="コンテンツ プレースホルダー 2">
            <a:extLst>
              <a:ext uri="{FF2B5EF4-FFF2-40B4-BE49-F238E27FC236}">
                <a16:creationId xmlns:a16="http://schemas.microsoft.com/office/drawing/2014/main" id="{96866B3D-682A-422A-8B66-E81DA0A0B888}"/>
              </a:ext>
            </a:extLst>
          </p:cNvPr>
          <p:cNvSpPr>
            <a:spLocks noGrp="1"/>
          </p:cNvSpPr>
          <p:nvPr>
            <p:ph idx="1"/>
          </p:nvPr>
        </p:nvSpPr>
        <p:spPr/>
        <p:txBody>
          <a:bodyPr/>
          <a:lstStyle/>
          <a:p>
            <a:r>
              <a:rPr kumimoji="1" lang="ja-JP" altLang="en-US" dirty="0"/>
              <a:t>寺西和男「ギグ・エコノミー　ネットが生む新たな貧困 」</a:t>
            </a:r>
            <a:r>
              <a:rPr kumimoji="1" lang="en-US" altLang="ja-JP" dirty="0"/>
              <a:t>『THE ASAHI SHIMBUN Globe+』</a:t>
            </a:r>
            <a:r>
              <a:rPr kumimoji="1" lang="ja-JP" altLang="en-US" dirty="0"/>
              <a:t>　　</a:t>
            </a:r>
            <a:r>
              <a:rPr kumimoji="1" lang="en-US" altLang="ja-JP" dirty="0">
                <a:hlinkClick r:id="rId2"/>
              </a:rPr>
              <a:t>https://globe.asahi.com/article/11754036</a:t>
            </a:r>
            <a:r>
              <a:rPr kumimoji="1" lang="ja-JP" altLang="en-US" dirty="0"/>
              <a:t>、</a:t>
            </a:r>
            <a:r>
              <a:rPr kumimoji="1" lang="en-US" altLang="ja-JP" dirty="0"/>
              <a:t>2019.11.21 </a:t>
            </a:r>
            <a:r>
              <a:rPr kumimoji="1" lang="ja-JP" altLang="en-US" dirty="0"/>
              <a:t>閲覧</a:t>
            </a:r>
          </a:p>
          <a:p>
            <a:r>
              <a:rPr kumimoji="1" lang="ja-JP" altLang="en-US" dirty="0"/>
              <a:t>森信茂樹「（経済教室）シェア経済への対応急げ（税制大綱残された課題㊤）」</a:t>
            </a:r>
            <a:r>
              <a:rPr kumimoji="1" lang="en-US" altLang="ja-JP" dirty="0"/>
              <a:t>『</a:t>
            </a:r>
            <a:r>
              <a:rPr kumimoji="1" lang="ja-JP" altLang="en-US" dirty="0"/>
              <a:t>日本経済新聞</a:t>
            </a:r>
            <a:r>
              <a:rPr kumimoji="1" lang="en-US" altLang="ja-JP" dirty="0"/>
              <a:t>』2018</a:t>
            </a:r>
            <a:r>
              <a:rPr kumimoji="1" lang="ja-JP" altLang="en-US" dirty="0"/>
              <a:t>年</a:t>
            </a:r>
            <a:r>
              <a:rPr kumimoji="1" lang="en-US" altLang="ja-JP" dirty="0"/>
              <a:t>12</a:t>
            </a:r>
            <a:r>
              <a:rPr kumimoji="1" lang="ja-JP" altLang="en-US" dirty="0"/>
              <a:t>月</a:t>
            </a:r>
            <a:r>
              <a:rPr kumimoji="1" lang="en-US" altLang="ja-JP" dirty="0"/>
              <a:t>25</a:t>
            </a:r>
            <a:r>
              <a:rPr kumimoji="1" lang="ja-JP" altLang="en-US" dirty="0"/>
              <a:t>日付。</a:t>
            </a:r>
            <a:endParaRPr kumimoji="1" lang="en-US" altLang="ja-JP" dirty="0"/>
          </a:p>
          <a:p>
            <a:r>
              <a:rPr kumimoji="1" lang="ja-JP" altLang="en-US" dirty="0"/>
              <a:t>「「ウーバーはタクシー会社」、ＥＵ司法裁判断、同様の規制適用、欧州で逆風強まる。」</a:t>
            </a:r>
            <a:r>
              <a:rPr kumimoji="1" lang="en-US" altLang="ja-JP" dirty="0"/>
              <a:t>『</a:t>
            </a:r>
            <a:r>
              <a:rPr kumimoji="1" lang="ja-JP" altLang="en-US" dirty="0"/>
              <a:t>日本経済新聞</a:t>
            </a:r>
            <a:r>
              <a:rPr kumimoji="1" lang="en-US" altLang="ja-JP" dirty="0"/>
              <a:t>』2017</a:t>
            </a:r>
            <a:r>
              <a:rPr kumimoji="1" lang="ja-JP" altLang="en-US" dirty="0"/>
              <a:t>年</a:t>
            </a:r>
            <a:r>
              <a:rPr kumimoji="1" lang="en-US" altLang="ja-JP" dirty="0"/>
              <a:t>12</a:t>
            </a:r>
            <a:r>
              <a:rPr kumimoji="1" lang="ja-JP" altLang="en-US" dirty="0"/>
              <a:t>月</a:t>
            </a:r>
            <a:r>
              <a:rPr kumimoji="1" lang="en-US" altLang="ja-JP" dirty="0"/>
              <a:t>21</a:t>
            </a:r>
            <a:r>
              <a:rPr kumimoji="1" lang="ja-JP" altLang="en-US" dirty="0"/>
              <a:t>日。</a:t>
            </a:r>
            <a:endParaRPr kumimoji="1" lang="en-US" altLang="ja-JP" dirty="0"/>
          </a:p>
          <a:p>
            <a:endParaRPr kumimoji="1" lang="ja-JP" altLang="en-US" dirty="0"/>
          </a:p>
          <a:p>
            <a:endParaRPr kumimoji="1" lang="en-GB" dirty="0"/>
          </a:p>
        </p:txBody>
      </p:sp>
    </p:spTree>
    <p:extLst>
      <p:ext uri="{BB962C8B-B14F-4D97-AF65-F5344CB8AC3E}">
        <p14:creationId xmlns:p14="http://schemas.microsoft.com/office/powerpoint/2010/main" val="569843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4EBD4B-D73C-4FA3-B487-6D1187958494}"/>
              </a:ext>
            </a:extLst>
          </p:cNvPr>
          <p:cNvSpPr>
            <a:spLocks noGrp="1"/>
          </p:cNvSpPr>
          <p:nvPr>
            <p:ph type="title"/>
          </p:nvPr>
        </p:nvSpPr>
        <p:spPr/>
        <p:txBody>
          <a:bodyPr>
            <a:normAutofit fontScale="90000"/>
          </a:bodyPr>
          <a:lstStyle/>
          <a:p>
            <a:br>
              <a:rPr kumimoji="1" lang="en-US" altLang="ja-JP" dirty="0"/>
            </a:br>
            <a:br>
              <a:rPr kumimoji="1" lang="en-US" altLang="ja-JP" dirty="0"/>
            </a:br>
            <a:br>
              <a:rPr kumimoji="1" lang="en-US" altLang="ja-JP" dirty="0"/>
            </a:br>
            <a:r>
              <a:rPr kumimoji="1" lang="ja-JP" altLang="en-US" dirty="0"/>
              <a:t>（</a:t>
            </a:r>
            <a:r>
              <a:rPr kumimoji="1" lang="en-US" altLang="ja-JP" dirty="0"/>
              <a:t>1</a:t>
            </a:r>
            <a:r>
              <a:rPr kumimoji="1" lang="ja-JP" altLang="en-US" dirty="0"/>
              <a:t>）議論の前提としての</a:t>
            </a:r>
            <a:r>
              <a:rPr kumimoji="1" lang="en-US" altLang="ja-JP" dirty="0"/>
              <a:t>SNA</a:t>
            </a:r>
            <a:r>
              <a:rPr kumimoji="1" lang="ja-JP" altLang="en-US" dirty="0"/>
              <a:t>「生産境界」（</a:t>
            </a:r>
            <a:r>
              <a:rPr kumimoji="1" lang="en-US" altLang="ja-JP" dirty="0"/>
              <a:t>Production boundary</a:t>
            </a:r>
            <a:r>
              <a:rPr kumimoji="1" lang="ja-JP" altLang="en-US"/>
              <a:t>）</a:t>
            </a:r>
            <a:endParaRPr kumimoji="1" lang="en-GB" dirty="0"/>
          </a:p>
        </p:txBody>
      </p:sp>
      <p:sp>
        <p:nvSpPr>
          <p:cNvPr id="4" name="テキスト プレースホルダー 3">
            <a:extLst>
              <a:ext uri="{FF2B5EF4-FFF2-40B4-BE49-F238E27FC236}">
                <a16:creationId xmlns:a16="http://schemas.microsoft.com/office/drawing/2014/main" id="{E6072B30-377F-48A5-AADA-EB0AFC81D944}"/>
              </a:ext>
            </a:extLst>
          </p:cNvPr>
          <p:cNvSpPr>
            <a:spLocks noGrp="1"/>
          </p:cNvSpPr>
          <p:nvPr>
            <p:ph type="body" idx="1"/>
          </p:nvPr>
        </p:nvSpPr>
        <p:spPr/>
        <p:txBody>
          <a:bodyPr/>
          <a:lstStyle/>
          <a:p>
            <a:endParaRPr kumimoji="1" lang="en-GB" dirty="0"/>
          </a:p>
        </p:txBody>
      </p:sp>
    </p:spTree>
    <p:extLst>
      <p:ext uri="{BB962C8B-B14F-4D97-AF65-F5344CB8AC3E}">
        <p14:creationId xmlns:p14="http://schemas.microsoft.com/office/powerpoint/2010/main" val="2266759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lstStyle/>
          <a:p>
            <a:pPr eaLnBrk="1" hangingPunct="1"/>
            <a:r>
              <a:rPr lang="ja-JP" altLang="en-US"/>
              <a:t>生産の境界の二重性</a:t>
            </a:r>
          </a:p>
        </p:txBody>
      </p:sp>
      <p:sp>
        <p:nvSpPr>
          <p:cNvPr id="49155" name="Oval 3"/>
          <p:cNvSpPr>
            <a:spLocks noChangeArrowheads="1"/>
          </p:cNvSpPr>
          <p:nvPr/>
        </p:nvSpPr>
        <p:spPr bwMode="auto">
          <a:xfrm>
            <a:off x="3575050" y="3284538"/>
            <a:ext cx="5976938" cy="2665412"/>
          </a:xfrm>
          <a:prstGeom prst="ellipse">
            <a:avLst/>
          </a:prstGeom>
          <a:solidFill>
            <a:schemeClr val="bg1"/>
          </a:solidFill>
          <a:ln w="9525">
            <a:solidFill>
              <a:schemeClr val="tx1"/>
            </a:solidFill>
            <a:round/>
            <a:headEnd/>
            <a:tailEnd/>
          </a:ln>
        </p:spPr>
        <p:txBody>
          <a:bodyPr wrap="none" anchor="ct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0"/>
              </a:spcBef>
              <a:buClrTx/>
              <a:buSzTx/>
              <a:buFontTx/>
              <a:buNone/>
            </a:pPr>
            <a:endParaRPr lang="ja-JP" altLang="en-US" sz="2400"/>
          </a:p>
        </p:txBody>
      </p:sp>
      <p:sp>
        <p:nvSpPr>
          <p:cNvPr id="49156" name="Oval 4"/>
          <p:cNvSpPr>
            <a:spLocks noChangeArrowheads="1"/>
          </p:cNvSpPr>
          <p:nvPr/>
        </p:nvSpPr>
        <p:spPr bwMode="auto">
          <a:xfrm>
            <a:off x="4800600" y="3573463"/>
            <a:ext cx="1943100" cy="1441450"/>
          </a:xfrm>
          <a:prstGeom prst="ellipse">
            <a:avLst/>
          </a:prstGeom>
          <a:solidFill>
            <a:schemeClr val="bg2"/>
          </a:solidFill>
          <a:ln w="9525">
            <a:solidFill>
              <a:schemeClr val="tx1"/>
            </a:solidFill>
            <a:round/>
            <a:headEnd/>
            <a:tailEnd/>
          </a:ln>
        </p:spPr>
        <p:txBody>
          <a:bodyPr wrap="none" anchor="ct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0"/>
              </a:spcBef>
              <a:buClrTx/>
              <a:buSzTx/>
              <a:buFontTx/>
              <a:buNone/>
            </a:pPr>
            <a:endParaRPr lang="ja-JP" altLang="en-US" sz="2400"/>
          </a:p>
        </p:txBody>
      </p:sp>
      <p:sp>
        <p:nvSpPr>
          <p:cNvPr id="49157" name="AutoShape 5"/>
          <p:cNvSpPr>
            <a:spLocks noChangeArrowheads="1"/>
          </p:cNvSpPr>
          <p:nvPr/>
        </p:nvSpPr>
        <p:spPr bwMode="auto">
          <a:xfrm>
            <a:off x="7067550" y="2349500"/>
            <a:ext cx="3600450" cy="1441450"/>
          </a:xfrm>
          <a:prstGeom prst="wedgeRoundRectCallout">
            <a:avLst>
              <a:gd name="adj1" fmla="val -62435"/>
              <a:gd name="adj2" fmla="val 51366"/>
              <a:gd name="adj3" fmla="val 16667"/>
            </a:avLst>
          </a:prstGeom>
          <a:solidFill>
            <a:schemeClr val="bg2"/>
          </a:solidFill>
          <a:ln w="9525">
            <a:solidFill>
              <a:schemeClr val="tx1"/>
            </a:solidFill>
            <a:miter lim="800000"/>
            <a:headEnd/>
            <a:tailEnd/>
          </a:ln>
        </p:spPr>
        <p:txBody>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0"/>
              </a:spcBef>
              <a:buClrTx/>
              <a:buSzTx/>
              <a:buFontTx/>
              <a:buNone/>
            </a:pPr>
            <a:endParaRPr lang="ja-JP" altLang="ja-JP" sz="2400"/>
          </a:p>
        </p:txBody>
      </p:sp>
      <p:sp>
        <p:nvSpPr>
          <p:cNvPr id="49158" name="Text Box 6"/>
          <p:cNvSpPr txBox="1">
            <a:spLocks noChangeArrowheads="1"/>
          </p:cNvSpPr>
          <p:nvPr/>
        </p:nvSpPr>
        <p:spPr bwMode="auto">
          <a:xfrm>
            <a:off x="7104064" y="2355584"/>
            <a:ext cx="3600450" cy="1384995"/>
          </a:xfrm>
          <a:prstGeom prst="rect">
            <a:avLst/>
          </a:prstGeom>
          <a:noFill/>
          <a:ln>
            <a:noFill/>
          </a:ln>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400" dirty="0"/>
              <a:t>狭義（体系の）生産境界</a:t>
            </a:r>
          </a:p>
          <a:p>
            <a:pPr eaLnBrk="1" hangingPunct="1">
              <a:spcBef>
                <a:spcPct val="50000"/>
              </a:spcBef>
              <a:buClrTx/>
              <a:buSzTx/>
              <a:buFontTx/>
              <a:buNone/>
            </a:pPr>
            <a:r>
              <a:rPr lang="en-US" altLang="ja-JP" sz="2400" dirty="0"/>
              <a:t>GDP</a:t>
            </a:r>
            <a:r>
              <a:rPr lang="ja-JP" altLang="en-US" sz="2400" dirty="0"/>
              <a:t>に参入される、市場向けの生産プラス帰属</a:t>
            </a:r>
            <a:endParaRPr lang="en-US" altLang="ja-JP" sz="2400" dirty="0"/>
          </a:p>
        </p:txBody>
      </p:sp>
      <p:sp>
        <p:nvSpPr>
          <p:cNvPr id="49159" name="AutoShape 7"/>
          <p:cNvSpPr>
            <a:spLocks noChangeArrowheads="1"/>
          </p:cNvSpPr>
          <p:nvPr/>
        </p:nvSpPr>
        <p:spPr bwMode="auto">
          <a:xfrm>
            <a:off x="7680326" y="5057776"/>
            <a:ext cx="2987675" cy="1800225"/>
          </a:xfrm>
          <a:prstGeom prst="wedgeRoundRectCallout">
            <a:avLst>
              <a:gd name="adj1" fmla="val -80870"/>
              <a:gd name="adj2" fmla="val 440"/>
              <a:gd name="adj3" fmla="val 16667"/>
            </a:avLst>
          </a:prstGeom>
          <a:solidFill>
            <a:schemeClr val="bg2"/>
          </a:solidFill>
          <a:ln w="9525">
            <a:solidFill>
              <a:schemeClr val="tx1"/>
            </a:solidFill>
            <a:miter lim="800000"/>
            <a:headEnd/>
            <a:tailEnd/>
          </a:ln>
        </p:spPr>
        <p:txBody>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0"/>
              </a:spcBef>
              <a:buClrTx/>
              <a:buSzTx/>
              <a:buFontTx/>
              <a:buNone/>
            </a:pPr>
            <a:endParaRPr lang="ja-JP" altLang="ja-JP" sz="2400"/>
          </a:p>
        </p:txBody>
      </p:sp>
      <p:sp>
        <p:nvSpPr>
          <p:cNvPr id="49160" name="Text Box 8"/>
          <p:cNvSpPr txBox="1">
            <a:spLocks noChangeArrowheads="1"/>
          </p:cNvSpPr>
          <p:nvPr/>
        </p:nvSpPr>
        <p:spPr bwMode="auto">
          <a:xfrm>
            <a:off x="7896225" y="5300664"/>
            <a:ext cx="287404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400" dirty="0"/>
              <a:t>広義の生産境界　</a:t>
            </a:r>
            <a:endParaRPr lang="en-US" altLang="ja-JP" sz="2400" dirty="0"/>
          </a:p>
          <a:p>
            <a:pPr eaLnBrk="1" hangingPunct="1">
              <a:spcBef>
                <a:spcPct val="50000"/>
              </a:spcBef>
              <a:buClrTx/>
              <a:buSzTx/>
              <a:buFontTx/>
              <a:buNone/>
            </a:pPr>
            <a:r>
              <a:rPr lang="ja-JP" altLang="en-US" sz="2400" dirty="0"/>
              <a:t>第三者基準（委任可能性基準）による</a:t>
            </a:r>
          </a:p>
        </p:txBody>
      </p:sp>
      <p:sp>
        <p:nvSpPr>
          <p:cNvPr id="49161" name="Rectangle 9"/>
          <p:cNvSpPr>
            <a:spLocks noGrp="1" noChangeArrowheads="1"/>
          </p:cNvSpPr>
          <p:nvPr>
            <p:ph type="body" idx="1"/>
          </p:nvPr>
        </p:nvSpPr>
        <p:spPr/>
        <p:txBody>
          <a:bodyPr/>
          <a:lstStyle/>
          <a:p>
            <a:pPr eaLnBrk="1" hangingPunct="1"/>
            <a:r>
              <a:rPr lang="ja-JP" altLang="en-US" sz="2000" dirty="0"/>
              <a:t>生産の境界は、二重になっている！</a:t>
            </a:r>
          </a:p>
        </p:txBody>
      </p:sp>
      <p:sp>
        <p:nvSpPr>
          <p:cNvPr id="46090" name="Text Box 10"/>
          <p:cNvSpPr txBox="1">
            <a:spLocks noChangeArrowheads="1"/>
          </p:cNvSpPr>
          <p:nvPr/>
        </p:nvSpPr>
        <p:spPr bwMode="auto">
          <a:xfrm>
            <a:off x="3719513" y="4221164"/>
            <a:ext cx="10080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主婦の家事労働</a:t>
            </a:r>
          </a:p>
        </p:txBody>
      </p:sp>
      <p:sp>
        <p:nvSpPr>
          <p:cNvPr id="46091" name="Text Box 11"/>
          <p:cNvSpPr txBox="1">
            <a:spLocks noChangeArrowheads="1"/>
          </p:cNvSpPr>
          <p:nvPr/>
        </p:nvSpPr>
        <p:spPr bwMode="auto">
          <a:xfrm>
            <a:off x="7248526" y="4292600"/>
            <a:ext cx="16557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a:t>マイカーの運転</a:t>
            </a:r>
          </a:p>
        </p:txBody>
      </p:sp>
      <p:sp>
        <p:nvSpPr>
          <p:cNvPr id="46092" name="Text Box 12"/>
          <p:cNvSpPr txBox="1">
            <a:spLocks noChangeArrowheads="1"/>
          </p:cNvSpPr>
          <p:nvPr/>
        </p:nvSpPr>
        <p:spPr bwMode="auto">
          <a:xfrm>
            <a:off x="5333080" y="3860800"/>
            <a:ext cx="129807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家賃</a:t>
            </a:r>
            <a:endParaRPr lang="en-US" altLang="ja-JP" sz="1800" dirty="0"/>
          </a:p>
          <a:p>
            <a:pPr algn="ctr" eaLnBrk="1" hangingPunct="1">
              <a:spcBef>
                <a:spcPct val="50000"/>
              </a:spcBef>
              <a:buClrTx/>
              <a:buSzTx/>
              <a:buFontTx/>
              <a:buNone/>
            </a:pPr>
            <a:r>
              <a:rPr lang="ja-JP" altLang="en-US" sz="1800" dirty="0"/>
              <a:t>帰属家賃</a:t>
            </a:r>
          </a:p>
        </p:txBody>
      </p:sp>
      <p:sp>
        <p:nvSpPr>
          <p:cNvPr id="13" name="Text Box 10">
            <a:extLst>
              <a:ext uri="{FF2B5EF4-FFF2-40B4-BE49-F238E27FC236}">
                <a16:creationId xmlns:a16="http://schemas.microsoft.com/office/drawing/2014/main" id="{4C3E6564-FDC0-4637-8AF8-90003A797E37}"/>
              </a:ext>
            </a:extLst>
          </p:cNvPr>
          <p:cNvSpPr txBox="1">
            <a:spLocks noChangeArrowheads="1"/>
          </p:cNvSpPr>
          <p:nvPr/>
        </p:nvSpPr>
        <p:spPr bwMode="auto">
          <a:xfrm>
            <a:off x="2969545" y="5306699"/>
            <a:ext cx="10080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kumimoji="1" sz="2800">
                <a:solidFill>
                  <a:schemeClr val="tx1"/>
                </a:solidFill>
                <a:latin typeface="Arial" charset="0"/>
                <a:ea typeface="ＭＳ Ｐゴシック" charset="-128"/>
              </a:defRPr>
            </a:lvl1pPr>
            <a:lvl2pPr marL="742950" indent="-285750" eaLnBrk="0" hangingPunct="0">
              <a:spcBef>
                <a:spcPct val="20000"/>
              </a:spcBef>
              <a:buClr>
                <a:schemeClr val="tx1"/>
              </a:buClr>
              <a:buSzPct val="75000"/>
              <a:buChar char="–"/>
              <a:defRPr kumimoji="1" sz="2400">
                <a:solidFill>
                  <a:schemeClr val="tx1"/>
                </a:solidFill>
                <a:latin typeface="Arial" charset="0"/>
                <a:ea typeface="ＭＳ Ｐゴシック" charset="-128"/>
              </a:defRPr>
            </a:lvl2pPr>
            <a:lvl3pPr marL="1143000" indent="-228600" eaLnBrk="0" hangingPunct="0">
              <a:spcBef>
                <a:spcPct val="20000"/>
              </a:spcBef>
              <a:buClr>
                <a:schemeClr val="tx1"/>
              </a:buClr>
              <a:buSzPct val="75000"/>
              <a:buFont typeface="Wingdings" pitchFamily="2" charset="2"/>
              <a:buChar char="l"/>
              <a:defRPr kumimoji="1" sz="2000">
                <a:solidFill>
                  <a:schemeClr val="tx1"/>
                </a:solidFill>
                <a:latin typeface="Arial" charset="0"/>
                <a:ea typeface="ＭＳ Ｐゴシック" charset="-128"/>
              </a:defRPr>
            </a:lvl3pPr>
            <a:lvl4pPr marL="1600200" indent="-228600" eaLnBrk="0" hangingPunct="0">
              <a:spcBef>
                <a:spcPct val="20000"/>
              </a:spcBef>
              <a:buClr>
                <a:schemeClr val="tx1"/>
              </a:buClr>
              <a:buSzPct val="80000"/>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tx1"/>
              </a:buClr>
              <a:buSzPct val="65000"/>
              <a:buFont typeface="Wingdings" pitchFamily="2" charset="2"/>
              <a:buChar char="l"/>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tx1"/>
              </a:buClr>
              <a:buSzPct val="65000"/>
              <a:buFont typeface="Wingdings" pitchFamily="2" charset="2"/>
              <a:buChar char="l"/>
              <a:defRPr kumimoji="1" sz="2000">
                <a:solidFill>
                  <a:schemeClr val="tx1"/>
                </a:solidFill>
                <a:latin typeface="Arial" charset="0"/>
                <a:ea typeface="ＭＳ Ｐゴシック" charset="-128"/>
              </a:defRPr>
            </a:lvl9pPr>
          </a:lstStyle>
          <a:p>
            <a:pPr algn="ctr" eaLnBrk="1" hangingPunct="1">
              <a:spcBef>
                <a:spcPct val="50000"/>
              </a:spcBef>
              <a:buClrTx/>
              <a:buSzTx/>
              <a:buFontTx/>
              <a:buNone/>
            </a:pPr>
            <a:r>
              <a:rPr lang="ja-JP" altLang="en-US" sz="1800" dirty="0"/>
              <a:t>睡眠</a:t>
            </a:r>
            <a:endParaRPr lang="en-US" altLang="ja-JP" sz="1800" dirty="0"/>
          </a:p>
          <a:p>
            <a:pPr algn="ctr" eaLnBrk="1" hangingPunct="1">
              <a:spcBef>
                <a:spcPct val="50000"/>
              </a:spcBef>
              <a:buClrTx/>
              <a:buSzTx/>
              <a:buFontTx/>
              <a:buNone/>
            </a:pPr>
            <a:r>
              <a:rPr lang="ja-JP" altLang="en-US" sz="1800" dirty="0"/>
              <a:t>運動</a:t>
            </a:r>
            <a:endParaRPr lang="en-US" altLang="ja-JP" sz="1800" dirty="0"/>
          </a:p>
          <a:p>
            <a:pPr algn="ctr" eaLnBrk="1" hangingPunct="1">
              <a:spcBef>
                <a:spcPct val="50000"/>
              </a:spcBef>
              <a:buClrTx/>
              <a:buSzTx/>
              <a:buFontTx/>
              <a:buNone/>
            </a:pPr>
            <a:r>
              <a:rPr lang="ja-JP" altLang="en-US" sz="1800" dirty="0"/>
              <a:t>勉強</a:t>
            </a:r>
          </a:p>
        </p:txBody>
      </p:sp>
      <p:sp>
        <p:nvSpPr>
          <p:cNvPr id="2" name="テキスト ボックス 1">
            <a:extLst>
              <a:ext uri="{FF2B5EF4-FFF2-40B4-BE49-F238E27FC236}">
                <a16:creationId xmlns:a16="http://schemas.microsoft.com/office/drawing/2014/main" id="{2BC52AA1-8CF8-4BFB-AC3E-425C80EF265B}"/>
              </a:ext>
            </a:extLst>
          </p:cNvPr>
          <p:cNvSpPr txBox="1"/>
          <p:nvPr/>
        </p:nvSpPr>
        <p:spPr>
          <a:xfrm>
            <a:off x="5907505" y="5300665"/>
            <a:ext cx="1160045" cy="369332"/>
          </a:xfrm>
          <a:prstGeom prst="rect">
            <a:avLst/>
          </a:prstGeom>
          <a:noFill/>
        </p:spPr>
        <p:txBody>
          <a:bodyPr wrap="square" rtlCol="0">
            <a:spAutoFit/>
          </a:bodyPr>
          <a:lstStyle/>
          <a:p>
            <a:r>
              <a:rPr kumimoji="1" lang="ja-JP" altLang="en-US" dirty="0">
                <a:solidFill>
                  <a:srgbClr val="7030A0"/>
                </a:solidFill>
              </a:rPr>
              <a:t>無償労働</a:t>
            </a:r>
            <a:endParaRPr kumimoji="1" lang="en-GB"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090"/>
                                        </p:tgtEl>
                                        <p:attrNameLst>
                                          <p:attrName>style.visibility</p:attrName>
                                        </p:attrNameLst>
                                      </p:cBhvr>
                                      <p:to>
                                        <p:strVal val="visible"/>
                                      </p:to>
                                    </p:set>
                                    <p:animEffect transition="in" filter="box(in)">
                                      <p:cBhvr>
                                        <p:cTn id="7" dur="500"/>
                                        <p:tgtEl>
                                          <p:spTgt spid="46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6091"/>
                                        </p:tgtEl>
                                        <p:attrNameLst>
                                          <p:attrName>style.visibility</p:attrName>
                                        </p:attrNameLst>
                                      </p:cBhvr>
                                      <p:to>
                                        <p:strVal val="visible"/>
                                      </p:to>
                                    </p:set>
                                    <p:animEffect transition="in" filter="box(in)">
                                      <p:cBhvr>
                                        <p:cTn id="12" dur="500"/>
                                        <p:tgtEl>
                                          <p:spTgt spid="460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6092"/>
                                        </p:tgtEl>
                                        <p:attrNameLst>
                                          <p:attrName>style.visibility</p:attrName>
                                        </p:attrNameLst>
                                      </p:cBhvr>
                                      <p:to>
                                        <p:strVal val="visible"/>
                                      </p:to>
                                    </p:set>
                                    <p:animEffect transition="in" filter="box(in)">
                                      <p:cBhvr>
                                        <p:cTn id="27" dur="500"/>
                                        <p:tgtEl>
                                          <p:spTgt spid="46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0" grpId="0"/>
      <p:bldP spid="46091" grpId="0"/>
      <p:bldP spid="46092" grpId="0"/>
      <p:bldP spid="1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SNA</a:t>
            </a:r>
            <a:r>
              <a:rPr kumimoji="1" lang="ja-JP" altLang="en-US" dirty="0"/>
              <a:t>の生産境界（狭義）の詳しい説明</a:t>
            </a:r>
            <a:endParaRPr kumimoji="1" lang="en-GB" dirty="0"/>
          </a:p>
        </p:txBody>
      </p:sp>
      <p:sp>
        <p:nvSpPr>
          <p:cNvPr id="3" name="コンテンツ プレースホルダー 2"/>
          <p:cNvSpPr>
            <a:spLocks noGrp="1"/>
          </p:cNvSpPr>
          <p:nvPr>
            <p:ph idx="1"/>
          </p:nvPr>
        </p:nvSpPr>
        <p:spPr/>
        <p:txBody>
          <a:bodyPr/>
          <a:lstStyle/>
          <a:p>
            <a:r>
              <a:rPr kumimoji="1" lang="ja-JP" altLang="en-US" dirty="0"/>
              <a:t>１）すべての財の生産。</a:t>
            </a:r>
            <a:endParaRPr kumimoji="1" lang="en-US" altLang="ja-JP" dirty="0"/>
          </a:p>
          <a:p>
            <a:r>
              <a:rPr kumimoji="1" lang="ja-JP" altLang="en-US" dirty="0"/>
              <a:t>２）家計内自己勘定サービス生産以外のすべてのサービス生産。家計内自己勘定生産のうち、次の</a:t>
            </a:r>
            <a:r>
              <a:rPr kumimoji="1" lang="en-US" altLang="ja-JP" dirty="0"/>
              <a:t>a)</a:t>
            </a:r>
            <a:r>
              <a:rPr kumimoji="1" lang="ja-JP" altLang="en-US" dirty="0" err="1"/>
              <a:t>、</a:t>
            </a:r>
            <a:r>
              <a:rPr kumimoji="1" lang="en-US" altLang="ja-JP" dirty="0"/>
              <a:t>b)</a:t>
            </a:r>
            <a:r>
              <a:rPr kumimoji="1" lang="ja-JP" altLang="en-US" dirty="0"/>
              <a:t>は、生産境界内。</a:t>
            </a:r>
            <a:endParaRPr kumimoji="1" lang="en-US" altLang="ja-JP" dirty="0"/>
          </a:p>
          <a:p>
            <a:pPr marL="0" indent="0">
              <a:buNone/>
            </a:pPr>
            <a:r>
              <a:rPr kumimoji="1" lang="ja-JP" altLang="en-US" dirty="0"/>
              <a:t>　　　ａ）自己勘定の住宅サービス。帰属家賃。</a:t>
            </a:r>
            <a:endParaRPr kumimoji="1" lang="en-US" altLang="ja-JP" dirty="0"/>
          </a:p>
          <a:p>
            <a:pPr marL="0" indent="0">
              <a:buNone/>
            </a:pPr>
            <a:r>
              <a:rPr lang="ja-JP" altLang="en-US" dirty="0"/>
              <a:t>　　　ｂ）家事使用人のサービス。</a:t>
            </a:r>
            <a:endParaRPr lang="en-US" altLang="ja-JP" dirty="0"/>
          </a:p>
          <a:p>
            <a:pPr marL="0" indent="0">
              <a:buNone/>
            </a:pPr>
            <a:r>
              <a:rPr kumimoji="1" lang="en-US" altLang="ja-JP" dirty="0"/>
              <a:t>※</a:t>
            </a:r>
            <a:r>
              <a:rPr kumimoji="1" lang="ja-JP" altLang="en-US" dirty="0"/>
              <a:t>ボランティアは、（家計内のそれを除けば）狭義境界に含まれることに注意。賃金ゼロの体系内労働である。</a:t>
            </a:r>
            <a:r>
              <a:rPr kumimoji="1" lang="en-US" altLang="ja-JP" dirty="0"/>
              <a:t>”Self-contained activity </a:t>
            </a:r>
            <a:r>
              <a:rPr lang="en-US" altLang="ja-JP" dirty="0"/>
              <a:t>with limited repercussions on the rest of the economy”</a:t>
            </a:r>
            <a:r>
              <a:rPr lang="ja-JP" altLang="en-US" dirty="0"/>
              <a:t>ではない。</a:t>
            </a:r>
            <a:r>
              <a:rPr lang="en-US" altLang="ja-JP" dirty="0"/>
              <a:t>.</a:t>
            </a:r>
            <a:endParaRPr kumimoji="1" lang="en-GB" dirty="0"/>
          </a:p>
        </p:txBody>
      </p:sp>
    </p:spTree>
    <p:extLst>
      <p:ext uri="{BB962C8B-B14F-4D97-AF65-F5344CB8AC3E}">
        <p14:creationId xmlns:p14="http://schemas.microsoft.com/office/powerpoint/2010/main" val="3172910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91544" y="2348880"/>
            <a:ext cx="8424936" cy="3785652"/>
          </a:xfrm>
          <a:prstGeom prst="rect">
            <a:avLst/>
          </a:prstGeom>
        </p:spPr>
        <p:txBody>
          <a:bodyPr wrap="square">
            <a:spAutoFit/>
          </a:bodyPr>
          <a:lstStyle/>
          <a:p>
            <a:r>
              <a:rPr lang="en-US" altLang="ja-JP" sz="2400" u="sng" dirty="0">
                <a:solidFill>
                  <a:srgbClr val="FF0000"/>
                </a:solidFill>
              </a:rPr>
              <a:t>The own-account production of services within households is a self-contained activity with limited repercussions on the rest of the economy. </a:t>
            </a:r>
            <a:r>
              <a:rPr lang="en-US" altLang="ja-JP" sz="2400" dirty="0"/>
              <a:t>The decision to produce a household service entails a simultaneous decision to consume that service. </a:t>
            </a:r>
            <a:r>
              <a:rPr lang="en-US" altLang="ja-JP" sz="2400" u="sng" dirty="0">
                <a:solidFill>
                  <a:srgbClr val="FF0000"/>
                </a:solidFill>
              </a:rPr>
              <a:t>This is not true for goods. </a:t>
            </a:r>
            <a:r>
              <a:rPr lang="en-US" altLang="ja-JP" sz="2400" dirty="0"/>
              <a:t>For example, if a household engages in the production of agricultural goods, it does not follow that it intends to consume them all. Once the crop has been harvested, </a:t>
            </a:r>
            <a:r>
              <a:rPr lang="en-US" altLang="ja-JP" sz="2400" u="sng" dirty="0">
                <a:solidFill>
                  <a:srgbClr val="FF0000"/>
                </a:solidFill>
              </a:rPr>
              <a:t>the producer has a choice about how much to consume, how much to store for future consumption or production and how much to offer for sale or barter on the market. </a:t>
            </a:r>
            <a:endParaRPr lang="en-GB" sz="2400" u="sng" dirty="0">
              <a:solidFill>
                <a:srgbClr val="FF0000"/>
              </a:solidFill>
            </a:endParaRPr>
          </a:p>
        </p:txBody>
      </p:sp>
      <p:sp>
        <p:nvSpPr>
          <p:cNvPr id="5" name="タイトル 4"/>
          <p:cNvSpPr>
            <a:spLocks noGrp="1"/>
          </p:cNvSpPr>
          <p:nvPr>
            <p:ph type="title"/>
          </p:nvPr>
        </p:nvSpPr>
        <p:spPr/>
        <p:txBody>
          <a:bodyPr/>
          <a:lstStyle/>
          <a:p>
            <a:r>
              <a:rPr kumimoji="1" lang="en-US" altLang="ja-JP" dirty="0"/>
              <a:t>2008 SNA 6.29</a:t>
            </a:r>
            <a:r>
              <a:rPr kumimoji="1" lang="ja-JP" altLang="en-US" dirty="0"/>
              <a:t>段より</a:t>
            </a:r>
            <a:endParaRPr kumimoji="1" lang="en-GB" dirty="0"/>
          </a:p>
        </p:txBody>
      </p:sp>
    </p:spTree>
    <p:extLst>
      <p:ext uri="{BB962C8B-B14F-4D97-AF65-F5344CB8AC3E}">
        <p14:creationId xmlns:p14="http://schemas.microsoft.com/office/powerpoint/2010/main" val="189307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2008 SNA 6.29</a:t>
            </a:r>
            <a:r>
              <a:rPr kumimoji="1" lang="ja-JP" altLang="en-US" dirty="0"/>
              <a:t>段つづき</a:t>
            </a:r>
            <a:endParaRPr kumimoji="1" lang="en-GB" dirty="0"/>
          </a:p>
        </p:txBody>
      </p:sp>
      <p:sp>
        <p:nvSpPr>
          <p:cNvPr id="3" name="正方形/長方形 2"/>
          <p:cNvSpPr/>
          <p:nvPr/>
        </p:nvSpPr>
        <p:spPr>
          <a:xfrm>
            <a:off x="2069432" y="2333685"/>
            <a:ext cx="8131024" cy="3785652"/>
          </a:xfrm>
          <a:prstGeom prst="rect">
            <a:avLst/>
          </a:prstGeom>
        </p:spPr>
        <p:txBody>
          <a:bodyPr wrap="square">
            <a:spAutoFit/>
          </a:bodyPr>
          <a:lstStyle/>
          <a:p>
            <a:r>
              <a:rPr lang="en-US" altLang="ja-JP" sz="2400" dirty="0"/>
              <a:t>Indeed, although </a:t>
            </a:r>
            <a:r>
              <a:rPr lang="en-US" altLang="ja-JP" sz="2400" u="sng" dirty="0">
                <a:solidFill>
                  <a:srgbClr val="FF0000"/>
                </a:solidFill>
              </a:rPr>
              <a:t>it is customary to refer to the own-account production of goods, it is not possible to determine at the time the production takes place how much of it will eventually be consumed by the producer. </a:t>
            </a:r>
            <a:r>
              <a:rPr lang="en-US" altLang="ja-JP" sz="2400" dirty="0"/>
              <a:t>For example, if an agricultural crop turns out to be better than expected, the household may dispose of some of it on the market even though it may have originally supposed it would consume it all. This kind of possibility is non-existent for services; it is not possible to produce a service and then decide whether to offer it for sale or not.</a:t>
            </a:r>
            <a:endParaRPr lang="en-GB" altLang="ja-JP" sz="2400" dirty="0"/>
          </a:p>
        </p:txBody>
      </p:sp>
      <p:sp>
        <p:nvSpPr>
          <p:cNvPr id="4" name="テキスト ボックス 3">
            <a:extLst>
              <a:ext uri="{FF2B5EF4-FFF2-40B4-BE49-F238E27FC236}">
                <a16:creationId xmlns:a16="http://schemas.microsoft.com/office/drawing/2014/main" id="{2F150E77-ECDC-47D7-8236-37325DB5DFD2}"/>
              </a:ext>
            </a:extLst>
          </p:cNvPr>
          <p:cNvSpPr txBox="1"/>
          <p:nvPr/>
        </p:nvSpPr>
        <p:spPr>
          <a:xfrm>
            <a:off x="10058400" y="2418347"/>
            <a:ext cx="1419726" cy="646331"/>
          </a:xfrm>
          <a:prstGeom prst="rect">
            <a:avLst/>
          </a:prstGeom>
          <a:noFill/>
        </p:spPr>
        <p:txBody>
          <a:bodyPr wrap="square" rtlCol="0">
            <a:spAutoFit/>
          </a:bodyPr>
          <a:lstStyle/>
          <a:p>
            <a:r>
              <a:rPr kumimoji="1" lang="ja-JP" altLang="en-US" dirty="0"/>
              <a:t>財の自己勘定生産？？</a:t>
            </a:r>
            <a:endParaRPr kumimoji="1" lang="en-GB" dirty="0"/>
          </a:p>
        </p:txBody>
      </p:sp>
    </p:spTree>
    <p:extLst>
      <p:ext uri="{BB962C8B-B14F-4D97-AF65-F5344CB8AC3E}">
        <p14:creationId xmlns:p14="http://schemas.microsoft.com/office/powerpoint/2010/main" val="151254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7F09D36-090B-49B3-BC82-53FDA30C9D74}"/>
              </a:ext>
            </a:extLst>
          </p:cNvPr>
          <p:cNvSpPr>
            <a:spLocks noGrp="1"/>
          </p:cNvSpPr>
          <p:nvPr>
            <p:ph type="title"/>
          </p:nvPr>
        </p:nvSpPr>
        <p:spPr/>
        <p:txBody>
          <a:bodyPr/>
          <a:lstStyle/>
          <a:p>
            <a:r>
              <a:rPr kumimoji="1" lang="ja-JP" altLang="en-US" dirty="0"/>
              <a:t>金融、商業等、ある種のサービスについての注意</a:t>
            </a:r>
            <a:endParaRPr kumimoji="1" lang="en-GB" dirty="0"/>
          </a:p>
        </p:txBody>
      </p:sp>
      <p:sp>
        <p:nvSpPr>
          <p:cNvPr id="4" name="コンテンツ プレースホルダー 3">
            <a:extLst>
              <a:ext uri="{FF2B5EF4-FFF2-40B4-BE49-F238E27FC236}">
                <a16:creationId xmlns:a16="http://schemas.microsoft.com/office/drawing/2014/main" id="{9C8C81D0-25B9-44B6-BA54-05499BC5AA09}"/>
              </a:ext>
            </a:extLst>
          </p:cNvPr>
          <p:cNvSpPr>
            <a:spLocks noGrp="1"/>
          </p:cNvSpPr>
          <p:nvPr>
            <p:ph idx="1"/>
          </p:nvPr>
        </p:nvSpPr>
        <p:spPr/>
        <p:txBody>
          <a:bodyPr/>
          <a:lstStyle/>
          <a:p>
            <a:r>
              <a:rPr kumimoji="1" lang="ja-JP" altLang="en-US" dirty="0"/>
              <a:t>ふつうにひとにお金を貸して利子を受け取っても生産にならないが、金融機関が同じことをやれば生産になる。</a:t>
            </a:r>
            <a:r>
              <a:rPr kumimoji="1" lang="en-US" altLang="ja-JP" dirty="0"/>
              <a:t>93SNA</a:t>
            </a:r>
            <a:r>
              <a:rPr kumimoji="1" lang="ja-JP" altLang="en-US" dirty="0"/>
              <a:t>以降、「金融仲介」をやっているとはいいがたい、村の金貸し（</a:t>
            </a:r>
            <a:r>
              <a:rPr kumimoji="1" lang="en-US" altLang="ja-JP" dirty="0"/>
              <a:t>village lender</a:t>
            </a:r>
            <a:r>
              <a:rPr kumimoji="1" lang="ja-JP" altLang="en-US" dirty="0"/>
              <a:t>）についても、</a:t>
            </a:r>
            <a:r>
              <a:rPr kumimoji="1" lang="en-US" altLang="ja-JP" dirty="0"/>
              <a:t>FISIM</a:t>
            </a:r>
            <a:r>
              <a:rPr kumimoji="1" lang="ja-JP" altLang="en-US" dirty="0"/>
              <a:t>を計上するようになった。</a:t>
            </a:r>
            <a:endParaRPr kumimoji="1" lang="en-US" altLang="ja-JP" dirty="0"/>
          </a:p>
          <a:p>
            <a:r>
              <a:rPr kumimoji="1" lang="ja-JP" altLang="en-US" dirty="0"/>
              <a:t>自分が所有する（中古の）財を売って代金を受け取っても生産にはならないが、骨董屋なら商業マージンが産出額となる。</a:t>
            </a:r>
            <a:endParaRPr kumimoji="1" lang="en-US" altLang="ja-JP" dirty="0"/>
          </a:p>
          <a:p>
            <a:r>
              <a:rPr kumimoji="1" lang="ja-JP" altLang="en-US" dirty="0"/>
              <a:t>これらの産業は「マージン産業」と呼ばれ、産出額の特有の計算法がある。</a:t>
            </a:r>
            <a:endParaRPr kumimoji="1" lang="en-GB" dirty="0"/>
          </a:p>
        </p:txBody>
      </p:sp>
    </p:spTree>
    <p:extLst>
      <p:ext uri="{BB962C8B-B14F-4D97-AF65-F5344CB8AC3E}">
        <p14:creationId xmlns:p14="http://schemas.microsoft.com/office/powerpoint/2010/main" val="640814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BCF7262-EA2F-4A26-B021-8FEA013B2370}"/>
              </a:ext>
            </a:extLst>
          </p:cNvPr>
          <p:cNvSpPr>
            <a:spLocks noGrp="1"/>
          </p:cNvSpPr>
          <p:nvPr>
            <p:ph type="title"/>
          </p:nvPr>
        </p:nvSpPr>
        <p:spPr/>
        <p:txBody>
          <a:bodyPr/>
          <a:lstStyle/>
          <a:p>
            <a:r>
              <a:rPr kumimoji="1" lang="ja-JP" altLang="en-US" dirty="0"/>
              <a:t>（</a:t>
            </a:r>
            <a:r>
              <a:rPr kumimoji="1" lang="en-US" altLang="ja-JP" dirty="0"/>
              <a:t>2</a:t>
            </a:r>
            <a:r>
              <a:rPr kumimoji="1" lang="ja-JP" altLang="en-US" dirty="0"/>
              <a:t>）シェアリング・エコノミーをどう定義するか？</a:t>
            </a:r>
            <a:endParaRPr kumimoji="1" lang="en-GB" dirty="0"/>
          </a:p>
        </p:txBody>
      </p:sp>
      <p:sp>
        <p:nvSpPr>
          <p:cNvPr id="5" name="テキスト プレースホルダー 4">
            <a:extLst>
              <a:ext uri="{FF2B5EF4-FFF2-40B4-BE49-F238E27FC236}">
                <a16:creationId xmlns:a16="http://schemas.microsoft.com/office/drawing/2014/main" id="{F428F76E-05A4-4CA7-984E-8E3FC70C8C5D}"/>
              </a:ext>
            </a:extLst>
          </p:cNvPr>
          <p:cNvSpPr>
            <a:spLocks noGrp="1"/>
          </p:cNvSpPr>
          <p:nvPr>
            <p:ph type="body" idx="1"/>
          </p:nvPr>
        </p:nvSpPr>
        <p:spPr/>
        <p:txBody>
          <a:bodyPr/>
          <a:lstStyle/>
          <a:p>
            <a:r>
              <a:rPr lang="ja-JP" altLang="ja-JP" dirty="0"/>
              <a:t>もの（資本）のシェアと労働のシェア</a:t>
            </a:r>
            <a:r>
              <a:rPr lang="ja-JP" altLang="en-US" dirty="0"/>
              <a:t>がある。</a:t>
            </a:r>
            <a:endParaRPr kumimoji="1" lang="en-GB" dirty="0"/>
          </a:p>
        </p:txBody>
      </p:sp>
    </p:spTree>
    <p:extLst>
      <p:ext uri="{BB962C8B-B14F-4D97-AF65-F5344CB8AC3E}">
        <p14:creationId xmlns:p14="http://schemas.microsoft.com/office/powerpoint/2010/main" val="3774311527"/>
      </p:ext>
    </p:extLst>
  </p:cSld>
  <p:clrMapOvr>
    <a:masterClrMapping/>
  </p:clrMapOvr>
</p:sld>
</file>

<file path=ppt/theme/theme1.xml><?xml version="1.0" encoding="utf-8"?>
<a:theme xmlns:a="http://schemas.openxmlformats.org/drawingml/2006/main" name="配当">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しずく</Template>
  <TotalTime>3246</TotalTime>
  <Words>2748</Words>
  <Application>Microsoft Office PowerPoint</Application>
  <PresentationFormat>ワイド画面</PresentationFormat>
  <Paragraphs>123</Paragraphs>
  <Slides>28</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游ゴシック</vt:lpstr>
      <vt:lpstr>Arial</vt:lpstr>
      <vt:lpstr>Gill Sans MT</vt:lpstr>
      <vt:lpstr>Wingdings 2</vt:lpstr>
      <vt:lpstr>配当</vt:lpstr>
      <vt:lpstr>シェアリング・エコノミー、ギグ・エコノミーと「拡大NDP」</vt:lpstr>
      <vt:lpstr>目次</vt:lpstr>
      <vt:lpstr>   （1）議論の前提としてのSNA「生産境界」（Production boundary）</vt:lpstr>
      <vt:lpstr>生産の境界の二重性</vt:lpstr>
      <vt:lpstr>SNAの生産境界（狭義）の詳しい説明</vt:lpstr>
      <vt:lpstr>2008 SNA 6.29段より</vt:lpstr>
      <vt:lpstr>2008 SNA 6.29段つづき</vt:lpstr>
      <vt:lpstr>金融、商業等、ある種のサービスについての注意</vt:lpstr>
      <vt:lpstr>（2）シェアリング・エコノミーをどう定義するか？</vt:lpstr>
      <vt:lpstr>シェアリングエコノミーをどう定義するか？</vt:lpstr>
      <vt:lpstr>労働のシェアリングエコノミー（ギグ・エコノミー）</vt:lpstr>
      <vt:lpstr>資本のシェアエコノミーがギグ・エコノミー（労働のシェア・エコノミー）と絡んでいる。</vt:lpstr>
      <vt:lpstr>UBERは、日本では営業できない。</vt:lpstr>
      <vt:lpstr>Uberの産業分類／運転手の労働の取り扱い</vt:lpstr>
      <vt:lpstr>シェアリングエコノミーをどう定義するか？（続）</vt:lpstr>
      <vt:lpstr>所有からシェアへの転換（広義のシェアリング・エコノミー）</vt:lpstr>
      <vt:lpstr>所有からシェアへの転換をどう記録するか？</vt:lpstr>
      <vt:lpstr>勘定上の記録</vt:lpstr>
      <vt:lpstr>勘定上の記録</vt:lpstr>
      <vt:lpstr>勘定上の記録</vt:lpstr>
      <vt:lpstr>民泊の記録</vt:lpstr>
      <vt:lpstr>（3）インターネットの介在 </vt:lpstr>
      <vt:lpstr>インターネットでなければできないことがあるのか？</vt:lpstr>
      <vt:lpstr>（4）Involvement（巻き込み） </vt:lpstr>
      <vt:lpstr>Involvement（巻き込み）</vt:lpstr>
      <vt:lpstr>Involvement（巻き込み）（続）</vt:lpstr>
      <vt:lpstr>まとめ</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山澤成康「」討論ー生産境界の観点から</dc:title>
  <dc:creator>Itsuo</dc:creator>
  <cp:lastModifiedBy>作間 逸雄</cp:lastModifiedBy>
  <cp:revision>116</cp:revision>
  <dcterms:created xsi:type="dcterms:W3CDTF">2019-11-19T16:11:47Z</dcterms:created>
  <dcterms:modified xsi:type="dcterms:W3CDTF">2020-02-25T05:37:26Z</dcterms:modified>
</cp:coreProperties>
</file>