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58" r:id="rId4"/>
    <p:sldId id="285" r:id="rId5"/>
    <p:sldId id="367" r:id="rId6"/>
    <p:sldId id="368" r:id="rId7"/>
    <p:sldId id="369" r:id="rId8"/>
    <p:sldId id="374" r:id="rId9"/>
    <p:sldId id="373" r:id="rId10"/>
    <p:sldId id="372" r:id="rId11"/>
    <p:sldId id="370" r:id="rId12"/>
    <p:sldId id="376" r:id="rId13"/>
    <p:sldId id="375" r:id="rId14"/>
    <p:sldId id="377" r:id="rId15"/>
    <p:sldId id="3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0" autoAdjust="0"/>
    <p:restoredTop sz="94660"/>
  </p:normalViewPr>
  <p:slideViewPr>
    <p:cSldViewPr snapToGrid="0">
      <p:cViewPr varScale="1">
        <p:scale>
          <a:sx n="60" d="100"/>
          <a:sy n="60" d="100"/>
        </p:scale>
        <p:origin x="10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DBEE22-3C3C-48DD-ADFF-B6B86FE97A9A}" type="datetimeFigureOut">
              <a:rPr kumimoji="1" lang="en-GB" smtClean="0"/>
              <a:t>25/02/2020</a:t>
            </a:fld>
            <a:endParaRPr kumimoji="1" lang="en-GB"/>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547A4B-374C-45DB-9A54-466A14305660}" type="slidenum">
              <a:rPr kumimoji="1" lang="en-GB" smtClean="0"/>
              <a:t>‹#›</a:t>
            </a:fld>
            <a:endParaRPr kumimoji="1" lang="en-GB"/>
          </a:p>
        </p:txBody>
      </p:sp>
    </p:spTree>
    <p:extLst>
      <p:ext uri="{BB962C8B-B14F-4D97-AF65-F5344CB8AC3E}">
        <p14:creationId xmlns:p14="http://schemas.microsoft.com/office/powerpoint/2010/main" val="18292864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「市場向けの生産」「潜在的には」と付け加えるべきか？第三者基準</a:t>
            </a:r>
            <a:r>
              <a:rPr kumimoji="1" lang="en-GB" dirty="0"/>
              <a:t>third party principle, </a:t>
            </a:r>
            <a:r>
              <a:rPr kumimoji="1" lang="en-GB" dirty="0" err="1"/>
              <a:t>delegability</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4</a:t>
            </a:fld>
            <a:endParaRPr kumimoji="1" lang="en-GB"/>
          </a:p>
        </p:txBody>
      </p:sp>
    </p:spTree>
    <p:extLst>
      <p:ext uri="{BB962C8B-B14F-4D97-AF65-F5344CB8AC3E}">
        <p14:creationId xmlns:p14="http://schemas.microsoft.com/office/powerpoint/2010/main" val="3345315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隣の人が買い物をしてきてやった、とか。</a:t>
            </a:r>
            <a:r>
              <a:rPr kumimoji="1" lang="en-US" altLang="ja-JP" dirty="0"/>
              <a:t>domestic services</a:t>
            </a:r>
            <a:r>
              <a:rPr kumimoji="1" lang="ja-JP" altLang="en-US" dirty="0"/>
              <a:t>の取り扱いの変更があった。</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5</a:t>
            </a:fld>
            <a:endParaRPr kumimoji="1" lang="en-GB"/>
          </a:p>
        </p:txBody>
      </p:sp>
    </p:spTree>
    <p:extLst>
      <p:ext uri="{BB962C8B-B14F-4D97-AF65-F5344CB8AC3E}">
        <p14:creationId xmlns:p14="http://schemas.microsoft.com/office/powerpoint/2010/main" val="3750544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10</a:t>
            </a:fld>
            <a:endParaRPr kumimoji="1" lang="en-GB"/>
          </a:p>
        </p:txBody>
      </p:sp>
    </p:spTree>
    <p:extLst>
      <p:ext uri="{BB962C8B-B14F-4D97-AF65-F5344CB8AC3E}">
        <p14:creationId xmlns:p14="http://schemas.microsoft.com/office/powerpoint/2010/main" val="2760629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11</a:t>
            </a:fld>
            <a:endParaRPr kumimoji="1" lang="en-GB"/>
          </a:p>
        </p:txBody>
      </p:sp>
    </p:spTree>
    <p:extLst>
      <p:ext uri="{BB962C8B-B14F-4D97-AF65-F5344CB8AC3E}">
        <p14:creationId xmlns:p14="http://schemas.microsoft.com/office/powerpoint/2010/main" val="1123445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忖度役人は後者を選択しない。</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14</a:t>
            </a:fld>
            <a:endParaRPr kumimoji="1" lang="en-GB"/>
          </a:p>
        </p:txBody>
      </p:sp>
    </p:spTree>
    <p:extLst>
      <p:ext uri="{BB962C8B-B14F-4D97-AF65-F5344CB8AC3E}">
        <p14:creationId xmlns:p14="http://schemas.microsoft.com/office/powerpoint/2010/main" val="1582036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globe.asahi.com/article/1175403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686E3A-82F8-4C47-8965-2FB5F5BAEA7D}"/>
              </a:ext>
            </a:extLst>
          </p:cNvPr>
          <p:cNvSpPr>
            <a:spLocks noGrp="1"/>
          </p:cNvSpPr>
          <p:nvPr>
            <p:ph type="ctrTitle"/>
          </p:nvPr>
        </p:nvSpPr>
        <p:spPr/>
        <p:txBody>
          <a:bodyPr>
            <a:normAutofit fontScale="90000"/>
          </a:bodyPr>
          <a:lstStyle/>
          <a:p>
            <a:r>
              <a:rPr kumimoji="1" lang="ja-JP" altLang="en-US" dirty="0"/>
              <a:t>山澤成康氏報告「</a:t>
            </a:r>
            <a:r>
              <a:rPr lang="ja-JP" altLang="en-US" dirty="0"/>
              <a:t>シェアリングエコノミーの把握と国民経済計算への反映に向けて </a:t>
            </a:r>
            <a:r>
              <a:rPr lang="en-US" altLang="ja-JP" dirty="0"/>
              <a:t>―</a:t>
            </a:r>
            <a:r>
              <a:rPr lang="ja-JP" altLang="en-US" dirty="0"/>
              <a:t>シェアリングエコノミーの定義と生産物分類</a:t>
            </a:r>
            <a:r>
              <a:rPr kumimoji="1" lang="ja-JP" altLang="en-US" dirty="0"/>
              <a:t>」に対する討論ー生産境界の観点を中心に</a:t>
            </a:r>
            <a:endParaRPr kumimoji="1" lang="en-GB" dirty="0"/>
          </a:p>
        </p:txBody>
      </p:sp>
      <p:sp>
        <p:nvSpPr>
          <p:cNvPr id="3" name="字幕 2">
            <a:extLst>
              <a:ext uri="{FF2B5EF4-FFF2-40B4-BE49-F238E27FC236}">
                <a16:creationId xmlns:a16="http://schemas.microsoft.com/office/drawing/2014/main" id="{E7F022A6-0A25-48F8-B76F-2E409E2C4222}"/>
              </a:ext>
            </a:extLst>
          </p:cNvPr>
          <p:cNvSpPr>
            <a:spLocks noGrp="1"/>
          </p:cNvSpPr>
          <p:nvPr>
            <p:ph type="subTitle" idx="1"/>
          </p:nvPr>
        </p:nvSpPr>
        <p:spPr/>
        <p:txBody>
          <a:bodyPr/>
          <a:lstStyle/>
          <a:p>
            <a:r>
              <a:rPr kumimoji="1" lang="ja-JP" altLang="en-US" dirty="0"/>
              <a:t>国民経済計算研究会　専修大学　作間逸雄</a:t>
            </a:r>
            <a:endParaRPr kumimoji="1" lang="en-GB" dirty="0"/>
          </a:p>
        </p:txBody>
      </p:sp>
    </p:spTree>
    <p:extLst>
      <p:ext uri="{BB962C8B-B14F-4D97-AF65-F5344CB8AC3E}">
        <p14:creationId xmlns:p14="http://schemas.microsoft.com/office/powerpoint/2010/main" val="286479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CB01EF-BCFE-49FF-BDAE-BD26638C598E}"/>
              </a:ext>
            </a:extLst>
          </p:cNvPr>
          <p:cNvSpPr>
            <a:spLocks noGrp="1"/>
          </p:cNvSpPr>
          <p:nvPr>
            <p:ph type="title"/>
          </p:nvPr>
        </p:nvSpPr>
        <p:spPr/>
        <p:txBody>
          <a:bodyPr/>
          <a:lstStyle/>
          <a:p>
            <a:r>
              <a:rPr kumimoji="1" lang="ja-JP" altLang="en-US" dirty="0"/>
              <a:t>インターネットでなければできないことがあるのか？</a:t>
            </a:r>
            <a:endParaRPr kumimoji="1" lang="en-GB" dirty="0"/>
          </a:p>
        </p:txBody>
      </p:sp>
      <p:sp>
        <p:nvSpPr>
          <p:cNvPr id="3" name="コンテンツ プレースホルダー 2">
            <a:extLst>
              <a:ext uri="{FF2B5EF4-FFF2-40B4-BE49-F238E27FC236}">
                <a16:creationId xmlns:a16="http://schemas.microsoft.com/office/drawing/2014/main" id="{9682B8D3-1D65-436A-A0F8-EE0A4B68C0EC}"/>
              </a:ext>
            </a:extLst>
          </p:cNvPr>
          <p:cNvSpPr>
            <a:spLocks noGrp="1"/>
          </p:cNvSpPr>
          <p:nvPr>
            <p:ph idx="1"/>
          </p:nvPr>
        </p:nvSpPr>
        <p:spPr/>
        <p:txBody>
          <a:bodyPr/>
          <a:lstStyle/>
          <a:p>
            <a:r>
              <a:rPr kumimoji="1" lang="ja-JP" altLang="en-US" dirty="0"/>
              <a:t>たぶん、ない。</a:t>
            </a:r>
            <a:endParaRPr kumimoji="1" lang="en-US" altLang="ja-JP" dirty="0"/>
          </a:p>
          <a:p>
            <a:r>
              <a:rPr kumimoji="1" lang="ja-JP" altLang="en-US" dirty="0"/>
              <a:t>仲介ビジネスは、昔からある。家庭教師の紹介、ヘルパーさんの紹介、等。</a:t>
            </a:r>
            <a:endParaRPr kumimoji="1" lang="en-US" altLang="ja-JP" dirty="0"/>
          </a:p>
          <a:p>
            <a:r>
              <a:rPr kumimoji="1" lang="ja-JP" altLang="en-US" dirty="0"/>
              <a:t>インターネットで信頼性を達成できるか？家庭教師の紹介なら、知名度の高い大学が副次的活動としてやったほうが信頼度が高いかも。</a:t>
            </a:r>
            <a:endParaRPr kumimoji="1" lang="en-US" altLang="ja-JP" dirty="0"/>
          </a:p>
          <a:p>
            <a:r>
              <a:rPr kumimoji="1" lang="ja-JP" altLang="en-US" dirty="0"/>
              <a:t>では、インターネットが介在する意義は何か？瞬時のマッチングが可能で特定の仲介活動がビジネスとして成立する可能性が高まるということではないか？</a:t>
            </a:r>
            <a:endParaRPr kumimoji="1" lang="en-US" altLang="ja-JP" dirty="0"/>
          </a:p>
          <a:p>
            <a:r>
              <a:rPr kumimoji="1" lang="ja-JP" altLang="en-US" dirty="0"/>
              <a:t>もちろん、</a:t>
            </a:r>
            <a:r>
              <a:rPr kumimoji="1" lang="en-US" altLang="ja-JP" dirty="0"/>
              <a:t>SNA</a:t>
            </a:r>
            <a:r>
              <a:rPr kumimoji="1" lang="ja-JP" altLang="en-US" dirty="0"/>
              <a:t>（体系）の生産境界の内側にある経済活動をくまなく捕捉するために、インターネットに統計調査の網の目をどう張りめぐらしてゆくのか、という問題はある。</a:t>
            </a:r>
            <a:endParaRPr kumimoji="1" lang="en-GB" dirty="0"/>
          </a:p>
        </p:txBody>
      </p:sp>
    </p:spTree>
    <p:extLst>
      <p:ext uri="{BB962C8B-B14F-4D97-AF65-F5344CB8AC3E}">
        <p14:creationId xmlns:p14="http://schemas.microsoft.com/office/powerpoint/2010/main" val="291506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52419-7710-40C8-9E6E-79D693D98141}"/>
              </a:ext>
            </a:extLst>
          </p:cNvPr>
          <p:cNvSpPr>
            <a:spLocks noGrp="1"/>
          </p:cNvSpPr>
          <p:nvPr>
            <p:ph type="title"/>
          </p:nvPr>
        </p:nvSpPr>
        <p:spPr/>
        <p:txBody>
          <a:bodyPr/>
          <a:lstStyle/>
          <a:p>
            <a:r>
              <a:rPr kumimoji="1" lang="ja-JP" altLang="en-US" dirty="0"/>
              <a:t>ギグ・エコノミー</a:t>
            </a:r>
            <a:endParaRPr kumimoji="1" lang="en-GB" dirty="0"/>
          </a:p>
        </p:txBody>
      </p:sp>
      <p:sp>
        <p:nvSpPr>
          <p:cNvPr id="3" name="コンテンツ プレースホルダー 2">
            <a:extLst>
              <a:ext uri="{FF2B5EF4-FFF2-40B4-BE49-F238E27FC236}">
                <a16:creationId xmlns:a16="http://schemas.microsoft.com/office/drawing/2014/main" id="{8DED5E07-9745-49B5-9386-48623A1911AA}"/>
              </a:ext>
            </a:extLst>
          </p:cNvPr>
          <p:cNvSpPr>
            <a:spLocks noGrp="1"/>
          </p:cNvSpPr>
          <p:nvPr>
            <p:ph idx="1"/>
          </p:nvPr>
        </p:nvSpPr>
        <p:spPr/>
        <p:txBody>
          <a:bodyPr>
            <a:normAutofit fontScale="92500" lnSpcReduction="10000"/>
          </a:bodyPr>
          <a:lstStyle/>
          <a:p>
            <a:r>
              <a:rPr kumimoji="1" lang="ja-JP" altLang="en-US" dirty="0"/>
              <a:t>「</a:t>
            </a:r>
            <a:r>
              <a:rPr kumimoji="1" lang="en-US" altLang="ja-JP" dirty="0"/>
              <a:t>gig</a:t>
            </a:r>
            <a:r>
              <a:rPr kumimoji="1" lang="ja-JP" altLang="en-US" dirty="0"/>
              <a:t>」は、ライブハウスなどでミュージシャンがその場限りのセッションを組んで演奏すること。その一度きりの関係から「ギグ・エコノミー」は、単発の仕事をインターネットを通じて請け負う働き方を指す。（寺西</a:t>
            </a:r>
            <a:r>
              <a:rPr kumimoji="1" lang="en-US" altLang="ja-JP" dirty="0"/>
              <a:t>[2018]</a:t>
            </a:r>
            <a:r>
              <a:rPr kumimoji="1" lang="ja-JP" altLang="en-US" dirty="0"/>
              <a:t>）</a:t>
            </a:r>
            <a:endParaRPr kumimoji="1" lang="en-US" altLang="ja-JP" dirty="0"/>
          </a:p>
          <a:p>
            <a:r>
              <a:rPr kumimoji="1" lang="en-US" altLang="ja-JP" dirty="0"/>
              <a:t>Uber</a:t>
            </a:r>
            <a:r>
              <a:rPr kumimoji="1" lang="ja-JP" altLang="en-US" dirty="0"/>
              <a:t>、</a:t>
            </a:r>
            <a:r>
              <a:rPr kumimoji="1" lang="en-US" altLang="ja-JP" dirty="0"/>
              <a:t>Deliveroo</a:t>
            </a:r>
            <a:r>
              <a:rPr kumimoji="1" lang="ja-JP" altLang="en-US" dirty="0"/>
              <a:t>などがよく知られている。</a:t>
            </a:r>
            <a:endParaRPr kumimoji="1" lang="en-US" altLang="ja-JP" dirty="0"/>
          </a:p>
          <a:p>
            <a:r>
              <a:rPr kumimoji="1" lang="en-US" altLang="ja-JP" dirty="0"/>
              <a:t>Uber</a:t>
            </a:r>
            <a:r>
              <a:rPr kumimoji="1" lang="ja-JP" altLang="en-US" dirty="0"/>
              <a:t>に対して、</a:t>
            </a:r>
            <a:r>
              <a:rPr kumimoji="1" lang="en-US" altLang="ja-JP" dirty="0"/>
              <a:t>EU</a:t>
            </a:r>
            <a:r>
              <a:rPr kumimoji="1" lang="ja-JP" altLang="en-US" dirty="0"/>
              <a:t>司法裁判所は、ウーバーは、タクシー同様、「運輸会社」であると判断した（</a:t>
            </a:r>
            <a:r>
              <a:rPr kumimoji="1" lang="en-US" altLang="ja-JP" dirty="0"/>
              <a:t>2017</a:t>
            </a:r>
            <a:r>
              <a:rPr kumimoji="1" lang="ja-JP" altLang="en-US" dirty="0"/>
              <a:t>年</a:t>
            </a:r>
            <a:r>
              <a:rPr kumimoji="1" lang="en-US" altLang="ja-JP" dirty="0"/>
              <a:t>12</a:t>
            </a:r>
            <a:r>
              <a:rPr kumimoji="1" lang="ja-JP" altLang="en-US" dirty="0"/>
              <a:t>月</a:t>
            </a:r>
            <a:r>
              <a:rPr kumimoji="1" lang="en-US" altLang="ja-JP" dirty="0"/>
              <a:t>20</a:t>
            </a:r>
            <a:r>
              <a:rPr kumimoji="1" lang="ja-JP" altLang="en-US" dirty="0"/>
              <a:t>日）。「ウーバー側はアプリを通じてドライバーと乗客をつなぐ「情報社会サービス」を提供しているだけで、より厳しい規制がかかる「運輸サービス」を提供しているわけではないと主張してきた。しかし、</a:t>
            </a:r>
            <a:r>
              <a:rPr kumimoji="1" lang="en-US" altLang="ja-JP" dirty="0"/>
              <a:t>EU</a:t>
            </a:r>
            <a:r>
              <a:rPr kumimoji="1" lang="ja-JP" altLang="en-US" dirty="0"/>
              <a:t>司法裁は実態は顧客を目的地へ送り届ける「運輸サービス」だと判断した」（</a:t>
            </a:r>
            <a:r>
              <a:rPr kumimoji="1" lang="en-US" altLang="ja-JP" dirty="0"/>
              <a:t>『</a:t>
            </a:r>
            <a:r>
              <a:rPr kumimoji="1" lang="ja-JP" altLang="en-US" dirty="0"/>
              <a:t>日本経済新聞</a:t>
            </a:r>
            <a:r>
              <a:rPr kumimoji="1" lang="en-US" altLang="ja-JP" dirty="0"/>
              <a:t>』2017</a:t>
            </a:r>
            <a:r>
              <a:rPr kumimoji="1" lang="ja-JP" altLang="en-US" dirty="0"/>
              <a:t>年</a:t>
            </a:r>
            <a:r>
              <a:rPr kumimoji="1" lang="en-US" altLang="ja-JP" dirty="0"/>
              <a:t>12</a:t>
            </a:r>
            <a:r>
              <a:rPr kumimoji="1" lang="ja-JP" altLang="en-US" dirty="0"/>
              <a:t>月</a:t>
            </a:r>
            <a:r>
              <a:rPr kumimoji="1" lang="en-US" altLang="ja-JP" dirty="0"/>
              <a:t>21</a:t>
            </a:r>
            <a:r>
              <a:rPr kumimoji="1" lang="ja-JP" altLang="en-US" dirty="0"/>
              <a:t>日付）。</a:t>
            </a:r>
            <a:endParaRPr kumimoji="1" lang="en-US" altLang="ja-JP" dirty="0"/>
          </a:p>
          <a:p>
            <a:r>
              <a:rPr kumimoji="1" lang="ja-JP" altLang="en-US" dirty="0"/>
              <a:t>この</a:t>
            </a:r>
            <a:r>
              <a:rPr kumimoji="1" lang="en-US" altLang="ja-JP" dirty="0"/>
              <a:t>EU</a:t>
            </a:r>
            <a:r>
              <a:rPr kumimoji="1" lang="ja-JP" altLang="en-US" dirty="0"/>
              <a:t>司法裁判断は、プラットフォーム企業プラス</a:t>
            </a:r>
            <a:r>
              <a:rPr kumimoji="1" lang="en-US" altLang="ja-JP" dirty="0"/>
              <a:t>Uber</a:t>
            </a:r>
            <a:r>
              <a:rPr kumimoji="1" lang="ja-JP" altLang="en-US" dirty="0"/>
              <a:t>運転手を運輸業として取り扱うべきことを示唆しているよう</a:t>
            </a:r>
            <a:r>
              <a:rPr kumimoji="1" lang="ja-JP" altLang="en-US"/>
              <a:t>に見えて興味深い</a:t>
            </a:r>
            <a:r>
              <a:rPr kumimoji="1" lang="ja-JP" altLang="en-US" dirty="0"/>
              <a:t>。</a:t>
            </a:r>
            <a:endParaRPr kumimoji="1" lang="en-US" altLang="ja-JP" dirty="0"/>
          </a:p>
          <a:p>
            <a:r>
              <a:rPr kumimoji="1" lang="ja-JP" altLang="en-US" dirty="0"/>
              <a:t>また、従属的な「雇用的自営業者」（森信</a:t>
            </a:r>
            <a:r>
              <a:rPr kumimoji="1" lang="en-US" altLang="ja-JP" dirty="0"/>
              <a:t>[2018]</a:t>
            </a:r>
            <a:r>
              <a:rPr kumimoji="1" lang="ja-JP" altLang="en-US" dirty="0"/>
              <a:t>）をどう取り扱うべきなのか、という問題もある。</a:t>
            </a:r>
            <a:endParaRPr kumimoji="1" lang="en-US" altLang="ja-JP" dirty="0"/>
          </a:p>
          <a:p>
            <a:endParaRPr kumimoji="1" lang="en-GB" dirty="0"/>
          </a:p>
        </p:txBody>
      </p:sp>
    </p:spTree>
    <p:extLst>
      <p:ext uri="{BB962C8B-B14F-4D97-AF65-F5344CB8AC3E}">
        <p14:creationId xmlns:p14="http://schemas.microsoft.com/office/powerpoint/2010/main" val="242550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05A3F4D-3B2D-44B8-9BBE-4E9492A202B4}"/>
              </a:ext>
            </a:extLst>
          </p:cNvPr>
          <p:cNvSpPr>
            <a:spLocks noGrp="1"/>
          </p:cNvSpPr>
          <p:nvPr>
            <p:ph type="title"/>
          </p:nvPr>
        </p:nvSpPr>
        <p:spPr/>
        <p:txBody>
          <a:bodyPr>
            <a:normAutofit/>
          </a:bodyPr>
          <a:lstStyle/>
          <a:p>
            <a:r>
              <a:rPr kumimoji="1" lang="ja-JP" altLang="en-US" dirty="0"/>
              <a:t>（</a:t>
            </a:r>
            <a:r>
              <a:rPr kumimoji="1" lang="en-US" altLang="ja-JP" dirty="0"/>
              <a:t>3</a:t>
            </a:r>
            <a:r>
              <a:rPr kumimoji="1" lang="ja-JP" altLang="en-US" dirty="0"/>
              <a:t>）</a:t>
            </a:r>
            <a:r>
              <a:rPr kumimoji="1" lang="en-US" altLang="ja-JP" dirty="0"/>
              <a:t>Involvement</a:t>
            </a:r>
            <a:r>
              <a:rPr kumimoji="1" lang="ja-JP" altLang="en-US" dirty="0"/>
              <a:t>（巻き込み）</a:t>
            </a:r>
            <a:br>
              <a:rPr kumimoji="1" lang="en-US" altLang="ja-JP" dirty="0"/>
            </a:br>
            <a:endParaRPr kumimoji="1" lang="en-GB" dirty="0"/>
          </a:p>
        </p:txBody>
      </p:sp>
      <p:sp>
        <p:nvSpPr>
          <p:cNvPr id="4" name="テキスト プレースホルダー 3">
            <a:extLst>
              <a:ext uri="{FF2B5EF4-FFF2-40B4-BE49-F238E27FC236}">
                <a16:creationId xmlns:a16="http://schemas.microsoft.com/office/drawing/2014/main" id="{6AB127E5-87D7-46BB-89A2-53F02E0B6009}"/>
              </a:ext>
            </a:extLst>
          </p:cNvPr>
          <p:cNvSpPr>
            <a:spLocks noGrp="1"/>
          </p:cNvSpPr>
          <p:nvPr>
            <p:ph type="body" idx="1"/>
          </p:nvPr>
        </p:nvSpPr>
        <p:spPr/>
        <p:txBody>
          <a:bodyPr>
            <a:normAutofit/>
          </a:bodyPr>
          <a:lstStyle/>
          <a:p>
            <a:r>
              <a:rPr kumimoji="1" lang="ja-JP" altLang="en-US" dirty="0"/>
              <a:t>生産過程が消費者（顧客）を巻き込み、消費者に生産過程の一端を担わせていることはよくある。</a:t>
            </a:r>
            <a:endParaRPr kumimoji="1" lang="en-GB" dirty="0"/>
          </a:p>
        </p:txBody>
      </p:sp>
    </p:spTree>
    <p:extLst>
      <p:ext uri="{BB962C8B-B14F-4D97-AF65-F5344CB8AC3E}">
        <p14:creationId xmlns:p14="http://schemas.microsoft.com/office/powerpoint/2010/main" val="1763608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160A5-6CD1-4838-B256-D3B7FEEA2772}"/>
              </a:ext>
            </a:extLst>
          </p:cNvPr>
          <p:cNvSpPr>
            <a:spLocks noGrp="1"/>
          </p:cNvSpPr>
          <p:nvPr>
            <p:ph type="title"/>
          </p:nvPr>
        </p:nvSpPr>
        <p:spPr/>
        <p:txBody>
          <a:bodyPr/>
          <a:lstStyle/>
          <a:p>
            <a:r>
              <a:rPr kumimoji="1" lang="en-US" altLang="ja-JP" dirty="0"/>
              <a:t>Involvement</a:t>
            </a:r>
            <a:r>
              <a:rPr kumimoji="1" lang="ja-JP" altLang="en-US" dirty="0"/>
              <a:t>（巻き込み）</a:t>
            </a:r>
            <a:endParaRPr kumimoji="1" lang="en-GB" dirty="0"/>
          </a:p>
        </p:txBody>
      </p:sp>
      <p:sp>
        <p:nvSpPr>
          <p:cNvPr id="3" name="コンテンツ プレースホルダー 2">
            <a:extLst>
              <a:ext uri="{FF2B5EF4-FFF2-40B4-BE49-F238E27FC236}">
                <a16:creationId xmlns:a16="http://schemas.microsoft.com/office/drawing/2014/main" id="{4C2FE1A4-6F84-4823-8134-3DE54F4229AA}"/>
              </a:ext>
            </a:extLst>
          </p:cNvPr>
          <p:cNvSpPr>
            <a:spLocks noGrp="1"/>
          </p:cNvSpPr>
          <p:nvPr>
            <p:ph idx="1"/>
          </p:nvPr>
        </p:nvSpPr>
        <p:spPr/>
        <p:txBody>
          <a:bodyPr>
            <a:normAutofit lnSpcReduction="10000"/>
          </a:bodyPr>
          <a:lstStyle/>
          <a:p>
            <a:r>
              <a:rPr kumimoji="1" lang="ja-JP" altLang="en-US" dirty="0"/>
              <a:t>生産過程が消費者（顧客）を巻き込み、消費者に生産過程の一端を担わせていることはよくある。</a:t>
            </a:r>
            <a:endParaRPr kumimoji="1" lang="en-GB" altLang="ja-JP" dirty="0"/>
          </a:p>
          <a:p>
            <a:r>
              <a:rPr kumimoji="1" lang="ja-JP" altLang="en-US" dirty="0"/>
              <a:t>たとえば、</a:t>
            </a:r>
            <a:r>
              <a:rPr kumimoji="1" lang="en-US" altLang="ja-JP" dirty="0"/>
              <a:t>PC</a:t>
            </a:r>
            <a:r>
              <a:rPr kumimoji="1" lang="ja-JP" altLang="en-US" dirty="0"/>
              <a:t>ソフトを買ってくる。インストールを自分でやると、それによって、</a:t>
            </a:r>
            <a:r>
              <a:rPr kumimoji="1" lang="en-US" altLang="ja-JP" dirty="0"/>
              <a:t>PC</a:t>
            </a:r>
            <a:r>
              <a:rPr kumimoji="1" lang="ja-JP" altLang="en-US" dirty="0"/>
              <a:t>の性能の変化（サービス）が生じる。ソフトウェア産業は「巻き込み」を含めればサービス業である。</a:t>
            </a:r>
            <a:endParaRPr kumimoji="1" lang="en-US" altLang="ja-JP" dirty="0"/>
          </a:p>
          <a:p>
            <a:r>
              <a:rPr kumimoji="1" lang="ja-JP" altLang="en-US" dirty="0"/>
              <a:t>インターネット上の仲介サービスは、純然たるビジネスである。それをどうやって捕捉するかという問題はあるが、生産境界に絡む問題はない。</a:t>
            </a:r>
            <a:endParaRPr kumimoji="1" lang="en-US" altLang="ja-JP" dirty="0"/>
          </a:p>
          <a:p>
            <a:r>
              <a:rPr kumimoji="1" lang="ja-JP" altLang="en-US" dirty="0"/>
              <a:t>問題があるとすれば、その生産過程を担わされている顧客（消費者）の行動の部分（巻き込み）にある。</a:t>
            </a:r>
            <a:r>
              <a:rPr kumimoji="1" lang="en-US" altLang="ja-JP" dirty="0"/>
              <a:t>Uber</a:t>
            </a:r>
            <a:r>
              <a:rPr kumimoji="1" lang="ja-JP" altLang="en-US" dirty="0"/>
              <a:t>の運転手は輸送活動を有料でやっている。これは、これは狭義生産境界に入る。</a:t>
            </a:r>
            <a:r>
              <a:rPr kumimoji="1" lang="en-US" altLang="ja-JP" dirty="0"/>
              <a:t>EU</a:t>
            </a:r>
            <a:r>
              <a:rPr kumimoji="1" lang="ja-JP" altLang="en-US" dirty="0"/>
              <a:t>司法裁方式でゆくか？？</a:t>
            </a:r>
            <a:endParaRPr kumimoji="1" lang="en-US" altLang="ja-JP" dirty="0"/>
          </a:p>
          <a:p>
            <a:r>
              <a:rPr kumimoji="1" lang="ja-JP" altLang="en-US" dirty="0"/>
              <a:t>メルカリやヤフオクの場合はどうか？中古品を売却した消費者グループ</a:t>
            </a:r>
            <a:r>
              <a:rPr kumimoji="1" lang="en-US" altLang="ja-JP" dirty="0"/>
              <a:t>A</a:t>
            </a:r>
            <a:r>
              <a:rPr kumimoji="1" lang="ja-JP" altLang="en-US" dirty="0"/>
              <a:t>の最終消費支出を売却代金額だけ引き算し、中古品を購入した消費者グループ</a:t>
            </a:r>
            <a:r>
              <a:rPr kumimoji="1" lang="en-US" altLang="ja-JP" dirty="0"/>
              <a:t>B</a:t>
            </a:r>
            <a:r>
              <a:rPr kumimoji="1" lang="ja-JP" altLang="en-US" dirty="0"/>
              <a:t>の最終消費支出を購入代金（売却代金）分、増加させる。まだ、問題がある。</a:t>
            </a:r>
            <a:endParaRPr kumimoji="1" lang="en-US" altLang="ja-JP" dirty="0"/>
          </a:p>
          <a:p>
            <a:endParaRPr kumimoji="1" lang="en-GB" dirty="0"/>
          </a:p>
        </p:txBody>
      </p:sp>
    </p:spTree>
    <p:extLst>
      <p:ext uri="{BB962C8B-B14F-4D97-AF65-F5344CB8AC3E}">
        <p14:creationId xmlns:p14="http://schemas.microsoft.com/office/powerpoint/2010/main" val="617457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CD4E0-E2E1-45F5-A465-48142B012B86}"/>
              </a:ext>
            </a:extLst>
          </p:cNvPr>
          <p:cNvSpPr>
            <a:spLocks noGrp="1"/>
          </p:cNvSpPr>
          <p:nvPr>
            <p:ph type="title"/>
          </p:nvPr>
        </p:nvSpPr>
        <p:spPr/>
        <p:txBody>
          <a:bodyPr/>
          <a:lstStyle/>
          <a:p>
            <a:r>
              <a:rPr kumimoji="1" lang="en-US" altLang="ja-JP" dirty="0"/>
              <a:t>Involvement</a:t>
            </a:r>
            <a:r>
              <a:rPr kumimoji="1" lang="ja-JP" altLang="en-US" dirty="0"/>
              <a:t>（巻き込み）つづき</a:t>
            </a:r>
            <a:endParaRPr kumimoji="1" lang="en-GB" dirty="0"/>
          </a:p>
        </p:txBody>
      </p:sp>
      <p:sp>
        <p:nvSpPr>
          <p:cNvPr id="3" name="コンテンツ プレースホルダー 2">
            <a:extLst>
              <a:ext uri="{FF2B5EF4-FFF2-40B4-BE49-F238E27FC236}">
                <a16:creationId xmlns:a16="http://schemas.microsoft.com/office/drawing/2014/main" id="{05DD0EEE-59B4-4F99-93E9-74D84BB1EBA2}"/>
              </a:ext>
            </a:extLst>
          </p:cNvPr>
          <p:cNvSpPr>
            <a:spLocks noGrp="1"/>
          </p:cNvSpPr>
          <p:nvPr>
            <p:ph idx="1"/>
          </p:nvPr>
        </p:nvSpPr>
        <p:spPr/>
        <p:txBody>
          <a:bodyPr/>
          <a:lstStyle/>
          <a:p>
            <a:r>
              <a:rPr kumimoji="1" lang="ja-JP" altLang="en-US" dirty="0"/>
              <a:t>商業サービスを認定する必要があるかどうかは別として、発送（郵便局に払う実費を別として）、代金の受取りなどに関わり、生産活動がある。商業事業所なら、マージンでそれを賄うのだが、商業マージンを計上しない場合、どうするか？狭義生産境界内であることに注意。</a:t>
            </a:r>
            <a:endParaRPr kumimoji="1" lang="en-US" altLang="ja-JP" dirty="0"/>
          </a:p>
          <a:p>
            <a:r>
              <a:rPr kumimoji="1" lang="ja-JP" altLang="en-US" dirty="0"/>
              <a:t>ヤフオク等を商業事業所にする手（</a:t>
            </a:r>
            <a:r>
              <a:rPr kumimoji="1" lang="en-US" altLang="ja-JP" dirty="0"/>
              <a:t>EU</a:t>
            </a:r>
            <a:r>
              <a:rPr kumimoji="1" lang="ja-JP" altLang="en-US" dirty="0"/>
              <a:t>司法裁方式！）もあるが</a:t>
            </a:r>
            <a:r>
              <a:rPr kumimoji="1" lang="en-US" altLang="ja-JP" dirty="0"/>
              <a:t>…</a:t>
            </a:r>
            <a:r>
              <a:rPr kumimoji="1" lang="ja-JP" altLang="en-US" dirty="0"/>
              <a:t>？？？</a:t>
            </a:r>
            <a:endParaRPr kumimoji="1" lang="en-US" altLang="ja-JP" dirty="0"/>
          </a:p>
          <a:p>
            <a:r>
              <a:rPr kumimoji="1" lang="ja-JP" altLang="en-US" dirty="0"/>
              <a:t>民泊。</a:t>
            </a:r>
            <a:r>
              <a:rPr kumimoji="1" lang="en-US" altLang="ja-JP" dirty="0"/>
              <a:t>EU</a:t>
            </a:r>
            <a:r>
              <a:rPr kumimoji="1" lang="ja-JP" altLang="en-US" dirty="0"/>
              <a:t>司法裁方式もあるが、既に、「帰属家賃」として計上されている。民泊代金をそれに上乗せすると、過大評価。トータルを固定して、自己勘定消費分を民泊代金額だけ減額する手もある。後者の場合、中間消費は増えているだろうから、</a:t>
            </a:r>
            <a:r>
              <a:rPr kumimoji="1" lang="en-US" altLang="ja-JP" dirty="0"/>
              <a:t>GDP</a:t>
            </a:r>
            <a:r>
              <a:rPr kumimoji="1" lang="ja-JP" altLang="en-US" dirty="0"/>
              <a:t>が減少する可能性がある。</a:t>
            </a:r>
            <a:endParaRPr kumimoji="1" lang="en-GB" dirty="0"/>
          </a:p>
        </p:txBody>
      </p:sp>
    </p:spTree>
    <p:extLst>
      <p:ext uri="{BB962C8B-B14F-4D97-AF65-F5344CB8AC3E}">
        <p14:creationId xmlns:p14="http://schemas.microsoft.com/office/powerpoint/2010/main" val="192176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C75AFB-F8E5-4C10-BDAC-8D78D4059DB0}"/>
              </a:ext>
            </a:extLst>
          </p:cNvPr>
          <p:cNvSpPr>
            <a:spLocks noGrp="1"/>
          </p:cNvSpPr>
          <p:nvPr>
            <p:ph type="title"/>
          </p:nvPr>
        </p:nvSpPr>
        <p:spPr/>
        <p:txBody>
          <a:bodyPr/>
          <a:lstStyle/>
          <a:p>
            <a:pPr algn="ctr"/>
            <a:r>
              <a:rPr kumimoji="1" lang="ja-JP" altLang="en-US" dirty="0"/>
              <a:t>参考文献</a:t>
            </a:r>
            <a:endParaRPr kumimoji="1" lang="en-GB" dirty="0"/>
          </a:p>
        </p:txBody>
      </p:sp>
      <p:sp>
        <p:nvSpPr>
          <p:cNvPr id="3" name="コンテンツ プレースホルダー 2">
            <a:extLst>
              <a:ext uri="{FF2B5EF4-FFF2-40B4-BE49-F238E27FC236}">
                <a16:creationId xmlns:a16="http://schemas.microsoft.com/office/drawing/2014/main" id="{96866B3D-682A-422A-8B66-E81DA0A0B888}"/>
              </a:ext>
            </a:extLst>
          </p:cNvPr>
          <p:cNvSpPr>
            <a:spLocks noGrp="1"/>
          </p:cNvSpPr>
          <p:nvPr>
            <p:ph idx="1"/>
          </p:nvPr>
        </p:nvSpPr>
        <p:spPr/>
        <p:txBody>
          <a:bodyPr/>
          <a:lstStyle/>
          <a:p>
            <a:r>
              <a:rPr kumimoji="1" lang="ja-JP" altLang="en-US" dirty="0"/>
              <a:t>寺西和男「ギグ・エコノミー　ネットが生む新たな貧困 」</a:t>
            </a:r>
            <a:r>
              <a:rPr kumimoji="1" lang="en-US" altLang="ja-JP" dirty="0"/>
              <a:t>『THE ASAHI SHIMBUN Globe+』</a:t>
            </a:r>
            <a:r>
              <a:rPr kumimoji="1" lang="ja-JP" altLang="en-US" dirty="0"/>
              <a:t>　　</a:t>
            </a:r>
            <a:r>
              <a:rPr kumimoji="1" lang="en-US" altLang="ja-JP" dirty="0">
                <a:hlinkClick r:id="rId2"/>
              </a:rPr>
              <a:t>https://globe.asahi.com/article/11754036</a:t>
            </a:r>
            <a:r>
              <a:rPr kumimoji="1" lang="ja-JP" altLang="en-US" dirty="0"/>
              <a:t>、</a:t>
            </a:r>
            <a:r>
              <a:rPr kumimoji="1" lang="en-US" altLang="ja-JP" dirty="0"/>
              <a:t>2019.11.21 </a:t>
            </a:r>
            <a:r>
              <a:rPr kumimoji="1" lang="ja-JP" altLang="en-US" dirty="0"/>
              <a:t>閲覧</a:t>
            </a:r>
          </a:p>
          <a:p>
            <a:r>
              <a:rPr kumimoji="1" lang="ja-JP" altLang="en-US" dirty="0"/>
              <a:t>森信茂樹「（経済教室）シェア経済への対応急げ（税制大綱残された課題㊤）」</a:t>
            </a:r>
            <a:r>
              <a:rPr kumimoji="1" lang="en-US" altLang="ja-JP" dirty="0"/>
              <a:t>『</a:t>
            </a:r>
            <a:r>
              <a:rPr kumimoji="1" lang="ja-JP" altLang="en-US" dirty="0"/>
              <a:t>日本経済新聞</a:t>
            </a:r>
            <a:r>
              <a:rPr kumimoji="1" lang="en-US" altLang="ja-JP" dirty="0"/>
              <a:t>』2018</a:t>
            </a:r>
            <a:r>
              <a:rPr kumimoji="1" lang="ja-JP" altLang="en-US" dirty="0"/>
              <a:t>年</a:t>
            </a:r>
            <a:r>
              <a:rPr kumimoji="1" lang="en-US" altLang="ja-JP" dirty="0"/>
              <a:t>12</a:t>
            </a:r>
            <a:r>
              <a:rPr kumimoji="1" lang="ja-JP" altLang="en-US" dirty="0"/>
              <a:t>月</a:t>
            </a:r>
            <a:r>
              <a:rPr kumimoji="1" lang="en-US" altLang="ja-JP" dirty="0"/>
              <a:t>25</a:t>
            </a:r>
            <a:r>
              <a:rPr kumimoji="1" lang="ja-JP" altLang="en-US" dirty="0"/>
              <a:t>日付。</a:t>
            </a:r>
            <a:endParaRPr kumimoji="1" lang="en-US" altLang="ja-JP" dirty="0"/>
          </a:p>
          <a:p>
            <a:r>
              <a:rPr kumimoji="1" lang="ja-JP" altLang="en-US" dirty="0"/>
              <a:t>「「ウーバーはタクシー会社」、ＥＵ司法裁判断、同様の規制適用、欧州で逆風強まる。」</a:t>
            </a:r>
            <a:r>
              <a:rPr kumimoji="1" lang="en-US" altLang="ja-JP" dirty="0"/>
              <a:t>『</a:t>
            </a:r>
            <a:r>
              <a:rPr kumimoji="1" lang="ja-JP" altLang="en-US" dirty="0"/>
              <a:t>日本経済新聞</a:t>
            </a:r>
            <a:r>
              <a:rPr kumimoji="1" lang="en-US" altLang="ja-JP" dirty="0"/>
              <a:t>』2017</a:t>
            </a:r>
            <a:r>
              <a:rPr kumimoji="1" lang="ja-JP" altLang="en-US" dirty="0"/>
              <a:t>年</a:t>
            </a:r>
            <a:r>
              <a:rPr kumimoji="1" lang="en-US" altLang="ja-JP" dirty="0"/>
              <a:t>12</a:t>
            </a:r>
            <a:r>
              <a:rPr kumimoji="1" lang="ja-JP" altLang="en-US" dirty="0"/>
              <a:t>月</a:t>
            </a:r>
            <a:r>
              <a:rPr kumimoji="1" lang="en-US" altLang="ja-JP" dirty="0"/>
              <a:t>21</a:t>
            </a:r>
            <a:r>
              <a:rPr kumimoji="1" lang="ja-JP" altLang="en-US" dirty="0"/>
              <a:t>日。</a:t>
            </a:r>
            <a:endParaRPr kumimoji="1" lang="en-US" altLang="ja-JP" dirty="0"/>
          </a:p>
          <a:p>
            <a:endParaRPr kumimoji="1" lang="ja-JP" altLang="en-US" dirty="0"/>
          </a:p>
          <a:p>
            <a:endParaRPr kumimoji="1" lang="en-GB" dirty="0"/>
          </a:p>
        </p:txBody>
      </p:sp>
    </p:spTree>
    <p:extLst>
      <p:ext uri="{BB962C8B-B14F-4D97-AF65-F5344CB8AC3E}">
        <p14:creationId xmlns:p14="http://schemas.microsoft.com/office/powerpoint/2010/main" val="56984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33D64A-3952-43B6-844C-A7F350B5F4BD}"/>
              </a:ext>
            </a:extLst>
          </p:cNvPr>
          <p:cNvSpPr>
            <a:spLocks noGrp="1"/>
          </p:cNvSpPr>
          <p:nvPr>
            <p:ph type="title"/>
          </p:nvPr>
        </p:nvSpPr>
        <p:spPr/>
        <p:txBody>
          <a:bodyPr/>
          <a:lstStyle/>
          <a:p>
            <a:r>
              <a:rPr kumimoji="1" lang="ja-JP" altLang="en-US" dirty="0"/>
              <a:t>目次</a:t>
            </a:r>
            <a:endParaRPr kumimoji="1" lang="en-GB" dirty="0"/>
          </a:p>
        </p:txBody>
      </p:sp>
      <p:sp>
        <p:nvSpPr>
          <p:cNvPr id="3" name="コンテンツ プレースホルダー 2">
            <a:extLst>
              <a:ext uri="{FF2B5EF4-FFF2-40B4-BE49-F238E27FC236}">
                <a16:creationId xmlns:a16="http://schemas.microsoft.com/office/drawing/2014/main" id="{BC9D41B7-E868-4244-B8C6-6EFD815AEB88}"/>
              </a:ext>
            </a:extLst>
          </p:cNvPr>
          <p:cNvSpPr>
            <a:spLocks noGrp="1"/>
          </p:cNvSpPr>
          <p:nvPr>
            <p:ph idx="1"/>
          </p:nvPr>
        </p:nvSpPr>
        <p:spPr/>
        <p:txBody>
          <a:bodyPr/>
          <a:lstStyle/>
          <a:p>
            <a:r>
              <a:rPr kumimoji="1" lang="ja-JP" altLang="en-US" dirty="0"/>
              <a:t>（</a:t>
            </a:r>
            <a:r>
              <a:rPr kumimoji="1" lang="en-US" altLang="ja-JP" dirty="0"/>
              <a:t>1</a:t>
            </a:r>
            <a:r>
              <a:rPr kumimoji="1" lang="ja-JP" altLang="en-US" dirty="0"/>
              <a:t>）議論の前提としての</a:t>
            </a:r>
            <a:r>
              <a:rPr kumimoji="1" lang="en-US" altLang="ja-JP" dirty="0"/>
              <a:t>SNA</a:t>
            </a:r>
            <a:r>
              <a:rPr kumimoji="1" lang="ja-JP" altLang="en-US" dirty="0"/>
              <a:t>「生産境界」（</a:t>
            </a:r>
            <a:r>
              <a:rPr kumimoji="1" lang="en-US" altLang="ja-JP" dirty="0"/>
              <a:t>Production boundary</a:t>
            </a:r>
            <a:r>
              <a:rPr kumimoji="1" lang="ja-JP" altLang="en-US" dirty="0"/>
              <a:t>）</a:t>
            </a:r>
            <a:endParaRPr kumimoji="1" lang="en-US" altLang="ja-JP" dirty="0"/>
          </a:p>
          <a:p>
            <a:r>
              <a:rPr kumimoji="1" lang="ja-JP" altLang="en-US" dirty="0"/>
              <a:t>（</a:t>
            </a:r>
            <a:r>
              <a:rPr kumimoji="1" lang="en-US" altLang="ja-JP" dirty="0"/>
              <a:t>2</a:t>
            </a:r>
            <a:r>
              <a:rPr kumimoji="1" lang="ja-JP" altLang="en-US" dirty="0"/>
              <a:t>）インターネットの介在でなければできないことがあるのか？</a:t>
            </a:r>
            <a:endParaRPr kumimoji="1" lang="en-US" altLang="ja-JP" dirty="0"/>
          </a:p>
          <a:p>
            <a:r>
              <a:rPr kumimoji="1" lang="ja-JP" altLang="en-US" dirty="0"/>
              <a:t>（</a:t>
            </a:r>
            <a:r>
              <a:rPr kumimoji="1" lang="en-US" altLang="ja-JP" dirty="0"/>
              <a:t>3</a:t>
            </a:r>
            <a:r>
              <a:rPr kumimoji="1" lang="ja-JP" altLang="en-US" dirty="0"/>
              <a:t>）“</a:t>
            </a:r>
            <a:r>
              <a:rPr kumimoji="1" lang="en-US" altLang="ja-JP" dirty="0"/>
              <a:t>Involvement</a:t>
            </a:r>
            <a:r>
              <a:rPr kumimoji="1" lang="ja-JP" altLang="en-US" dirty="0"/>
              <a:t>”（巻き込み）の問題</a:t>
            </a:r>
            <a:endParaRPr kumimoji="1" lang="en-US" altLang="ja-JP" dirty="0"/>
          </a:p>
          <a:p>
            <a:endParaRPr kumimoji="1" lang="en-US" altLang="ja-JP" dirty="0"/>
          </a:p>
          <a:p>
            <a:endParaRPr kumimoji="1" lang="en-US" altLang="ja-JP" dirty="0"/>
          </a:p>
          <a:p>
            <a:endParaRPr kumimoji="1" lang="en-GB" dirty="0"/>
          </a:p>
        </p:txBody>
      </p:sp>
    </p:spTree>
    <p:extLst>
      <p:ext uri="{BB962C8B-B14F-4D97-AF65-F5344CB8AC3E}">
        <p14:creationId xmlns:p14="http://schemas.microsoft.com/office/powerpoint/2010/main" val="400836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4EBD4B-D73C-4FA3-B487-6D1187958494}"/>
              </a:ext>
            </a:extLst>
          </p:cNvPr>
          <p:cNvSpPr>
            <a:spLocks noGrp="1"/>
          </p:cNvSpPr>
          <p:nvPr>
            <p:ph type="title"/>
          </p:nvPr>
        </p:nvSpPr>
        <p:spPr/>
        <p:txBody>
          <a:bodyPr>
            <a:normAutofit fontScale="90000"/>
          </a:bodyPr>
          <a:lstStyle/>
          <a:p>
            <a:br>
              <a:rPr kumimoji="1" lang="en-US" altLang="ja-JP" dirty="0"/>
            </a:br>
            <a:br>
              <a:rPr kumimoji="1" lang="en-US" altLang="ja-JP" dirty="0"/>
            </a:br>
            <a:br>
              <a:rPr kumimoji="1" lang="en-US" altLang="ja-JP" dirty="0"/>
            </a:br>
            <a:r>
              <a:rPr kumimoji="1" lang="ja-JP" altLang="en-US" dirty="0"/>
              <a:t>（</a:t>
            </a:r>
            <a:r>
              <a:rPr kumimoji="1" lang="en-US" altLang="ja-JP" dirty="0"/>
              <a:t>1</a:t>
            </a:r>
            <a:r>
              <a:rPr kumimoji="1" lang="ja-JP" altLang="en-US" dirty="0"/>
              <a:t>）議論の前提としての</a:t>
            </a:r>
            <a:r>
              <a:rPr kumimoji="1" lang="en-US" altLang="ja-JP" dirty="0"/>
              <a:t>SNA</a:t>
            </a:r>
            <a:r>
              <a:rPr kumimoji="1" lang="ja-JP" altLang="en-US" dirty="0"/>
              <a:t>「生産境界」（</a:t>
            </a:r>
            <a:r>
              <a:rPr kumimoji="1" lang="en-US" altLang="ja-JP" dirty="0"/>
              <a:t>Production boundary</a:t>
            </a:r>
            <a:r>
              <a:rPr kumimoji="1" lang="ja-JP" altLang="en-US"/>
              <a:t>）</a:t>
            </a:r>
            <a:endParaRPr kumimoji="1" lang="en-GB" dirty="0"/>
          </a:p>
        </p:txBody>
      </p:sp>
      <p:sp>
        <p:nvSpPr>
          <p:cNvPr id="4" name="テキスト プレースホルダー 3">
            <a:extLst>
              <a:ext uri="{FF2B5EF4-FFF2-40B4-BE49-F238E27FC236}">
                <a16:creationId xmlns:a16="http://schemas.microsoft.com/office/drawing/2014/main" id="{E6072B30-377F-48A5-AADA-EB0AFC81D944}"/>
              </a:ext>
            </a:extLst>
          </p:cNvPr>
          <p:cNvSpPr>
            <a:spLocks noGrp="1"/>
          </p:cNvSpPr>
          <p:nvPr>
            <p:ph type="body" idx="1"/>
          </p:nvPr>
        </p:nvSpPr>
        <p:spPr/>
        <p:txBody>
          <a:bodyPr/>
          <a:lstStyle/>
          <a:p>
            <a:endParaRPr kumimoji="1" lang="en-GB" dirty="0"/>
          </a:p>
        </p:txBody>
      </p:sp>
    </p:spTree>
    <p:extLst>
      <p:ext uri="{BB962C8B-B14F-4D97-AF65-F5344CB8AC3E}">
        <p14:creationId xmlns:p14="http://schemas.microsoft.com/office/powerpoint/2010/main" val="2266759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p:txBody>
          <a:bodyPr/>
          <a:lstStyle/>
          <a:p>
            <a:pPr eaLnBrk="1" hangingPunct="1"/>
            <a:r>
              <a:rPr lang="ja-JP" altLang="en-US"/>
              <a:t>生産の境界の二重性</a:t>
            </a:r>
          </a:p>
        </p:txBody>
      </p:sp>
      <p:sp>
        <p:nvSpPr>
          <p:cNvPr id="49155" name="Oval 3"/>
          <p:cNvSpPr>
            <a:spLocks noChangeArrowheads="1"/>
          </p:cNvSpPr>
          <p:nvPr/>
        </p:nvSpPr>
        <p:spPr bwMode="auto">
          <a:xfrm>
            <a:off x="3575050" y="3284538"/>
            <a:ext cx="5976938" cy="2665412"/>
          </a:xfrm>
          <a:prstGeom prst="ellipse">
            <a:avLst/>
          </a:prstGeom>
          <a:solidFill>
            <a:schemeClr val="bg1"/>
          </a:solidFill>
          <a:ln w="9525">
            <a:solidFill>
              <a:schemeClr val="tx1"/>
            </a:solidFill>
            <a:round/>
            <a:headEnd/>
            <a:tailEnd/>
          </a:ln>
        </p:spPr>
        <p:txBody>
          <a:bodyPr wrap="none" anchor="ct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0"/>
              </a:spcBef>
              <a:buClrTx/>
              <a:buSzTx/>
              <a:buFontTx/>
              <a:buNone/>
            </a:pPr>
            <a:endParaRPr lang="ja-JP" altLang="en-US" sz="2400"/>
          </a:p>
        </p:txBody>
      </p:sp>
      <p:sp>
        <p:nvSpPr>
          <p:cNvPr id="49156" name="Oval 4"/>
          <p:cNvSpPr>
            <a:spLocks noChangeArrowheads="1"/>
          </p:cNvSpPr>
          <p:nvPr/>
        </p:nvSpPr>
        <p:spPr bwMode="auto">
          <a:xfrm>
            <a:off x="4800600" y="3573463"/>
            <a:ext cx="1943100" cy="1441450"/>
          </a:xfrm>
          <a:prstGeom prst="ellipse">
            <a:avLst/>
          </a:prstGeom>
          <a:solidFill>
            <a:schemeClr val="bg2"/>
          </a:solidFill>
          <a:ln w="9525">
            <a:solidFill>
              <a:schemeClr val="tx1"/>
            </a:solidFill>
            <a:round/>
            <a:headEnd/>
            <a:tailEnd/>
          </a:ln>
        </p:spPr>
        <p:txBody>
          <a:bodyPr wrap="none" anchor="ct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0"/>
              </a:spcBef>
              <a:buClrTx/>
              <a:buSzTx/>
              <a:buFontTx/>
              <a:buNone/>
            </a:pPr>
            <a:endParaRPr lang="ja-JP" altLang="en-US" sz="2400"/>
          </a:p>
        </p:txBody>
      </p:sp>
      <p:sp>
        <p:nvSpPr>
          <p:cNvPr id="49157" name="AutoShape 5"/>
          <p:cNvSpPr>
            <a:spLocks noChangeArrowheads="1"/>
          </p:cNvSpPr>
          <p:nvPr/>
        </p:nvSpPr>
        <p:spPr bwMode="auto">
          <a:xfrm>
            <a:off x="7067550" y="2349500"/>
            <a:ext cx="3600450" cy="1441450"/>
          </a:xfrm>
          <a:prstGeom prst="wedgeRoundRectCallout">
            <a:avLst>
              <a:gd name="adj1" fmla="val -62435"/>
              <a:gd name="adj2" fmla="val 51366"/>
              <a:gd name="adj3" fmla="val 16667"/>
            </a:avLst>
          </a:prstGeom>
          <a:solidFill>
            <a:schemeClr val="bg2"/>
          </a:solidFill>
          <a:ln w="9525">
            <a:solidFill>
              <a:schemeClr val="tx1"/>
            </a:solidFill>
            <a:miter lim="800000"/>
            <a:headEnd/>
            <a:tailEnd/>
          </a:ln>
        </p:spPr>
        <p:txBody>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0"/>
              </a:spcBef>
              <a:buClrTx/>
              <a:buSzTx/>
              <a:buFontTx/>
              <a:buNone/>
            </a:pPr>
            <a:endParaRPr lang="ja-JP" altLang="ja-JP" sz="2400"/>
          </a:p>
        </p:txBody>
      </p:sp>
      <p:sp>
        <p:nvSpPr>
          <p:cNvPr id="49158" name="Text Box 6"/>
          <p:cNvSpPr txBox="1">
            <a:spLocks noChangeArrowheads="1"/>
          </p:cNvSpPr>
          <p:nvPr/>
        </p:nvSpPr>
        <p:spPr bwMode="auto">
          <a:xfrm>
            <a:off x="7104064" y="2355584"/>
            <a:ext cx="3600450" cy="1384995"/>
          </a:xfrm>
          <a:prstGeom prst="rect">
            <a:avLst/>
          </a:prstGeom>
          <a:noFill/>
          <a:ln>
            <a:noFill/>
          </a:ln>
        </p:spPr>
        <p:txBody>
          <a:bodyPr wrap="square">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400" dirty="0"/>
              <a:t>狭義（体系の）生産境界</a:t>
            </a:r>
          </a:p>
          <a:p>
            <a:pPr eaLnBrk="1" hangingPunct="1">
              <a:spcBef>
                <a:spcPct val="50000"/>
              </a:spcBef>
              <a:buClrTx/>
              <a:buSzTx/>
              <a:buFontTx/>
              <a:buNone/>
            </a:pPr>
            <a:r>
              <a:rPr lang="en-US" altLang="ja-JP" sz="2400" dirty="0"/>
              <a:t>GDP</a:t>
            </a:r>
            <a:r>
              <a:rPr lang="ja-JP" altLang="en-US" sz="2400" dirty="0"/>
              <a:t>に参入される、市場向けの生産プラス帰属</a:t>
            </a:r>
            <a:endParaRPr lang="en-US" altLang="ja-JP" sz="2400" dirty="0"/>
          </a:p>
        </p:txBody>
      </p:sp>
      <p:sp>
        <p:nvSpPr>
          <p:cNvPr id="49159" name="AutoShape 7"/>
          <p:cNvSpPr>
            <a:spLocks noChangeArrowheads="1"/>
          </p:cNvSpPr>
          <p:nvPr/>
        </p:nvSpPr>
        <p:spPr bwMode="auto">
          <a:xfrm>
            <a:off x="7680326" y="5057776"/>
            <a:ext cx="2987675" cy="1800225"/>
          </a:xfrm>
          <a:prstGeom prst="wedgeRoundRectCallout">
            <a:avLst>
              <a:gd name="adj1" fmla="val -80870"/>
              <a:gd name="adj2" fmla="val 440"/>
              <a:gd name="adj3" fmla="val 16667"/>
            </a:avLst>
          </a:prstGeom>
          <a:solidFill>
            <a:schemeClr val="bg2"/>
          </a:solidFill>
          <a:ln w="9525">
            <a:solidFill>
              <a:schemeClr val="tx1"/>
            </a:solidFill>
            <a:miter lim="800000"/>
            <a:headEnd/>
            <a:tailEnd/>
          </a:ln>
        </p:spPr>
        <p:txBody>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0"/>
              </a:spcBef>
              <a:buClrTx/>
              <a:buSzTx/>
              <a:buFontTx/>
              <a:buNone/>
            </a:pPr>
            <a:endParaRPr lang="ja-JP" altLang="ja-JP" sz="2400"/>
          </a:p>
        </p:txBody>
      </p:sp>
      <p:sp>
        <p:nvSpPr>
          <p:cNvPr id="49160" name="Text Box 8"/>
          <p:cNvSpPr txBox="1">
            <a:spLocks noChangeArrowheads="1"/>
          </p:cNvSpPr>
          <p:nvPr/>
        </p:nvSpPr>
        <p:spPr bwMode="auto">
          <a:xfrm>
            <a:off x="7896225" y="5300664"/>
            <a:ext cx="287404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400" dirty="0"/>
              <a:t>広義の生産境界　</a:t>
            </a:r>
            <a:endParaRPr lang="en-US" altLang="ja-JP" sz="2400" dirty="0"/>
          </a:p>
          <a:p>
            <a:pPr eaLnBrk="1" hangingPunct="1">
              <a:spcBef>
                <a:spcPct val="50000"/>
              </a:spcBef>
              <a:buClrTx/>
              <a:buSzTx/>
              <a:buFontTx/>
              <a:buNone/>
            </a:pPr>
            <a:r>
              <a:rPr lang="ja-JP" altLang="en-US" sz="2400" dirty="0"/>
              <a:t>第三者基準（委任可能性基準）による</a:t>
            </a:r>
          </a:p>
        </p:txBody>
      </p:sp>
      <p:sp>
        <p:nvSpPr>
          <p:cNvPr id="49161" name="Rectangle 9"/>
          <p:cNvSpPr>
            <a:spLocks noGrp="1" noChangeArrowheads="1"/>
          </p:cNvSpPr>
          <p:nvPr>
            <p:ph type="body" idx="1"/>
          </p:nvPr>
        </p:nvSpPr>
        <p:spPr/>
        <p:txBody>
          <a:bodyPr/>
          <a:lstStyle/>
          <a:p>
            <a:pPr eaLnBrk="1" hangingPunct="1"/>
            <a:r>
              <a:rPr lang="ja-JP" altLang="en-US" sz="2000" dirty="0"/>
              <a:t>生産の境界は、二重になっている！</a:t>
            </a:r>
          </a:p>
        </p:txBody>
      </p:sp>
      <p:sp>
        <p:nvSpPr>
          <p:cNvPr id="46090" name="Text Box 10"/>
          <p:cNvSpPr txBox="1">
            <a:spLocks noChangeArrowheads="1"/>
          </p:cNvSpPr>
          <p:nvPr/>
        </p:nvSpPr>
        <p:spPr bwMode="auto">
          <a:xfrm>
            <a:off x="3719513" y="4221164"/>
            <a:ext cx="10080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dirty="0"/>
              <a:t>主婦の家事労働</a:t>
            </a:r>
          </a:p>
        </p:txBody>
      </p:sp>
      <p:sp>
        <p:nvSpPr>
          <p:cNvPr id="46091" name="Text Box 11"/>
          <p:cNvSpPr txBox="1">
            <a:spLocks noChangeArrowheads="1"/>
          </p:cNvSpPr>
          <p:nvPr/>
        </p:nvSpPr>
        <p:spPr bwMode="auto">
          <a:xfrm>
            <a:off x="7248526" y="4292600"/>
            <a:ext cx="16557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a:t>マイカーの運転</a:t>
            </a:r>
          </a:p>
        </p:txBody>
      </p:sp>
      <p:sp>
        <p:nvSpPr>
          <p:cNvPr id="46092" name="Text Box 12"/>
          <p:cNvSpPr txBox="1">
            <a:spLocks noChangeArrowheads="1"/>
          </p:cNvSpPr>
          <p:nvPr/>
        </p:nvSpPr>
        <p:spPr bwMode="auto">
          <a:xfrm>
            <a:off x="5333080" y="3860800"/>
            <a:ext cx="1298078"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dirty="0"/>
              <a:t>家賃</a:t>
            </a:r>
            <a:endParaRPr lang="en-US" altLang="ja-JP" sz="1800" dirty="0"/>
          </a:p>
          <a:p>
            <a:pPr algn="ctr" eaLnBrk="1" hangingPunct="1">
              <a:spcBef>
                <a:spcPct val="50000"/>
              </a:spcBef>
              <a:buClrTx/>
              <a:buSzTx/>
              <a:buFontTx/>
              <a:buNone/>
            </a:pPr>
            <a:r>
              <a:rPr lang="ja-JP" altLang="en-US" sz="1800" dirty="0"/>
              <a:t>帰属家賃</a:t>
            </a:r>
          </a:p>
        </p:txBody>
      </p:sp>
      <p:sp>
        <p:nvSpPr>
          <p:cNvPr id="13" name="Text Box 10">
            <a:extLst>
              <a:ext uri="{FF2B5EF4-FFF2-40B4-BE49-F238E27FC236}">
                <a16:creationId xmlns:a16="http://schemas.microsoft.com/office/drawing/2014/main" id="{4C3E6564-FDC0-4637-8AF8-90003A797E37}"/>
              </a:ext>
            </a:extLst>
          </p:cNvPr>
          <p:cNvSpPr txBox="1">
            <a:spLocks noChangeArrowheads="1"/>
          </p:cNvSpPr>
          <p:nvPr/>
        </p:nvSpPr>
        <p:spPr bwMode="auto">
          <a:xfrm>
            <a:off x="2969545" y="5306699"/>
            <a:ext cx="10080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dirty="0"/>
              <a:t>睡眠</a:t>
            </a:r>
            <a:endParaRPr lang="en-US" altLang="ja-JP" sz="1800" dirty="0"/>
          </a:p>
          <a:p>
            <a:pPr algn="ctr" eaLnBrk="1" hangingPunct="1">
              <a:spcBef>
                <a:spcPct val="50000"/>
              </a:spcBef>
              <a:buClrTx/>
              <a:buSzTx/>
              <a:buFontTx/>
              <a:buNone/>
            </a:pPr>
            <a:r>
              <a:rPr lang="ja-JP" altLang="en-US" sz="1800" dirty="0"/>
              <a:t>運動</a:t>
            </a:r>
            <a:endParaRPr lang="en-US" altLang="ja-JP" sz="1800" dirty="0"/>
          </a:p>
          <a:p>
            <a:pPr algn="ctr" eaLnBrk="1" hangingPunct="1">
              <a:spcBef>
                <a:spcPct val="50000"/>
              </a:spcBef>
              <a:buClrTx/>
              <a:buSzTx/>
              <a:buFontTx/>
              <a:buNone/>
            </a:pPr>
            <a:r>
              <a:rPr lang="ja-JP" altLang="en-US" sz="1800" dirty="0"/>
              <a:t>勉強</a:t>
            </a:r>
          </a:p>
        </p:txBody>
      </p:sp>
      <p:sp>
        <p:nvSpPr>
          <p:cNvPr id="2" name="テキスト ボックス 1">
            <a:extLst>
              <a:ext uri="{FF2B5EF4-FFF2-40B4-BE49-F238E27FC236}">
                <a16:creationId xmlns:a16="http://schemas.microsoft.com/office/drawing/2014/main" id="{2BC52AA1-8CF8-4BFB-AC3E-425C80EF265B}"/>
              </a:ext>
            </a:extLst>
          </p:cNvPr>
          <p:cNvSpPr txBox="1"/>
          <p:nvPr/>
        </p:nvSpPr>
        <p:spPr>
          <a:xfrm>
            <a:off x="5907505" y="5300665"/>
            <a:ext cx="1160045" cy="369332"/>
          </a:xfrm>
          <a:prstGeom prst="rect">
            <a:avLst/>
          </a:prstGeom>
          <a:noFill/>
        </p:spPr>
        <p:txBody>
          <a:bodyPr wrap="square" rtlCol="0">
            <a:spAutoFit/>
          </a:bodyPr>
          <a:lstStyle/>
          <a:p>
            <a:r>
              <a:rPr kumimoji="1" lang="ja-JP" altLang="en-US" dirty="0">
                <a:solidFill>
                  <a:srgbClr val="7030A0"/>
                </a:solidFill>
              </a:rPr>
              <a:t>無償労働</a:t>
            </a:r>
            <a:endParaRPr kumimoji="1" lang="en-GB"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090"/>
                                        </p:tgtEl>
                                        <p:attrNameLst>
                                          <p:attrName>style.visibility</p:attrName>
                                        </p:attrNameLst>
                                      </p:cBhvr>
                                      <p:to>
                                        <p:strVal val="visible"/>
                                      </p:to>
                                    </p:set>
                                    <p:animEffect transition="in" filter="box(in)">
                                      <p:cBhvr>
                                        <p:cTn id="7" dur="500"/>
                                        <p:tgtEl>
                                          <p:spTgt spid="46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6091"/>
                                        </p:tgtEl>
                                        <p:attrNameLst>
                                          <p:attrName>style.visibility</p:attrName>
                                        </p:attrNameLst>
                                      </p:cBhvr>
                                      <p:to>
                                        <p:strVal val="visible"/>
                                      </p:to>
                                    </p:set>
                                    <p:animEffect transition="in" filter="box(in)">
                                      <p:cBhvr>
                                        <p:cTn id="12" dur="500"/>
                                        <p:tgtEl>
                                          <p:spTgt spid="460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6092"/>
                                        </p:tgtEl>
                                        <p:attrNameLst>
                                          <p:attrName>style.visibility</p:attrName>
                                        </p:attrNameLst>
                                      </p:cBhvr>
                                      <p:to>
                                        <p:strVal val="visible"/>
                                      </p:to>
                                    </p:set>
                                    <p:animEffect transition="in" filter="box(in)">
                                      <p:cBhvr>
                                        <p:cTn id="27" dur="500"/>
                                        <p:tgtEl>
                                          <p:spTgt spid="46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0" grpId="0"/>
      <p:bldP spid="46091" grpId="0"/>
      <p:bldP spid="46092" grpId="0"/>
      <p:bldP spid="1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SNA</a:t>
            </a:r>
            <a:r>
              <a:rPr kumimoji="1" lang="ja-JP" altLang="en-US" dirty="0"/>
              <a:t>の生産境界（狭義）の詳しい説明</a:t>
            </a:r>
            <a:endParaRPr kumimoji="1" lang="en-GB" dirty="0"/>
          </a:p>
        </p:txBody>
      </p:sp>
      <p:sp>
        <p:nvSpPr>
          <p:cNvPr id="3" name="コンテンツ プレースホルダー 2"/>
          <p:cNvSpPr>
            <a:spLocks noGrp="1"/>
          </p:cNvSpPr>
          <p:nvPr>
            <p:ph idx="1"/>
          </p:nvPr>
        </p:nvSpPr>
        <p:spPr/>
        <p:txBody>
          <a:bodyPr/>
          <a:lstStyle/>
          <a:p>
            <a:r>
              <a:rPr kumimoji="1" lang="ja-JP" altLang="en-US" dirty="0"/>
              <a:t>１）すべての財の生産。</a:t>
            </a:r>
            <a:endParaRPr kumimoji="1" lang="en-US" altLang="ja-JP" dirty="0"/>
          </a:p>
          <a:p>
            <a:r>
              <a:rPr kumimoji="1" lang="ja-JP" altLang="en-US" dirty="0"/>
              <a:t>２）家計内自己勘定サービス生産以外のすべてのサービス生産。家計内自己勘定生産のうち、次の</a:t>
            </a:r>
            <a:r>
              <a:rPr kumimoji="1" lang="en-US" altLang="ja-JP" dirty="0"/>
              <a:t>a)</a:t>
            </a:r>
            <a:r>
              <a:rPr kumimoji="1" lang="ja-JP" altLang="en-US" dirty="0" err="1"/>
              <a:t>、</a:t>
            </a:r>
            <a:r>
              <a:rPr kumimoji="1" lang="en-US" altLang="ja-JP" dirty="0"/>
              <a:t>b)</a:t>
            </a:r>
            <a:r>
              <a:rPr kumimoji="1" lang="ja-JP" altLang="en-US" dirty="0"/>
              <a:t>は、生産境界内。</a:t>
            </a:r>
            <a:endParaRPr kumimoji="1" lang="en-US" altLang="ja-JP" dirty="0"/>
          </a:p>
          <a:p>
            <a:pPr marL="0" indent="0">
              <a:buNone/>
            </a:pPr>
            <a:r>
              <a:rPr kumimoji="1" lang="ja-JP" altLang="en-US" dirty="0"/>
              <a:t>　　　ａ）自己勘定の住宅サービス。帰属家賃。</a:t>
            </a:r>
            <a:endParaRPr kumimoji="1" lang="en-US" altLang="ja-JP" dirty="0"/>
          </a:p>
          <a:p>
            <a:pPr marL="0" indent="0">
              <a:buNone/>
            </a:pPr>
            <a:r>
              <a:rPr lang="ja-JP" altLang="en-US" dirty="0"/>
              <a:t>　　　ｂ）家事使用人のサービス。</a:t>
            </a:r>
            <a:endParaRPr lang="en-US" altLang="ja-JP" dirty="0"/>
          </a:p>
          <a:p>
            <a:pPr marL="0" indent="0">
              <a:buNone/>
            </a:pPr>
            <a:r>
              <a:rPr kumimoji="1" lang="en-US" altLang="ja-JP" dirty="0"/>
              <a:t>※</a:t>
            </a:r>
            <a:r>
              <a:rPr kumimoji="1" lang="ja-JP" altLang="en-US" dirty="0"/>
              <a:t>ボランティアは、（家計内のそれを除けば）狭義境界に含まれることに注意。賃金ゼロの体系内労働である。</a:t>
            </a:r>
            <a:r>
              <a:rPr kumimoji="1" lang="en-US" altLang="ja-JP" dirty="0"/>
              <a:t>”Self-contained activity </a:t>
            </a:r>
            <a:r>
              <a:rPr lang="en-US" altLang="ja-JP" dirty="0"/>
              <a:t>with limited repercussions on the rest of the economy”</a:t>
            </a:r>
            <a:r>
              <a:rPr lang="ja-JP" altLang="en-US" dirty="0"/>
              <a:t>ではない。</a:t>
            </a:r>
            <a:r>
              <a:rPr lang="en-US" altLang="ja-JP" dirty="0"/>
              <a:t>.</a:t>
            </a:r>
            <a:endParaRPr kumimoji="1" lang="en-GB" dirty="0"/>
          </a:p>
        </p:txBody>
      </p:sp>
    </p:spTree>
    <p:extLst>
      <p:ext uri="{BB962C8B-B14F-4D97-AF65-F5344CB8AC3E}">
        <p14:creationId xmlns:p14="http://schemas.microsoft.com/office/powerpoint/2010/main" val="3172910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91544" y="2348880"/>
            <a:ext cx="8424936" cy="3785652"/>
          </a:xfrm>
          <a:prstGeom prst="rect">
            <a:avLst/>
          </a:prstGeom>
        </p:spPr>
        <p:txBody>
          <a:bodyPr wrap="square">
            <a:spAutoFit/>
          </a:bodyPr>
          <a:lstStyle/>
          <a:p>
            <a:r>
              <a:rPr lang="en-US" altLang="ja-JP" sz="2400" u="sng" dirty="0">
                <a:solidFill>
                  <a:srgbClr val="FF0000"/>
                </a:solidFill>
              </a:rPr>
              <a:t>The own-account production of services within households is a self-contained activity with limited repercussions on the rest of the economy. </a:t>
            </a:r>
            <a:r>
              <a:rPr lang="en-US" altLang="ja-JP" sz="2400" dirty="0"/>
              <a:t>The decision to produce a household service entails a simultaneous decision to consume that service. </a:t>
            </a:r>
            <a:r>
              <a:rPr lang="en-US" altLang="ja-JP" sz="2400" u="sng" dirty="0">
                <a:solidFill>
                  <a:srgbClr val="FF0000"/>
                </a:solidFill>
              </a:rPr>
              <a:t>This is not true for goods. </a:t>
            </a:r>
            <a:r>
              <a:rPr lang="en-US" altLang="ja-JP" sz="2400" dirty="0"/>
              <a:t>For example, if a household engages in the production of agricultural goods, it does not follow that it intends to consume them all. Once the crop has been harvested, </a:t>
            </a:r>
            <a:r>
              <a:rPr lang="en-US" altLang="ja-JP" sz="2400" u="sng" dirty="0">
                <a:solidFill>
                  <a:srgbClr val="FF0000"/>
                </a:solidFill>
              </a:rPr>
              <a:t>the producer has a choice about how much to consume, how much to store for future consumption or production and how much to offer for sale or barter on the market. </a:t>
            </a:r>
            <a:endParaRPr lang="en-GB" sz="2400" u="sng" dirty="0">
              <a:solidFill>
                <a:srgbClr val="FF0000"/>
              </a:solidFill>
            </a:endParaRPr>
          </a:p>
        </p:txBody>
      </p:sp>
      <p:sp>
        <p:nvSpPr>
          <p:cNvPr id="5" name="タイトル 4"/>
          <p:cNvSpPr>
            <a:spLocks noGrp="1"/>
          </p:cNvSpPr>
          <p:nvPr>
            <p:ph type="title"/>
          </p:nvPr>
        </p:nvSpPr>
        <p:spPr/>
        <p:txBody>
          <a:bodyPr/>
          <a:lstStyle/>
          <a:p>
            <a:r>
              <a:rPr kumimoji="1" lang="en-US" altLang="ja-JP" dirty="0"/>
              <a:t>2008 SNA 6.29</a:t>
            </a:r>
            <a:r>
              <a:rPr kumimoji="1" lang="ja-JP" altLang="en-US" dirty="0"/>
              <a:t>段より</a:t>
            </a:r>
            <a:endParaRPr kumimoji="1" lang="en-GB" dirty="0"/>
          </a:p>
        </p:txBody>
      </p:sp>
    </p:spTree>
    <p:extLst>
      <p:ext uri="{BB962C8B-B14F-4D97-AF65-F5344CB8AC3E}">
        <p14:creationId xmlns:p14="http://schemas.microsoft.com/office/powerpoint/2010/main" val="189307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2008 SNA 6.29</a:t>
            </a:r>
            <a:r>
              <a:rPr kumimoji="1" lang="ja-JP" altLang="en-US" dirty="0"/>
              <a:t>段つづき</a:t>
            </a:r>
            <a:endParaRPr kumimoji="1" lang="en-GB" dirty="0"/>
          </a:p>
        </p:txBody>
      </p:sp>
      <p:sp>
        <p:nvSpPr>
          <p:cNvPr id="3" name="正方形/長方形 2"/>
          <p:cNvSpPr/>
          <p:nvPr/>
        </p:nvSpPr>
        <p:spPr>
          <a:xfrm>
            <a:off x="2069432" y="2333685"/>
            <a:ext cx="8131024" cy="3785652"/>
          </a:xfrm>
          <a:prstGeom prst="rect">
            <a:avLst/>
          </a:prstGeom>
        </p:spPr>
        <p:txBody>
          <a:bodyPr wrap="square">
            <a:spAutoFit/>
          </a:bodyPr>
          <a:lstStyle/>
          <a:p>
            <a:r>
              <a:rPr lang="en-US" altLang="ja-JP" sz="2400" dirty="0"/>
              <a:t>Indeed, although </a:t>
            </a:r>
            <a:r>
              <a:rPr lang="en-US" altLang="ja-JP" sz="2400" u="sng" dirty="0">
                <a:solidFill>
                  <a:srgbClr val="FF0000"/>
                </a:solidFill>
              </a:rPr>
              <a:t>it is customary to refer to the own-account production of goods, it is not possible to determine at the time the production takes place how much of it will eventually be consumed by the producer. </a:t>
            </a:r>
            <a:r>
              <a:rPr lang="en-US" altLang="ja-JP" sz="2400" dirty="0"/>
              <a:t>For example, if an agricultural crop turns out to be better than expected, the household may dispose of some of it on the market even though it may have originally supposed it would consume it all. This kind of possibility is non-existent for services; it is not possible to produce a service and then decide whether to offer it for sale or not.</a:t>
            </a:r>
            <a:endParaRPr lang="en-GB" altLang="ja-JP" sz="2400" dirty="0"/>
          </a:p>
        </p:txBody>
      </p:sp>
      <p:sp>
        <p:nvSpPr>
          <p:cNvPr id="4" name="テキスト ボックス 3">
            <a:extLst>
              <a:ext uri="{FF2B5EF4-FFF2-40B4-BE49-F238E27FC236}">
                <a16:creationId xmlns:a16="http://schemas.microsoft.com/office/drawing/2014/main" id="{2F150E77-ECDC-47D7-8236-37325DB5DFD2}"/>
              </a:ext>
            </a:extLst>
          </p:cNvPr>
          <p:cNvSpPr txBox="1"/>
          <p:nvPr/>
        </p:nvSpPr>
        <p:spPr>
          <a:xfrm>
            <a:off x="10058400" y="2418347"/>
            <a:ext cx="1419726" cy="646331"/>
          </a:xfrm>
          <a:prstGeom prst="rect">
            <a:avLst/>
          </a:prstGeom>
          <a:noFill/>
        </p:spPr>
        <p:txBody>
          <a:bodyPr wrap="square" rtlCol="0">
            <a:spAutoFit/>
          </a:bodyPr>
          <a:lstStyle/>
          <a:p>
            <a:r>
              <a:rPr kumimoji="1" lang="ja-JP" altLang="en-US" dirty="0"/>
              <a:t>財の自己勘定生産？？</a:t>
            </a:r>
            <a:endParaRPr kumimoji="1" lang="en-GB" dirty="0"/>
          </a:p>
        </p:txBody>
      </p:sp>
    </p:spTree>
    <p:extLst>
      <p:ext uri="{BB962C8B-B14F-4D97-AF65-F5344CB8AC3E}">
        <p14:creationId xmlns:p14="http://schemas.microsoft.com/office/powerpoint/2010/main" val="151254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7F09D36-090B-49B3-BC82-53FDA30C9D74}"/>
              </a:ext>
            </a:extLst>
          </p:cNvPr>
          <p:cNvSpPr>
            <a:spLocks noGrp="1"/>
          </p:cNvSpPr>
          <p:nvPr>
            <p:ph type="title"/>
          </p:nvPr>
        </p:nvSpPr>
        <p:spPr/>
        <p:txBody>
          <a:bodyPr/>
          <a:lstStyle/>
          <a:p>
            <a:r>
              <a:rPr kumimoji="1" lang="ja-JP" altLang="en-US" dirty="0"/>
              <a:t>金融、商業等、ある種のサービスについての注意</a:t>
            </a:r>
            <a:endParaRPr kumimoji="1" lang="en-GB" dirty="0"/>
          </a:p>
        </p:txBody>
      </p:sp>
      <p:sp>
        <p:nvSpPr>
          <p:cNvPr id="4" name="コンテンツ プレースホルダー 3">
            <a:extLst>
              <a:ext uri="{FF2B5EF4-FFF2-40B4-BE49-F238E27FC236}">
                <a16:creationId xmlns:a16="http://schemas.microsoft.com/office/drawing/2014/main" id="{9C8C81D0-25B9-44B6-BA54-05499BC5AA09}"/>
              </a:ext>
            </a:extLst>
          </p:cNvPr>
          <p:cNvSpPr>
            <a:spLocks noGrp="1"/>
          </p:cNvSpPr>
          <p:nvPr>
            <p:ph idx="1"/>
          </p:nvPr>
        </p:nvSpPr>
        <p:spPr/>
        <p:txBody>
          <a:bodyPr/>
          <a:lstStyle/>
          <a:p>
            <a:r>
              <a:rPr kumimoji="1" lang="ja-JP" altLang="en-US" dirty="0"/>
              <a:t>ふつうにひとにお金を貸して利子を受け取っても生産にならないが、金融機関が同じことをやれば生産になる。</a:t>
            </a:r>
            <a:r>
              <a:rPr kumimoji="1" lang="en-US" altLang="ja-JP" dirty="0"/>
              <a:t>93SNA</a:t>
            </a:r>
            <a:r>
              <a:rPr kumimoji="1" lang="ja-JP" altLang="en-US" dirty="0"/>
              <a:t>以降、金融仲介をやっているとはいいがたい、村の金貸し（</a:t>
            </a:r>
            <a:r>
              <a:rPr kumimoji="1" lang="en-US" altLang="ja-JP" dirty="0"/>
              <a:t>village lender</a:t>
            </a:r>
            <a:r>
              <a:rPr kumimoji="1" lang="ja-JP" altLang="en-US" dirty="0"/>
              <a:t>）についても、</a:t>
            </a:r>
            <a:r>
              <a:rPr kumimoji="1" lang="en-US" altLang="ja-JP" dirty="0"/>
              <a:t>FISIM</a:t>
            </a:r>
            <a:r>
              <a:rPr kumimoji="1" lang="ja-JP" altLang="en-US" dirty="0"/>
              <a:t>を計上するようになった。</a:t>
            </a:r>
            <a:endParaRPr kumimoji="1" lang="en-US" altLang="ja-JP" dirty="0"/>
          </a:p>
          <a:p>
            <a:r>
              <a:rPr kumimoji="1" lang="ja-JP" altLang="en-US" dirty="0"/>
              <a:t>自分が所有する（中古の）財を売って代金を受け取っても生産にはならないが、骨董屋なら商業マージンが産出額となる。</a:t>
            </a:r>
            <a:endParaRPr kumimoji="1" lang="en-US" altLang="ja-JP" dirty="0"/>
          </a:p>
          <a:p>
            <a:r>
              <a:rPr kumimoji="1" lang="ja-JP" altLang="en-US" dirty="0"/>
              <a:t>これらの産業は「マージン産業」と呼ばれ、産出額の特有の計算法がある。</a:t>
            </a:r>
            <a:endParaRPr kumimoji="1" lang="en-GB" dirty="0"/>
          </a:p>
        </p:txBody>
      </p:sp>
    </p:spTree>
    <p:extLst>
      <p:ext uri="{BB962C8B-B14F-4D97-AF65-F5344CB8AC3E}">
        <p14:creationId xmlns:p14="http://schemas.microsoft.com/office/powerpoint/2010/main" val="640814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05A3F4D-3B2D-44B8-9BBE-4E9492A202B4}"/>
              </a:ext>
            </a:extLst>
          </p:cNvPr>
          <p:cNvSpPr>
            <a:spLocks noGrp="1"/>
          </p:cNvSpPr>
          <p:nvPr>
            <p:ph type="title"/>
          </p:nvPr>
        </p:nvSpPr>
        <p:spPr/>
        <p:txBody>
          <a:bodyPr>
            <a:normAutofit/>
          </a:bodyPr>
          <a:lstStyle/>
          <a:p>
            <a:r>
              <a:rPr kumimoji="1" lang="ja-JP" altLang="en-US" dirty="0"/>
              <a:t>（</a:t>
            </a:r>
            <a:r>
              <a:rPr kumimoji="1" lang="en-US" altLang="ja-JP" dirty="0"/>
              <a:t>2</a:t>
            </a:r>
            <a:r>
              <a:rPr kumimoji="1" lang="ja-JP" altLang="en-US" dirty="0"/>
              <a:t>）インターネットの介在</a:t>
            </a:r>
            <a:br>
              <a:rPr kumimoji="1" lang="en-US" altLang="ja-JP" dirty="0"/>
            </a:br>
            <a:endParaRPr kumimoji="1" lang="en-GB" dirty="0"/>
          </a:p>
        </p:txBody>
      </p:sp>
      <p:sp>
        <p:nvSpPr>
          <p:cNvPr id="4" name="テキスト プレースホルダー 3">
            <a:extLst>
              <a:ext uri="{FF2B5EF4-FFF2-40B4-BE49-F238E27FC236}">
                <a16:creationId xmlns:a16="http://schemas.microsoft.com/office/drawing/2014/main" id="{6AB127E5-87D7-46BB-89A2-53F02E0B6009}"/>
              </a:ext>
            </a:extLst>
          </p:cNvPr>
          <p:cNvSpPr>
            <a:spLocks noGrp="1"/>
          </p:cNvSpPr>
          <p:nvPr>
            <p:ph type="body" idx="1"/>
          </p:nvPr>
        </p:nvSpPr>
        <p:spPr/>
        <p:txBody>
          <a:bodyPr/>
          <a:lstStyle/>
          <a:p>
            <a:r>
              <a:rPr kumimoji="1" lang="ja-JP" altLang="en-US" dirty="0"/>
              <a:t>インターネットでなければできないことがあるのか？</a:t>
            </a:r>
            <a:endParaRPr kumimoji="1" lang="en-GB" dirty="0"/>
          </a:p>
        </p:txBody>
      </p:sp>
    </p:spTree>
    <p:extLst>
      <p:ext uri="{BB962C8B-B14F-4D97-AF65-F5344CB8AC3E}">
        <p14:creationId xmlns:p14="http://schemas.microsoft.com/office/powerpoint/2010/main" val="3309276242"/>
      </p:ext>
    </p:extLst>
  </p:cSld>
  <p:clrMapOvr>
    <a:masterClrMapping/>
  </p:clrMapOvr>
</p:sld>
</file>

<file path=ppt/theme/theme1.xml><?xml version="1.0" encoding="utf-8"?>
<a:theme xmlns:a="http://schemas.openxmlformats.org/drawingml/2006/main" name="配当">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しずく</Template>
  <TotalTime>1853</TotalTime>
  <Words>1424</Words>
  <Application>Microsoft Office PowerPoint</Application>
  <PresentationFormat>ワイド画面</PresentationFormat>
  <Paragraphs>75</Paragraphs>
  <Slides>15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游ゴシック</vt:lpstr>
      <vt:lpstr>Arial</vt:lpstr>
      <vt:lpstr>Gill Sans MT</vt:lpstr>
      <vt:lpstr>Wingdings 2</vt:lpstr>
      <vt:lpstr>配当</vt:lpstr>
      <vt:lpstr>山澤成康氏報告「シェアリングエコノミーの把握と国民経済計算への反映に向けて ―シェアリングエコノミーの定義と生産物分類」に対する討論ー生産境界の観点を中心に</vt:lpstr>
      <vt:lpstr>目次</vt:lpstr>
      <vt:lpstr>   （1）議論の前提としてのSNA「生産境界」（Production boundary）</vt:lpstr>
      <vt:lpstr>生産の境界の二重性</vt:lpstr>
      <vt:lpstr>SNAの生産境界（狭義）の詳しい説明</vt:lpstr>
      <vt:lpstr>2008 SNA 6.29段より</vt:lpstr>
      <vt:lpstr>2008 SNA 6.29段つづき</vt:lpstr>
      <vt:lpstr>金融、商業等、ある種のサービスについての注意</vt:lpstr>
      <vt:lpstr>（2）インターネットの介在 </vt:lpstr>
      <vt:lpstr>インターネットでなければできないことがあるのか？</vt:lpstr>
      <vt:lpstr>ギグ・エコノミー</vt:lpstr>
      <vt:lpstr>（3）Involvement（巻き込み） </vt:lpstr>
      <vt:lpstr>Involvement（巻き込み）</vt:lpstr>
      <vt:lpstr>Involvement（巻き込み）つづき</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山澤成康「」討論ー生産境界の観点から</dc:title>
  <dc:creator>Itsuo</dc:creator>
  <cp:lastModifiedBy>作間 逸雄</cp:lastModifiedBy>
  <cp:revision>56</cp:revision>
  <dcterms:created xsi:type="dcterms:W3CDTF">2019-11-19T16:11:47Z</dcterms:created>
  <dcterms:modified xsi:type="dcterms:W3CDTF">2020-02-25T05:37:47Z</dcterms:modified>
</cp:coreProperties>
</file>