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697" r:id="rId2"/>
  </p:sldMasterIdLst>
  <p:notesMasterIdLst>
    <p:notesMasterId r:id="rId36"/>
  </p:notesMasterIdLst>
  <p:handoutMasterIdLst>
    <p:handoutMasterId r:id="rId37"/>
  </p:handoutMasterIdLst>
  <p:sldIdLst>
    <p:sldId id="256" r:id="rId3"/>
    <p:sldId id="258" r:id="rId4"/>
    <p:sldId id="270" r:id="rId5"/>
    <p:sldId id="259" r:id="rId6"/>
    <p:sldId id="273" r:id="rId7"/>
    <p:sldId id="284" r:id="rId8"/>
    <p:sldId id="260" r:id="rId9"/>
    <p:sldId id="265" r:id="rId10"/>
    <p:sldId id="263" r:id="rId11"/>
    <p:sldId id="264" r:id="rId12"/>
    <p:sldId id="266" r:id="rId13"/>
    <p:sldId id="267" r:id="rId14"/>
    <p:sldId id="269" r:id="rId15"/>
    <p:sldId id="271" r:id="rId16"/>
    <p:sldId id="272" r:id="rId17"/>
    <p:sldId id="283" r:id="rId18"/>
    <p:sldId id="279" r:id="rId19"/>
    <p:sldId id="280" r:id="rId20"/>
    <p:sldId id="281" r:id="rId21"/>
    <p:sldId id="286" r:id="rId22"/>
    <p:sldId id="288" r:id="rId23"/>
    <p:sldId id="285" r:id="rId24"/>
    <p:sldId id="282" r:id="rId25"/>
    <p:sldId id="274" r:id="rId26"/>
    <p:sldId id="277" r:id="rId27"/>
    <p:sldId id="275" r:id="rId28"/>
    <p:sldId id="278" r:id="rId29"/>
    <p:sldId id="268" r:id="rId30"/>
    <p:sldId id="287" r:id="rId31"/>
    <p:sldId id="289" r:id="rId32"/>
    <p:sldId id="293" r:id="rId33"/>
    <p:sldId id="290" r:id="rId34"/>
    <p:sldId id="291" r:id="rId35"/>
  </p:sldIdLst>
  <p:sldSz cx="9144000" cy="6858000" type="screen4x3"/>
  <p:notesSz cx="6854825" cy="9750425"/>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527" autoAdjust="0"/>
  </p:normalViewPr>
  <p:slideViewPr>
    <p:cSldViewPr>
      <p:cViewPr varScale="1">
        <p:scale>
          <a:sx n="83" d="100"/>
          <a:sy n="83" d="100"/>
        </p:scale>
        <p:origin x="-78"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0213"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63" name="Rectangle 3"/>
          <p:cNvSpPr>
            <a:spLocks noGrp="1" noChangeArrowheads="1"/>
          </p:cNvSpPr>
          <p:nvPr>
            <p:ph type="dt" sz="quarter" idx="1"/>
          </p:nvPr>
        </p:nvSpPr>
        <p:spPr bwMode="auto">
          <a:xfrm>
            <a:off x="3883025" y="0"/>
            <a:ext cx="2970213"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0964" name="Rectangle 4"/>
          <p:cNvSpPr>
            <a:spLocks noGrp="1" noChangeArrowheads="1"/>
          </p:cNvSpPr>
          <p:nvPr>
            <p:ph type="ftr" sz="quarter" idx="2"/>
          </p:nvPr>
        </p:nvSpPr>
        <p:spPr bwMode="auto">
          <a:xfrm>
            <a:off x="0" y="9261475"/>
            <a:ext cx="2970213" cy="4873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0965" name="Rectangle 5"/>
          <p:cNvSpPr>
            <a:spLocks noGrp="1" noChangeArrowheads="1"/>
          </p:cNvSpPr>
          <p:nvPr>
            <p:ph type="sldNum" sz="quarter" idx="3"/>
          </p:nvPr>
        </p:nvSpPr>
        <p:spPr bwMode="auto">
          <a:xfrm>
            <a:off x="3883025" y="9261475"/>
            <a:ext cx="2970213" cy="4873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36D66E4-2B2B-4947-87E4-CB80399BACE8}"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0213" cy="48736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83025" y="0"/>
            <a:ext cx="2970213" cy="487363"/>
          </a:xfrm>
          <a:prstGeom prst="rect">
            <a:avLst/>
          </a:prstGeom>
        </p:spPr>
        <p:txBody>
          <a:bodyPr vert="horz" lIns="91440" tIns="45720" rIns="91440" bIns="45720" rtlCol="0"/>
          <a:lstStyle>
            <a:lvl1pPr algn="r">
              <a:defRPr sz="1200"/>
            </a:lvl1pPr>
          </a:lstStyle>
          <a:p>
            <a:pPr>
              <a:defRPr/>
            </a:pPr>
            <a:fld id="{3F7F0AFE-98D7-45F9-B740-511929C627B6}" type="datetimeFigureOut">
              <a:rPr lang="ja-JP" altLang="en-US"/>
              <a:pPr>
                <a:defRPr/>
              </a:pPr>
              <a:t>2014/7/11</a:t>
            </a:fld>
            <a:endParaRPr lang="ja-JP" altLang="en-US"/>
          </a:p>
        </p:txBody>
      </p:sp>
      <p:sp>
        <p:nvSpPr>
          <p:cNvPr id="4" name="スライド イメージ プレースホルダー 3"/>
          <p:cNvSpPr>
            <a:spLocks noGrp="1" noRot="1" noChangeAspect="1"/>
          </p:cNvSpPr>
          <p:nvPr>
            <p:ph type="sldImg" idx="2"/>
          </p:nvPr>
        </p:nvSpPr>
        <p:spPr>
          <a:xfrm>
            <a:off x="990600" y="731838"/>
            <a:ext cx="4873625" cy="3656012"/>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85800" y="4630738"/>
            <a:ext cx="5483225" cy="4387850"/>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261475"/>
            <a:ext cx="2970213" cy="487363"/>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83025" y="9261475"/>
            <a:ext cx="2970213" cy="487363"/>
          </a:xfrm>
          <a:prstGeom prst="rect">
            <a:avLst/>
          </a:prstGeom>
        </p:spPr>
        <p:txBody>
          <a:bodyPr vert="horz" lIns="91440" tIns="45720" rIns="91440" bIns="45720" rtlCol="0" anchor="b"/>
          <a:lstStyle>
            <a:lvl1pPr algn="r">
              <a:defRPr sz="1200"/>
            </a:lvl1pPr>
          </a:lstStyle>
          <a:p>
            <a:pPr>
              <a:defRPr/>
            </a:pPr>
            <a:fld id="{88570ED3-E989-4984-B85F-B7CAC190125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p:cNvSpPr>
            <a:spLocks noGrp="1" noRot="1" noChangeAspect="1" noTextEdit="1"/>
          </p:cNvSpPr>
          <p:nvPr>
            <p:ph type="sldImg"/>
          </p:nvPr>
        </p:nvSpPr>
        <p:spPr bwMode="auto">
          <a:noFill/>
          <a:ln>
            <a:solidFill>
              <a:srgbClr val="000000"/>
            </a:solidFill>
            <a:miter lim="800000"/>
            <a:headEnd/>
            <a:tailEnd/>
          </a:ln>
        </p:spPr>
      </p:sp>
      <p:sp>
        <p:nvSpPr>
          <p:cNvPr id="38915"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生産境界論の発展に主婦の家事労働の考察が強く影響している。もうひとつの契機が人間の思考？狭義の境界は景気動向の把握（</a:t>
            </a:r>
            <a:r>
              <a:rPr lang="en-US" altLang="ja-JP" smtClean="0"/>
              <a:t>GDP</a:t>
            </a:r>
            <a:r>
              <a:rPr lang="ja-JP" altLang="en-US" smtClean="0"/>
              <a:t>速報がそうであるように。不均衡の分析と表現されることもある。）を最重要な課題として設定されている。その目的を損なってはならない、という意識がある。</a:t>
            </a:r>
          </a:p>
        </p:txBody>
      </p:sp>
      <p:sp>
        <p:nvSpPr>
          <p:cNvPr id="38916"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E60754-E6CD-45CB-9E9E-81FC45046371}" type="slidenum">
              <a:rPr lang="ja-JP" altLang="en-US" smtClean="0"/>
              <a:pPr/>
              <a:t>2</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p:cNvSpPr>
            <a:spLocks noGrp="1" noRot="1" noChangeAspect="1" noTextEdit="1"/>
          </p:cNvSpPr>
          <p:nvPr>
            <p:ph type="sldImg"/>
          </p:nvPr>
        </p:nvSpPr>
        <p:spPr bwMode="auto">
          <a:noFill/>
          <a:ln>
            <a:solidFill>
              <a:srgbClr val="000000"/>
            </a:solidFill>
            <a:miter lim="800000"/>
            <a:headEnd/>
            <a:tailEnd/>
          </a:ln>
        </p:spPr>
      </p:sp>
      <p:sp>
        <p:nvSpPr>
          <p:cNvPr id="39939"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ja-JP" altLang="en-US" smtClean="0"/>
              <a:t>なぜ、サテライトなのか？なぜ、</a:t>
            </a:r>
            <a:r>
              <a:rPr lang="en-US" altLang="ja-JP" smtClean="0"/>
              <a:t>GDP</a:t>
            </a:r>
            <a:r>
              <a:rPr lang="ja-JP" altLang="en-US" smtClean="0"/>
              <a:t>に直接含めないのか？</a:t>
            </a:r>
          </a:p>
        </p:txBody>
      </p:sp>
      <p:sp>
        <p:nvSpPr>
          <p:cNvPr id="39940"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F3FECA-5442-4C00-A80C-F2F3B5D39D7B}" type="slidenum">
              <a:rPr lang="ja-JP" altLang="en-US" smtClean="0"/>
              <a:pPr/>
              <a:t>3</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63"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smtClean="0"/>
              <a:t>不思議なことに</a:t>
            </a:r>
            <a:r>
              <a:rPr lang="en-US" altLang="ja-JP" b="1" dirty="0" err="1" smtClean="0"/>
              <a:t>Studensk</a:t>
            </a:r>
            <a:r>
              <a:rPr lang="en-US" altLang="ja-JP" dirty="0" err="1" smtClean="0"/>
              <a:t>i</a:t>
            </a:r>
            <a:r>
              <a:rPr lang="ja-JP" altLang="en-US" dirty="0" smtClean="0"/>
              <a:t>の</a:t>
            </a:r>
            <a:r>
              <a:rPr lang="en-GB" altLang="ja-JP" b="1" dirty="0" smtClean="0"/>
              <a:t>The Income of Nations</a:t>
            </a:r>
            <a:r>
              <a:rPr lang="ja-JP" altLang="en-US" b="1" dirty="0" smtClean="0"/>
              <a:t>（</a:t>
            </a:r>
            <a:r>
              <a:rPr lang="en-US" altLang="ja-JP" b="1" dirty="0" smtClean="0"/>
              <a:t>1958</a:t>
            </a:r>
            <a:r>
              <a:rPr lang="ja-JP" altLang="en-US" b="1" dirty="0" smtClean="0"/>
              <a:t>）</a:t>
            </a:r>
            <a:r>
              <a:rPr lang="ja-JP" altLang="en-US" dirty="0" smtClean="0"/>
              <a:t>で紹介されている各国の事例では、２割。</a:t>
            </a:r>
            <a:endParaRPr lang="en-US" altLang="ja-JP" dirty="0" smtClean="0"/>
          </a:p>
          <a:p>
            <a:r>
              <a:rPr lang="ja-JP" altLang="en-US" dirty="0" smtClean="0"/>
              <a:t>市場の（家庭外の）「家事労働者」（保育士等々）に、自分の家事労働の一部ないし全部を委ねることのできた女性が高所得を得、会社組織の幹部となってゆく。その裏側に、市場家事労働従事者が低賃金で、出世の見込みもあまりない状態でいるとしたらどう考えるべきか？</a:t>
            </a:r>
            <a:endParaRPr lang="en-US" altLang="ja-JP" dirty="0" smtClean="0"/>
          </a:p>
          <a:p>
            <a:endParaRPr lang="en-US" altLang="ja-JP" dirty="0" smtClean="0"/>
          </a:p>
          <a:p>
            <a:r>
              <a:rPr lang="ja-JP" altLang="en-US" dirty="0" smtClean="0"/>
              <a:t> </a:t>
            </a:r>
          </a:p>
        </p:txBody>
      </p:sp>
      <p:sp>
        <p:nvSpPr>
          <p:cNvPr id="4096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8116F8-3C27-4E6F-94F4-6CD20BE99EF9}" type="slidenum">
              <a:rPr lang="ja-JP" altLang="en-US" smtClean="0"/>
              <a:pPr/>
              <a:t>17</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kumimoji="0" lang="ja-JP" altLang="ja-JP" sz="2400" smtClean="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kumimoji="0" lang="ja-JP" altLang="ja-JP" sz="2400" smtClean="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kumimoji="0" lang="ja-JP" altLang="ja-JP" sz="2400" smtClean="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p:spPr>
            <p:txBody>
              <a:bodyPr/>
              <a:lstStyle/>
              <a:p>
                <a:endParaRPr lang="ja-JP" alt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kumimoji="0" lang="ja-JP" altLang="ja-JP" sz="2400" smtClean="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p:spPr>
            <p:txBody>
              <a:bodyPr/>
              <a:lstStyle/>
              <a:p>
                <a:endParaRPr lang="ja-JP" altLang="en-US"/>
              </a:p>
            </p:txBody>
          </p:sp>
        </p:grpSp>
      </p:grpSp>
      <p:sp>
        <p:nvSpPr>
          <p:cNvPr id="11275" name="Rectangle 11"/>
          <p:cNvSpPr>
            <a:spLocks noGrp="1" noChangeArrowheads="1"/>
          </p:cNvSpPr>
          <p:nvPr>
            <p:ph type="ctrTitle"/>
          </p:nvPr>
        </p:nvSpPr>
        <p:spPr>
          <a:xfrm>
            <a:off x="2057400" y="1143000"/>
            <a:ext cx="6629400" cy="2209800"/>
          </a:xfrm>
        </p:spPr>
        <p:txBody>
          <a:bodyPr/>
          <a:lstStyle>
            <a:lvl1pPr>
              <a:defRPr sz="4800"/>
            </a:lvl1pPr>
          </a:lstStyle>
          <a:p>
            <a:r>
              <a:rPr lang="ja-JP" altLang="en-US"/>
              <a:t>マスタ タイトルの書式設定</a:t>
            </a:r>
          </a:p>
        </p:txBody>
      </p:sp>
      <p:sp>
        <p:nvSpPr>
          <p:cNvPr id="1127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ja-JP" altLang="en-US"/>
              <a:t>マスタ サブタイトルの書式設定</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ltLang="ja-JP"/>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ltLang="ja-JP"/>
          </a:p>
        </p:txBody>
      </p:sp>
      <p:sp>
        <p:nvSpPr>
          <p:cNvPr id="15" name="Rectangle 15"/>
          <p:cNvSpPr>
            <a:spLocks noGrp="1" noChangeArrowheads="1"/>
          </p:cNvSpPr>
          <p:nvPr>
            <p:ph type="sldNum" sz="quarter" idx="12"/>
          </p:nvPr>
        </p:nvSpPr>
        <p:spPr/>
        <p:txBody>
          <a:bodyPr/>
          <a:lstStyle>
            <a:lvl1pPr>
              <a:defRPr/>
            </a:lvl1pPr>
          </a:lstStyle>
          <a:p>
            <a:pPr>
              <a:defRPr/>
            </a:pPr>
            <a:fld id="{44428C95-6939-44B0-8FDE-3EF2C6CB1680}"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575063A9-4F38-4260-A2E1-4D3170BD7B6D}"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43700" y="277813"/>
            <a:ext cx="1943100" cy="585311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914400" y="277813"/>
            <a:ext cx="5676900" cy="585311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9BE5E7CA-A769-44BF-8437-EE7C19FDE63A}"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7813"/>
            <a:ext cx="77724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914400" y="1600200"/>
            <a:ext cx="7772400" cy="4530725"/>
          </a:xfrm>
        </p:spPr>
        <p:txBody>
          <a:bodyPr/>
          <a:lstStyle/>
          <a:p>
            <a:pPr lvl="0"/>
            <a:endParaRPr lang="ja-JP" altLang="en-US"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4CC440C4-D06D-4485-B8EA-170B02CFBFAF}"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7813"/>
            <a:ext cx="77724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914400" y="1600200"/>
            <a:ext cx="3810000" cy="45307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876800" y="1600200"/>
            <a:ext cx="3810000" cy="45307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9194DBA8-439D-44D0-8CD9-32C56C53D276}"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en-GB"/>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en-GB"/>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39CC6979-2EB5-4A32-8790-F7E315AAC6E2}" type="slidenum">
              <a:rPr lang="en-US" altLang="ja-JP"/>
              <a:pPr>
                <a:defRPr/>
              </a:pPr>
              <a:t>&lt;#&gt;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GB"/>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38A48B12-6668-452A-ABA5-A763CF715C31}" type="slidenum">
              <a:rPr lang="en-US" altLang="ja-JP"/>
              <a:pPr>
                <a:defRPr/>
              </a:pPr>
              <a:t>&lt;#&gt;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GB"/>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54CB5FA2-5394-443F-A0FE-91457C13582C}" type="slidenum">
              <a:rPr lang="en-US" altLang="ja-JP"/>
              <a:pPr>
                <a:defRPr/>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GB"/>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457A94CB-A011-46F8-967E-9532FFBEBA7D}"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en-GB"/>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0AE78D93-872E-4021-BC74-AC522031FBA3}"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GB"/>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23BE0BCB-977E-4197-88DC-6E9ACB3E4A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A5D24801-0400-4E11-A480-0224CB8AAE1A}"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DAA2230B-8A3B-43F2-ABDF-9C965FBE10C2}" type="slidenum">
              <a:rPr lang="en-US" altLang="ja-JP"/>
              <a:pPr>
                <a:defRPr/>
              </a:pPr>
              <a:t>&lt;#&gt;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GB"/>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6FB8B927-C99A-40E6-9CAD-D4A25C98AA4D}" type="slidenum">
              <a:rPr lang="en-US" altLang="ja-JP"/>
              <a:pPr>
                <a:defRPr/>
              </a:pPr>
              <a:t>&lt;#&gt;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GB"/>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37654783-84F9-4050-9339-91CB60C81205}" type="slidenum">
              <a:rPr lang="en-US" altLang="ja-JP"/>
              <a:pPr>
                <a:defRPr/>
              </a:pPr>
              <a:t>&lt;#&gt;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GB"/>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03505CB1-FEE2-4B17-B9DF-BD64B2F25BF5}" type="slidenum">
              <a:rPr lang="en-US" altLang="ja-JP"/>
              <a:pPr>
                <a:defRPr/>
              </a:pPr>
              <a:t>&lt;#&gt;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en-GB"/>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F30EBA0E-CF50-478D-B50C-51D065A523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F2583D5D-90E5-4D70-AC60-C709BD79976E}"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323E1D04-6D69-41F3-A5A2-C97255981CB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1"/>
          <p:cNvSpPr>
            <a:spLocks noGrp="1" noChangeArrowheads="1"/>
          </p:cNvSpPr>
          <p:nvPr>
            <p:ph type="sldNum" sz="quarter" idx="12"/>
          </p:nvPr>
        </p:nvSpPr>
        <p:spPr>
          <a:ln/>
        </p:spPr>
        <p:txBody>
          <a:bodyPr/>
          <a:lstStyle>
            <a:lvl1pPr>
              <a:defRPr/>
            </a:lvl1pPr>
          </a:lstStyle>
          <a:p>
            <a:pPr>
              <a:defRPr/>
            </a:pPr>
            <a:fld id="{E6855BE3-9545-4585-AEA9-7386AD650449}"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1"/>
          <p:cNvSpPr>
            <a:spLocks noGrp="1" noChangeArrowheads="1"/>
          </p:cNvSpPr>
          <p:nvPr>
            <p:ph type="sldNum" sz="quarter" idx="12"/>
          </p:nvPr>
        </p:nvSpPr>
        <p:spPr>
          <a:ln/>
        </p:spPr>
        <p:txBody>
          <a:bodyPr/>
          <a:lstStyle>
            <a:lvl1pPr>
              <a:defRPr/>
            </a:lvl1pPr>
          </a:lstStyle>
          <a:p>
            <a:pPr>
              <a:defRPr/>
            </a:pPr>
            <a:fld id="{ABFF9080-635E-49A4-AAB8-408303908C05}"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1"/>
          <p:cNvSpPr>
            <a:spLocks noGrp="1" noChangeArrowheads="1"/>
          </p:cNvSpPr>
          <p:nvPr>
            <p:ph type="sldNum" sz="quarter" idx="12"/>
          </p:nvPr>
        </p:nvSpPr>
        <p:spPr>
          <a:ln/>
        </p:spPr>
        <p:txBody>
          <a:bodyPr/>
          <a:lstStyle>
            <a:lvl1pPr>
              <a:defRPr/>
            </a:lvl1pPr>
          </a:lstStyle>
          <a:p>
            <a:pPr>
              <a:defRPr/>
            </a:pPr>
            <a:fld id="{D3493972-7BA1-4335-8CD7-43D8421964B6}"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30074BCB-6FA0-4363-9364-980F35204F98}"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1692A6D9-DE00-4F43-8FD9-E095976D5704}"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kumimoji="0" lang="ja-JP" altLang="ja-JP" sz="2400" smtClean="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kumimoji="0" lang="ja-JP" altLang="ja-JP" sz="2400" smtClean="0">
                  <a:latin typeface="Times New Roman"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p:spPr>
            <p:txBody>
              <a:bodyPr/>
              <a:lstStyle/>
              <a:p>
                <a:endParaRPr lang="ja-JP" alt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49"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vl1pPr>
          </a:lstStyle>
          <a:p>
            <a:pPr>
              <a:defRPr/>
            </a:pPr>
            <a:endParaRPr lang="en-US" altLang="ja-JP"/>
          </a:p>
        </p:txBody>
      </p:sp>
      <p:sp>
        <p:nvSpPr>
          <p:cNvPr id="10250"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vl1pPr>
          </a:lstStyle>
          <a:p>
            <a:pPr>
              <a:defRPr/>
            </a:pPr>
            <a:endParaRPr lang="en-US" altLang="ja-JP"/>
          </a:p>
        </p:txBody>
      </p:sp>
      <p:sp>
        <p:nvSpPr>
          <p:cNvPr id="10251"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vl1pPr>
          </a:lstStyle>
          <a:p>
            <a:pPr>
              <a:defRPr/>
            </a:pPr>
            <a:fld id="{DC99F303-AC67-427A-B5A7-F9B9B36C5E3E}" type="slidenum">
              <a:rPr lang="en-US" altLang="ja-JP"/>
              <a:pPr>
                <a:defRPr/>
              </a:pPr>
              <a:t>&lt;#&gt;</a:t>
            </a:fld>
            <a:endParaRPr lang="en-US" altLang="ja-JP"/>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4258" r:id="rId1"/>
    <p:sldLayoutId id="2147484235" r:id="rId2"/>
    <p:sldLayoutId id="2147484236" r:id="rId3"/>
    <p:sldLayoutId id="2147484237" r:id="rId4"/>
    <p:sldLayoutId id="2147484238" r:id="rId5"/>
    <p:sldLayoutId id="2147484239" r:id="rId6"/>
    <p:sldLayoutId id="2147484240" r:id="rId7"/>
    <p:sldLayoutId id="2147484241" r:id="rId8"/>
    <p:sldLayoutId id="2147484242" r:id="rId9"/>
    <p:sldLayoutId id="2147484243" r:id="rId10"/>
    <p:sldLayoutId id="2147484244" r:id="rId11"/>
    <p:sldLayoutId id="2147484245" r:id="rId12"/>
    <p:sldLayoutId id="2147484246" r:id="rId13"/>
  </p:sldLayoutIdLst>
  <p:timing>
    <p:tnLst>
      <p:par>
        <p:cTn id="1" dur="indefinite" restart="never" nodeType="tmRoot"/>
      </p:par>
    </p:tnLst>
  </p:timing>
  <p:txStyles>
    <p:title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4200">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4200">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4200">
          <a:solidFill>
            <a:schemeClr val="tx2"/>
          </a:solidFill>
          <a:latin typeface="Times New Roman" pitchFamily="18" charset="0"/>
          <a:ea typeface="ＭＳ Ｐゴシック" charset="-128"/>
        </a:defRPr>
      </a:lvl5pPr>
      <a:lvl6pPr marL="457200" algn="l" rtl="0" fontAlgn="base">
        <a:spcBef>
          <a:spcPct val="0"/>
        </a:spcBef>
        <a:spcAft>
          <a:spcPct val="0"/>
        </a:spcAft>
        <a:defRPr kumimoji="1" sz="4200">
          <a:solidFill>
            <a:schemeClr val="tx2"/>
          </a:solidFill>
          <a:latin typeface="Times New Roman" pitchFamily="18" charset="0"/>
          <a:ea typeface="ＭＳ Ｐゴシック" charset="-128"/>
        </a:defRPr>
      </a:lvl6pPr>
      <a:lvl7pPr marL="914400" algn="l" rtl="0" fontAlgn="base">
        <a:spcBef>
          <a:spcPct val="0"/>
        </a:spcBef>
        <a:spcAft>
          <a:spcPct val="0"/>
        </a:spcAft>
        <a:defRPr kumimoji="1" sz="4200">
          <a:solidFill>
            <a:schemeClr val="tx2"/>
          </a:solidFill>
          <a:latin typeface="Times New Roman" pitchFamily="18" charset="0"/>
          <a:ea typeface="ＭＳ Ｐゴシック" charset="-128"/>
        </a:defRPr>
      </a:lvl7pPr>
      <a:lvl8pPr marL="1371600" algn="l" rtl="0" fontAlgn="base">
        <a:spcBef>
          <a:spcPct val="0"/>
        </a:spcBef>
        <a:spcAft>
          <a:spcPct val="0"/>
        </a:spcAft>
        <a:defRPr kumimoji="1" sz="4200">
          <a:solidFill>
            <a:schemeClr val="tx2"/>
          </a:solidFill>
          <a:latin typeface="Times New Roman" pitchFamily="18" charset="0"/>
          <a:ea typeface="ＭＳ Ｐゴシック" charset="-128"/>
        </a:defRPr>
      </a:lvl8pPr>
      <a:lvl9pPr marL="1828800" algn="l" rtl="0" fontAlgn="base">
        <a:spcBef>
          <a:spcPct val="0"/>
        </a:spcBef>
        <a:spcAft>
          <a:spcPct val="0"/>
        </a:spcAft>
        <a:defRPr kumimoji="1" sz="4200">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kumimoji="1" sz="2300">
          <a:solidFill>
            <a:schemeClr val="tx1"/>
          </a:solidFill>
          <a:latin typeface="+mn-lt"/>
          <a:ea typeface="+mn-ea"/>
        </a:defRPr>
      </a:lvl3pPr>
      <a:lvl4pPr marL="1600200" indent="-228600" algn="l" rtl="0" eaLnBrk="0" fontAlgn="base" hangingPunct="0">
        <a:spcBef>
          <a:spcPct val="20000"/>
        </a:spcBef>
        <a:spcAft>
          <a:spcPct val="0"/>
        </a:spcAft>
        <a:buClr>
          <a:schemeClr val="accent1"/>
        </a:buClr>
        <a:buFont typeface="Wingdings"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endParaRPr lang="en-GB" altLang="ja-JP" smtClean="0"/>
          </a:p>
        </p:txBody>
      </p:sp>
      <p:sp>
        <p:nvSpPr>
          <p:cNvPr id="2051"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ltLang="ja-JP" smtClean="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C38D197-D8B2-45C9-AA66-061A4113B646}"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4247" r:id="rId1"/>
    <p:sldLayoutId id="2147484248" r:id="rId2"/>
    <p:sldLayoutId id="2147484249" r:id="rId3"/>
    <p:sldLayoutId id="2147484250" r:id="rId4"/>
    <p:sldLayoutId id="2147484251" r:id="rId5"/>
    <p:sldLayoutId id="2147484252" r:id="rId6"/>
    <p:sldLayoutId id="2147484253" r:id="rId7"/>
    <p:sldLayoutId id="2147484254" r:id="rId8"/>
    <p:sldLayoutId id="2147484255" r:id="rId9"/>
    <p:sldLayoutId id="2147484256" r:id="rId10"/>
    <p:sldLayoutId id="2147484257"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jp/url?sa=i&amp;rct=j&amp;q=&amp;esrc=s&amp;source=images&amp;cd=&amp;cad=rja&amp;uact=8&amp;docid=ZiLea2j1aTq4hM&amp;tbnid=wLi-RNRH5_hMQM:&amp;ved=0CAUQjRw&amp;url=http://blog.goo.ne.jp/yakata_2009/e/7b0924133c21614cbef7926558305200&amp;ei=T5qQU5LbIdfg8AXRqIHgBg&amp;bvm=bv.68235269,d.dGc&amp;psig=AFQjCNFgPPlb9eqlikc2f37s7HSNqhBhPg&amp;ust=1402072002303988" TargetMode="External"/><Relationship Id="rId1" Type="http://schemas.openxmlformats.org/officeDocument/2006/relationships/slideLayout" Target="../slideLayouts/slideLayout7.xml"/><Relationship Id="rId5" Type="http://schemas.openxmlformats.org/officeDocument/2006/relationships/hyperlink" Target="http://ja.wikipedia.org/wiki/8%E6%9C%883%E6%97%A5" TargetMode="External"/><Relationship Id="rId4" Type="http://schemas.openxmlformats.org/officeDocument/2006/relationships/hyperlink" Target="http://ja.wikipedia.org/wiki/1977%E5%B9%B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ja-JP" altLang="en-US" smtClean="0"/>
              <a:t>無償労働の貨幣評価</a:t>
            </a:r>
          </a:p>
        </p:txBody>
      </p:sp>
      <p:sp>
        <p:nvSpPr>
          <p:cNvPr id="4099" name="Rectangle 3"/>
          <p:cNvSpPr>
            <a:spLocks noGrp="1" noChangeArrowheads="1"/>
          </p:cNvSpPr>
          <p:nvPr>
            <p:ph type="subTitle" idx="1"/>
          </p:nvPr>
        </p:nvSpPr>
        <p:spPr/>
        <p:txBody>
          <a:bodyPr/>
          <a:lstStyle/>
          <a:p>
            <a:pPr eaLnBrk="1" hangingPunct="1"/>
            <a:r>
              <a:rPr lang="ja-JP" altLang="en-US" smtClean="0"/>
              <a:t>専修大学</a:t>
            </a:r>
          </a:p>
          <a:p>
            <a:pPr eaLnBrk="1" hangingPunct="1"/>
            <a:r>
              <a:rPr lang="ja-JP" altLang="en-US" smtClean="0"/>
              <a:t>経済統計学・経済の世界・現代の経済</a:t>
            </a:r>
          </a:p>
          <a:p>
            <a:pPr eaLnBrk="1" hangingPunct="1"/>
            <a:r>
              <a:rPr lang="ja-JP" altLang="en-US" smtClean="0"/>
              <a:t>作間逸雄</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smtClean="0"/>
              <a:t>無償労働の貨幣評価の方法</a:t>
            </a:r>
          </a:p>
        </p:txBody>
      </p:sp>
      <p:sp>
        <p:nvSpPr>
          <p:cNvPr id="13315" name="Rectangle 3"/>
          <p:cNvSpPr>
            <a:spLocks noGrp="1" noChangeArrowheads="1"/>
          </p:cNvSpPr>
          <p:nvPr>
            <p:ph type="body" idx="1"/>
          </p:nvPr>
        </p:nvSpPr>
        <p:spPr/>
        <p:txBody>
          <a:bodyPr/>
          <a:lstStyle/>
          <a:p>
            <a:pPr eaLnBrk="1" hangingPunct="1"/>
            <a:r>
              <a:rPr lang="en-US" altLang="ja-JP" smtClean="0"/>
              <a:t>OC</a:t>
            </a:r>
            <a:r>
              <a:rPr lang="ja-JP" altLang="en-US" smtClean="0"/>
              <a:t>法（機会費用法）</a:t>
            </a:r>
            <a:r>
              <a:rPr lang="en-US" altLang="ja-JP" smtClean="0"/>
              <a:t>……</a:t>
            </a:r>
            <a:r>
              <a:rPr lang="ja-JP" altLang="en-US" smtClean="0"/>
              <a:t>無償労働（たとえば、家事）をすることで失った賃金を用いる。</a:t>
            </a:r>
          </a:p>
          <a:p>
            <a:pPr eaLnBrk="1" hangingPunct="1"/>
            <a:r>
              <a:rPr lang="en-US" altLang="ja-JP" smtClean="0"/>
              <a:t>RC</a:t>
            </a:r>
            <a:r>
              <a:rPr lang="ja-JP" altLang="en-US" smtClean="0"/>
              <a:t>－</a:t>
            </a:r>
            <a:r>
              <a:rPr lang="en-US" altLang="ja-JP" smtClean="0"/>
              <a:t>S</a:t>
            </a:r>
            <a:r>
              <a:rPr lang="ja-JP" altLang="en-US" smtClean="0"/>
              <a:t>法（代替費用法</a:t>
            </a:r>
            <a:r>
              <a:rPr lang="en-US" altLang="ja-JP" smtClean="0"/>
              <a:t>-</a:t>
            </a:r>
            <a:r>
              <a:rPr lang="ja-JP" altLang="en-US" smtClean="0"/>
              <a:t>スペシャリスト・アプローチ）</a:t>
            </a:r>
            <a:r>
              <a:rPr lang="en-US" altLang="ja-JP" smtClean="0"/>
              <a:t>……</a:t>
            </a:r>
            <a:r>
              <a:rPr lang="ja-JP" altLang="en-US" smtClean="0"/>
              <a:t>そのサービスと類似のサービスを市場で専門に生産している労働者の賃金（専門職種の賃金）を用いる。</a:t>
            </a:r>
          </a:p>
          <a:p>
            <a:pPr eaLnBrk="1" hangingPunct="1"/>
            <a:r>
              <a:rPr lang="en-US" altLang="ja-JP" smtClean="0"/>
              <a:t>RC</a:t>
            </a:r>
            <a:r>
              <a:rPr lang="ja-JP" altLang="en-US" smtClean="0"/>
              <a:t>ー</a:t>
            </a:r>
            <a:r>
              <a:rPr lang="en-US" altLang="ja-JP" smtClean="0"/>
              <a:t>G</a:t>
            </a:r>
            <a:r>
              <a:rPr lang="ja-JP" altLang="en-US" smtClean="0"/>
              <a:t>法（代替費用法</a:t>
            </a:r>
            <a:r>
              <a:rPr lang="en-US" altLang="ja-JP" smtClean="0"/>
              <a:t>-</a:t>
            </a:r>
            <a:r>
              <a:rPr lang="ja-JP" altLang="en-US" smtClean="0"/>
              <a:t>ジェネラリスト・アプローチ）</a:t>
            </a:r>
            <a:r>
              <a:rPr lang="en-US" altLang="ja-JP" smtClean="0"/>
              <a:t>……</a:t>
            </a:r>
            <a:r>
              <a:rPr lang="ja-JP" altLang="en-US" smtClean="0"/>
              <a:t>家事使用人の賃金を用いる。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smtClean="0"/>
              <a:t>RCS</a:t>
            </a:r>
            <a:r>
              <a:rPr lang="ja-JP" altLang="en-US" smtClean="0"/>
              <a:t>賃金データ（</a:t>
            </a:r>
            <a:r>
              <a:rPr lang="en-US" altLang="ja-JP" smtClean="0"/>
              <a:t>1991</a:t>
            </a:r>
            <a:r>
              <a:rPr lang="ja-JP" altLang="en-US" smtClean="0"/>
              <a:t>年）</a:t>
            </a:r>
          </a:p>
        </p:txBody>
      </p:sp>
      <p:graphicFrame>
        <p:nvGraphicFramePr>
          <p:cNvPr id="26685" name="Group 61"/>
          <p:cNvGraphicFramePr>
            <a:graphicFrameLocks noGrp="1"/>
          </p:cNvGraphicFramePr>
          <p:nvPr>
            <p:ph idx="1"/>
          </p:nvPr>
        </p:nvGraphicFramePr>
        <p:xfrm>
          <a:off x="1619250" y="1571625"/>
          <a:ext cx="6913563" cy="4168772"/>
        </p:xfrm>
        <a:graphic>
          <a:graphicData uri="http://schemas.openxmlformats.org/drawingml/2006/table">
            <a:tbl>
              <a:tblPr/>
              <a:tblGrid>
                <a:gridCol w="2305050"/>
                <a:gridCol w="2303463"/>
                <a:gridCol w="2305050"/>
              </a:tblGrid>
              <a:tr h="41747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活動の内訳</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対応職種</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賃金データ（円）</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炊事</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調理師見習い</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en-US" altLang="ja-JP" sz="1800" b="0" i="0" u="none" strike="noStrike" cap="none" normalizeH="0" baseline="0" smtClean="0">
                          <a:ln>
                            <a:noFill/>
                          </a:ln>
                          <a:solidFill>
                            <a:schemeClr val="tx1"/>
                          </a:solidFill>
                          <a:effectLst/>
                          <a:latin typeface="Arial" charset="0"/>
                          <a:ea typeface="ＭＳ Ｐゴシック" charset="-128"/>
                        </a:rPr>
                        <a:t> 881</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清掃</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ビル清掃員</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en-US" altLang="ja-JP" sz="1800" b="0" i="0" u="none" strike="noStrike" cap="none" normalizeH="0" baseline="0" smtClean="0">
                          <a:ln>
                            <a:noFill/>
                          </a:ln>
                          <a:solidFill>
                            <a:schemeClr val="tx1"/>
                          </a:solidFill>
                          <a:effectLst/>
                          <a:latin typeface="Arial" charset="0"/>
                          <a:ea typeface="ＭＳ Ｐゴシック" charset="-128"/>
                        </a:rPr>
                        <a:t>796</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洗濯</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洗濯工</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en-US" altLang="ja-JP" sz="1800" b="0" i="0" u="none" strike="noStrike" cap="none" normalizeH="0" baseline="0" smtClean="0">
                          <a:ln>
                            <a:noFill/>
                          </a:ln>
                          <a:solidFill>
                            <a:schemeClr val="tx1"/>
                          </a:solidFill>
                          <a:effectLst/>
                          <a:latin typeface="Arial" charset="0"/>
                          <a:ea typeface="ＭＳ Ｐゴシック" charset="-128"/>
                        </a:rPr>
                        <a:t>1130</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縫い物・編み物</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ミシン縫製工</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en-US" altLang="ja-JP" sz="1800" b="0" i="0" u="none" strike="noStrike" cap="none" normalizeH="0" baseline="0" smtClean="0">
                          <a:ln>
                            <a:noFill/>
                          </a:ln>
                          <a:solidFill>
                            <a:schemeClr val="tx1"/>
                          </a:solidFill>
                          <a:effectLst/>
                          <a:latin typeface="Arial" charset="0"/>
                          <a:ea typeface="ＭＳ Ｐゴシック" charset="-128"/>
                        </a:rPr>
                        <a:t>713</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家庭雑事</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用務員</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en-US" altLang="ja-JP" sz="1800" b="0" i="0" u="none" strike="noStrike" cap="none" normalizeH="0" baseline="0" smtClean="0">
                          <a:ln>
                            <a:noFill/>
                          </a:ln>
                          <a:solidFill>
                            <a:schemeClr val="tx1"/>
                          </a:solidFill>
                          <a:effectLst/>
                          <a:latin typeface="Arial" charset="0"/>
                          <a:ea typeface="ＭＳ Ｐゴシック" charset="-128"/>
                        </a:rPr>
                        <a:t>1065</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介護</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看護補助者</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en-US" altLang="ja-JP" sz="1800" b="0" i="0" u="none" strike="noStrike" cap="none" normalizeH="0" baseline="0" smtClean="0">
                          <a:ln>
                            <a:noFill/>
                          </a:ln>
                          <a:solidFill>
                            <a:schemeClr val="tx1"/>
                          </a:solidFill>
                          <a:effectLst/>
                          <a:latin typeface="Arial" charset="0"/>
                          <a:ea typeface="ＭＳ Ｐゴシック" charset="-128"/>
                        </a:rPr>
                        <a:t>907</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育児・子供の世話</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保母</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en-US" altLang="ja-JP" sz="1800" b="0" i="0" u="none" strike="noStrike" cap="none" normalizeH="0" baseline="0" smtClean="0">
                          <a:ln>
                            <a:noFill/>
                          </a:ln>
                          <a:solidFill>
                            <a:schemeClr val="tx1"/>
                          </a:solidFill>
                          <a:effectLst/>
                          <a:latin typeface="Arial" charset="0"/>
                          <a:ea typeface="ＭＳ Ｐゴシック" charset="-128"/>
                        </a:rPr>
                        <a:t>1041</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買い物</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用務員</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en-US" altLang="ja-JP" sz="1800" b="0" i="0" u="none" strike="noStrike" cap="none" normalizeH="0" baseline="0" smtClean="0">
                          <a:ln>
                            <a:noFill/>
                          </a:ln>
                          <a:solidFill>
                            <a:schemeClr val="tx1"/>
                          </a:solidFill>
                          <a:effectLst/>
                          <a:latin typeface="Arial" charset="0"/>
                          <a:ea typeface="ＭＳ Ｐゴシック" charset="-128"/>
                        </a:rPr>
                        <a:t>1065</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07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社会的活動・社会的奉仕等</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サービス業加重平均</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en-US" altLang="ja-JP" sz="1800" b="0" i="0" u="none" strike="noStrike" cap="none" normalizeH="0" baseline="0" smtClean="0">
                          <a:ln>
                            <a:noFill/>
                          </a:ln>
                          <a:solidFill>
                            <a:schemeClr val="tx1"/>
                          </a:solidFill>
                          <a:effectLst/>
                          <a:latin typeface="Arial" charset="0"/>
                          <a:ea typeface="ＭＳ Ｐゴシック" charset="-128"/>
                        </a:rPr>
                        <a:t>1398</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85" name="Text Box 62"/>
          <p:cNvSpPr txBox="1">
            <a:spLocks noChangeArrowheads="1"/>
          </p:cNvSpPr>
          <p:nvPr/>
        </p:nvSpPr>
        <p:spPr bwMode="auto">
          <a:xfrm>
            <a:off x="2484438" y="6021388"/>
            <a:ext cx="5976937" cy="366712"/>
          </a:xfrm>
          <a:prstGeom prst="rect">
            <a:avLst/>
          </a:prstGeom>
          <a:noFill/>
          <a:ln w="9525">
            <a:noFill/>
            <a:miter lim="800000"/>
            <a:headEnd/>
            <a:tailEnd/>
          </a:ln>
        </p:spPr>
        <p:txBody>
          <a:bodyPr>
            <a:spAutoFit/>
          </a:bodyPr>
          <a:lstStyle/>
          <a:p>
            <a:pPr>
              <a:spcBef>
                <a:spcPct val="50000"/>
              </a:spcBef>
            </a:pPr>
            <a:r>
              <a:rPr lang="ja-JP" altLang="en-US"/>
              <a:t>注）</a:t>
            </a:r>
            <a:r>
              <a:rPr lang="en-US" altLang="ja-JP"/>
              <a:t>RCG</a:t>
            </a:r>
            <a:r>
              <a:rPr lang="ja-JP" altLang="en-US"/>
              <a:t>で用いられる家政婦の賃金（</a:t>
            </a:r>
            <a:r>
              <a:rPr lang="en-US" altLang="ja-JP"/>
              <a:t>1991</a:t>
            </a:r>
            <a:r>
              <a:rPr lang="ja-JP" altLang="en-US"/>
              <a:t>年）は、</a:t>
            </a:r>
            <a:r>
              <a:rPr lang="en-US" altLang="ja-JP"/>
              <a:t>790</a:t>
            </a:r>
            <a:r>
              <a:rPr lang="ja-JP" altLang="en-US"/>
              <a:t>円</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ja-JP" smtClean="0"/>
              <a:t>OC</a:t>
            </a:r>
            <a:r>
              <a:rPr lang="ja-JP" altLang="en-US" smtClean="0"/>
              <a:t>賃金データ（</a:t>
            </a:r>
            <a:r>
              <a:rPr lang="en-US" altLang="ja-JP" smtClean="0"/>
              <a:t>1991</a:t>
            </a:r>
            <a:r>
              <a:rPr lang="ja-JP" altLang="en-US" smtClean="0"/>
              <a:t>年）</a:t>
            </a:r>
          </a:p>
        </p:txBody>
      </p:sp>
      <p:graphicFrame>
        <p:nvGraphicFramePr>
          <p:cNvPr id="28721" name="Group 49"/>
          <p:cNvGraphicFramePr>
            <a:graphicFrameLocks noGrp="1"/>
          </p:cNvGraphicFramePr>
          <p:nvPr>
            <p:ph idx="1"/>
          </p:nvPr>
        </p:nvGraphicFramePr>
        <p:xfrm>
          <a:off x="914400" y="1600200"/>
          <a:ext cx="7772400" cy="4530729"/>
        </p:xfrm>
        <a:graphic>
          <a:graphicData uri="http://schemas.openxmlformats.org/drawingml/2006/table">
            <a:tbl>
              <a:tblPr/>
              <a:tblGrid>
                <a:gridCol w="2590800"/>
                <a:gridCol w="2590800"/>
                <a:gridCol w="2590800"/>
              </a:tblGrid>
              <a:tr h="5032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年齢</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男性（円）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女性（円）</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１５－１９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８７０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８０５</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２０－２４</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１０６７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９０５</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２５－２９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１３２７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１１１８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３０－３９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１７１５</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１１６９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４０－４９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２１３４</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１１５５</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５０－５９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２１１３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１１１４</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６０－６４</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１４７６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１１０１</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６５－</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１３２５</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１０６０</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sz="3200" smtClean="0"/>
              <a:t>詳細な結果（１）活動種類別・男女別無償労働評価額（</a:t>
            </a:r>
            <a:r>
              <a:rPr lang="en-US" altLang="ja-JP" sz="3200" smtClean="0"/>
              <a:t>OC</a:t>
            </a:r>
            <a:r>
              <a:rPr lang="ja-JP" altLang="en-US" sz="3200" smtClean="0"/>
              <a:t>法）　　　　　　　　</a:t>
            </a:r>
            <a:r>
              <a:rPr lang="ja-JP" altLang="en-US" sz="2000" smtClean="0"/>
              <a:t>単位：</a:t>
            </a:r>
            <a:r>
              <a:rPr lang="en-US" altLang="ja-JP" sz="2000" smtClean="0"/>
              <a:t>10</a:t>
            </a:r>
            <a:r>
              <a:rPr lang="ja-JP" altLang="en-US" sz="2000" smtClean="0"/>
              <a:t>億円、％</a:t>
            </a:r>
            <a:r>
              <a:rPr lang="ja-JP" altLang="en-US" sz="3800" smtClean="0"/>
              <a:t> </a:t>
            </a:r>
          </a:p>
        </p:txBody>
      </p:sp>
      <p:graphicFrame>
        <p:nvGraphicFramePr>
          <p:cNvPr id="32503" name="Group 759"/>
          <p:cNvGraphicFramePr>
            <a:graphicFrameLocks noGrp="1"/>
          </p:cNvGraphicFramePr>
          <p:nvPr>
            <p:ph sz="half" idx="2"/>
          </p:nvPr>
        </p:nvGraphicFramePr>
        <p:xfrm>
          <a:off x="1331913" y="1628775"/>
          <a:ext cx="7488237" cy="4167188"/>
        </p:xfrm>
        <a:graphic>
          <a:graphicData uri="http://schemas.openxmlformats.org/drawingml/2006/table">
            <a:tbl>
              <a:tblPr/>
              <a:tblGrid>
                <a:gridCol w="1335087"/>
                <a:gridCol w="1023938"/>
                <a:gridCol w="1025525"/>
                <a:gridCol w="1027112"/>
                <a:gridCol w="1027113"/>
                <a:gridCol w="1022350"/>
                <a:gridCol w="1027112"/>
              </a:tblGrid>
              <a:tr h="4794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1" lang="ja-JP" altLang="ja-JP"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無償</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労働評価</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額</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1" lang="ja-JP" altLang="ja-JP"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寄与度</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1" lang="ja-JP" altLang="ja-JP" sz="2400" b="0" i="0" u="none" strike="noStrike" cap="none" normalizeH="0" baseline="0" smtClean="0">
                        <a:ln>
                          <a:noFill/>
                        </a:ln>
                        <a:solidFill>
                          <a:schemeClr val="tx1"/>
                        </a:solidFill>
                        <a:effectLst/>
                        <a:latin typeface="Arial" charset="0"/>
                        <a:ea typeface="ＭＳ Ｐゴシック" charset="-128"/>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活動種類</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全体</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男性</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女性</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構成比</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男性</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女性</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家事</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66,497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5,353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61,144</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67.3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5.4</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61.9</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炊事</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28,681</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808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27,873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29.0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0.8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28.2</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　清掃</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8,220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707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7,513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8.3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0.7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7.6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　洗濯</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13,422</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305</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13,117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13.6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0.3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13.3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　縫物・編物</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1,855</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1,848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1.9</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0.0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1.9</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　家庭雑事</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14,320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3,525</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10,795</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14.5</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3.6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10.9</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介護・看護</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2,313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540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1,773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2.3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0.5</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育児</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9,334</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1,371</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7,963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9.4</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1.4</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8.1</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買物</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16,557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4,743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11,814</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16.7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4.8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12.0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社会的活動</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4,157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2,522</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1,635</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4.2</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2.6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Times New Roman" pitchFamily="18" charset="0"/>
                          <a:ea typeface="ＭＳ 明朝" charset="-128"/>
                        </a:rPr>
                        <a:t>活動計</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98,858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14,528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84,330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100.0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14.7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Times New Roman" pitchFamily="18" charset="0"/>
                          <a:ea typeface="ＭＳ 明朝" charset="-128"/>
                          <a:cs typeface="Times New Roman" pitchFamily="18" charset="0"/>
                        </a:rPr>
                        <a:t>85.3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sz="3800" smtClean="0"/>
              <a:t>詳細な結果（２）代替的方法による無償労働評価額と</a:t>
            </a:r>
            <a:r>
              <a:rPr lang="en-US" altLang="ja-JP" sz="3800" smtClean="0"/>
              <a:t>GDP</a:t>
            </a:r>
            <a:r>
              <a:rPr lang="ja-JP" altLang="en-US" sz="3800" smtClean="0"/>
              <a:t>比　　　</a:t>
            </a:r>
            <a:r>
              <a:rPr lang="ja-JP" altLang="en-US" sz="2000" smtClean="0"/>
              <a:t>単位：</a:t>
            </a:r>
            <a:r>
              <a:rPr lang="en-US" altLang="ja-JP" sz="2000" smtClean="0"/>
              <a:t>10</a:t>
            </a:r>
            <a:r>
              <a:rPr lang="ja-JP" altLang="en-US" sz="2000" smtClean="0"/>
              <a:t>億円、％</a:t>
            </a:r>
          </a:p>
        </p:txBody>
      </p:sp>
      <p:graphicFrame>
        <p:nvGraphicFramePr>
          <p:cNvPr id="36129" name="Group 289"/>
          <p:cNvGraphicFramePr>
            <a:graphicFrameLocks noGrp="1"/>
          </p:cNvGraphicFramePr>
          <p:nvPr>
            <p:ph sz="half" idx="2"/>
          </p:nvPr>
        </p:nvGraphicFramePr>
        <p:xfrm>
          <a:off x="900113" y="1916113"/>
          <a:ext cx="7848600" cy="3168651"/>
        </p:xfrm>
        <a:graphic>
          <a:graphicData uri="http://schemas.openxmlformats.org/drawingml/2006/table">
            <a:tbl>
              <a:tblPr/>
              <a:tblGrid>
                <a:gridCol w="981075"/>
                <a:gridCol w="981075"/>
                <a:gridCol w="981075"/>
                <a:gridCol w="981075"/>
                <a:gridCol w="981075"/>
                <a:gridCol w="981075"/>
                <a:gridCol w="981075"/>
                <a:gridCol w="981075"/>
              </a:tblGrid>
              <a:tr h="625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1" lang="ja-JP" altLang="ja-JP"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GDP</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Ｏ</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Ｃ法</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ＲＣ</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－Ｓ法</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ＲＣ</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－Ｇ法</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1" lang="ja-JP" altLang="ja-JP"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1" lang="ja-JP" altLang="ja-JP"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総額</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GDP</a:t>
                      </a: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比</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総額</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GDP</a:t>
                      </a: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比</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総額</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GDP</a:t>
                      </a: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比</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9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1981</a:t>
                      </a: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257,962.9</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53,264</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20.6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48,538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18.8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37,339</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14.5</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81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1986</a:t>
                      </a: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335,457.2</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71,828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21.4</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62,857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18.7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49,037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14.6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9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1991</a:t>
                      </a: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年</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458,299.1</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98,858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21.6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84,027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18.3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66,728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rgbClr val="000000"/>
                          </a:solidFill>
                          <a:effectLst/>
                          <a:latin typeface="Century" pitchFamily="18" charset="0"/>
                          <a:ea typeface="ＭＳ 明朝" charset="-128"/>
                          <a:cs typeface="Times New Roman" pitchFamily="18" charset="0"/>
                        </a:rPr>
                        <a:t>14.6</a:t>
                      </a:r>
                      <a:endParaRPr kumimoji="1" lang="en-US" altLang="ja-JP" sz="1800" b="0" i="0" u="none" strike="noStrike" cap="none" normalizeH="0" baseline="0" dirty="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467" name="テキスト ボックス 1"/>
          <p:cNvSpPr txBox="1">
            <a:spLocks noChangeArrowheads="1"/>
          </p:cNvSpPr>
          <p:nvPr/>
        </p:nvSpPr>
        <p:spPr bwMode="auto">
          <a:xfrm>
            <a:off x="1403350" y="5516563"/>
            <a:ext cx="7416800" cy="985837"/>
          </a:xfrm>
          <a:prstGeom prst="rect">
            <a:avLst/>
          </a:prstGeom>
          <a:noFill/>
          <a:ln w="9525">
            <a:noFill/>
            <a:miter lim="800000"/>
            <a:headEnd/>
            <a:tailEnd/>
          </a:ln>
        </p:spPr>
        <p:txBody>
          <a:bodyPr>
            <a:spAutoFit/>
          </a:bodyPr>
          <a:lstStyle/>
          <a:p>
            <a:r>
              <a:rPr lang="en-US" altLang="ja-JP" sz="2000"/>
              <a:t>『</a:t>
            </a:r>
            <a:r>
              <a:rPr lang="ja-JP" altLang="en-US" sz="2000"/>
              <a:t>あなたの家事の値段はおいくらですか</a:t>
            </a:r>
            <a:r>
              <a:rPr lang="en-US" altLang="ja-JP" sz="2000"/>
              <a:t>?―</a:t>
            </a:r>
            <a:r>
              <a:rPr lang="ja-JP" altLang="en-US" sz="2000"/>
              <a:t>無償労働の貨幣評価についての報告</a:t>
            </a:r>
            <a:r>
              <a:rPr lang="en-US" altLang="ja-JP" sz="2000"/>
              <a:t>』</a:t>
            </a:r>
            <a:r>
              <a:rPr lang="ja-JP" altLang="en-US" sz="2000"/>
              <a:t>（経済企画庁、</a:t>
            </a:r>
            <a:r>
              <a:rPr lang="en-US" altLang="ja-JP" sz="2000"/>
              <a:t>1997</a:t>
            </a:r>
            <a:r>
              <a:rPr lang="ja-JP" altLang="en-US" sz="2000"/>
              <a:t>年）に詳細な結果がある。</a:t>
            </a:r>
            <a:endParaRPr lang="en-US" altLang="ja-JP" sz="2000"/>
          </a:p>
          <a:p>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ja-JP" altLang="en-US" sz="3800" smtClean="0"/>
              <a:t>一人１日あたりの有償および無償労働時間の日本と外国の比較 </a:t>
            </a:r>
          </a:p>
        </p:txBody>
      </p:sp>
      <p:graphicFrame>
        <p:nvGraphicFramePr>
          <p:cNvPr id="38125" name="Group 237"/>
          <p:cNvGraphicFramePr>
            <a:graphicFrameLocks noGrp="1"/>
          </p:cNvGraphicFramePr>
          <p:nvPr>
            <p:ph sz="half" idx="2"/>
          </p:nvPr>
        </p:nvGraphicFramePr>
        <p:xfrm>
          <a:off x="900113" y="1557338"/>
          <a:ext cx="7775575" cy="4319587"/>
        </p:xfrm>
        <a:graphic>
          <a:graphicData uri="http://schemas.openxmlformats.org/drawingml/2006/table">
            <a:tbl>
              <a:tblPr/>
              <a:tblGrid>
                <a:gridCol w="1382712"/>
                <a:gridCol w="836613"/>
                <a:gridCol w="1111250"/>
                <a:gridCol w="1108075"/>
                <a:gridCol w="1111250"/>
                <a:gridCol w="1114425"/>
                <a:gridCol w="1111250"/>
              </a:tblGrid>
              <a:tr h="12239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1" lang="ja-JP" altLang="ja-JP"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GDP</a:t>
                      </a: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比</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有償労働時間</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無償</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労働</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時間</a:t>
                      </a:r>
                      <a:endParaRPr kumimoji="1" lang="ja-JP" altLang="en-US" sz="1000" b="0" i="0" u="none" strike="noStrike" cap="none" normalizeH="0" baseline="0" smtClean="0">
                        <a:ln>
                          <a:noFill/>
                        </a:ln>
                        <a:solidFill>
                          <a:schemeClr val="tx1"/>
                        </a:solidFill>
                        <a:effectLst/>
                        <a:latin typeface="Century" pitchFamily="18" charset="0"/>
                        <a:ea typeface="ＭＳ 明朝" charset="-128"/>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（分）</a:t>
                      </a:r>
                      <a:endParaRPr kumimoji="1"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有償および無償労働時間合計</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84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1" lang="ja-JP" altLang="ja-JP" sz="24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（分）</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合計</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男性</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女性</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（分）</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43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日本</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21.6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4:20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2:16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0:30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3:57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6:36</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709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外国（カナダ、オーストラリア、ドイツ、フィンランド）</a:t>
                      </a:r>
                      <a:endParaRPr kumimoji="1" lang="ja-JP" altLang="en-US"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61.3</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3:10</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3:18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2:04</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4:27</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Century" pitchFamily="18" charset="0"/>
                          <a:ea typeface="ＭＳ 明朝" charset="-128"/>
                          <a:cs typeface="Times New Roman" pitchFamily="18" charset="0"/>
                        </a:rPr>
                        <a:t>6:28</a:t>
                      </a:r>
                      <a:endParaRPr kumimoji="1" lang="en-US" altLang="ja-JP" sz="1800" b="0" i="0" u="none" strike="noStrike" cap="none" normalizeH="0" baseline="0" smtClean="0">
                        <a:ln>
                          <a:noFill/>
                        </a:ln>
                        <a:solidFill>
                          <a:schemeClr val="tx1"/>
                        </a:solidFill>
                        <a:effectLst/>
                        <a:latin typeface="Arial" charset="0"/>
                        <a:ea typeface="ＭＳ 明朝"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ja-JP" altLang="en-US" smtClean="0"/>
              <a:t>６割と２割の差のかなりの部分は実体の差であろう</a:t>
            </a:r>
          </a:p>
        </p:txBody>
      </p:sp>
      <p:sp>
        <p:nvSpPr>
          <p:cNvPr id="19459" name="コンテンツ プレースホルダー 4"/>
          <p:cNvSpPr>
            <a:spLocks noGrp="1"/>
          </p:cNvSpPr>
          <p:nvPr>
            <p:ph idx="1"/>
          </p:nvPr>
        </p:nvSpPr>
        <p:spPr/>
        <p:txBody>
          <a:bodyPr/>
          <a:lstStyle/>
          <a:p>
            <a:r>
              <a:rPr lang="ja-JP" altLang="en-US" smtClean="0"/>
              <a:t>生活時間の配分の差である可能性が高い。</a:t>
            </a:r>
            <a:endParaRPr lang="en-US" altLang="ja-JP" smtClean="0"/>
          </a:p>
          <a:p>
            <a:r>
              <a:rPr lang="ja-JP" altLang="en-US" smtClean="0"/>
              <a:t>社会の仕組みの違いもある。子供の通学に親が付きそうこと（子どもにつきそう親・大人がつねにいること）がほとんど義務である社会とそうでない社会（あたりまえのように、鍵っ子がいる社会）とでは、無償・有償の労働時間配分に相当の差が生じるであろう。</a:t>
            </a:r>
            <a:endParaRPr lang="en-US" altLang="ja-JP" smtClean="0"/>
          </a:p>
          <a:p>
            <a:r>
              <a:rPr lang="ja-JP" altLang="en-US" smtClean="0"/>
              <a:t>同時に、それは都市構造の違い（職住近接でない、日本では、「ともかせぎ」の夫婦が子供につきそうことは不可能である）とも関連があるかもしれない。</a:t>
            </a:r>
            <a:endParaRPr lang="en-US" altLang="ja-JP" smtClean="0"/>
          </a:p>
          <a:p>
            <a:endParaRPr lang="ja-JP"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mtClean="0"/>
              <a:t>市場経済の拡大が無償労働の縮小につながるわけではない！</a:t>
            </a:r>
          </a:p>
        </p:txBody>
      </p:sp>
      <p:sp>
        <p:nvSpPr>
          <p:cNvPr id="20483" name="コンテンツ プレースホルダー 5"/>
          <p:cNvSpPr>
            <a:spLocks noGrp="1"/>
          </p:cNvSpPr>
          <p:nvPr>
            <p:ph idx="1"/>
          </p:nvPr>
        </p:nvSpPr>
        <p:spPr/>
        <p:txBody>
          <a:bodyPr/>
          <a:lstStyle/>
          <a:p>
            <a:r>
              <a:rPr lang="ja-JP" altLang="en-US" smtClean="0"/>
              <a:t>欧米先進国の無償労働貨幣評価／</a:t>
            </a:r>
            <a:r>
              <a:rPr lang="en-US" altLang="ja-JP" smtClean="0"/>
              <a:t>GDP</a:t>
            </a:r>
            <a:r>
              <a:rPr lang="ja-JP" altLang="en-US" smtClean="0"/>
              <a:t>は、６割である。</a:t>
            </a:r>
            <a:endParaRPr lang="en-US" altLang="ja-JP" smtClean="0"/>
          </a:p>
          <a:p>
            <a:r>
              <a:rPr lang="ja-JP" altLang="en-US" smtClean="0"/>
              <a:t>むしろ、（経済発展とともに起こる）社会の「平等化」の進展が家事労働を市場から調達することを難しくする。</a:t>
            </a:r>
            <a:endParaRPr lang="en-US" altLang="ja-JP" smtClean="0"/>
          </a:p>
          <a:p>
            <a:r>
              <a:rPr lang="ja-JP" altLang="en-US" smtClean="0"/>
              <a:t>中国の事例。</a:t>
            </a:r>
            <a:endParaRPr lang="en-US" altLang="ja-JP" smtClean="0"/>
          </a:p>
          <a:p>
            <a:r>
              <a:rPr lang="ja-JP" altLang="en-US" smtClean="0"/>
              <a:t>韓国の事例。</a:t>
            </a:r>
            <a:endParaRPr lang="en-US" altLang="ja-JP" smtClean="0"/>
          </a:p>
          <a:p>
            <a:endParaRPr lang="ja-JP" altLang="en-US" smtClean="0"/>
          </a:p>
        </p:txBody>
      </p:sp>
      <p:graphicFrame>
        <p:nvGraphicFramePr>
          <p:cNvPr id="20484" name="オブジェクト 4"/>
          <p:cNvGraphicFramePr>
            <a:graphicFrameLocks noChangeAspect="1"/>
          </p:cNvGraphicFramePr>
          <p:nvPr/>
        </p:nvGraphicFramePr>
        <p:xfrm>
          <a:off x="3251200" y="2311400"/>
          <a:ext cx="914400" cy="198438"/>
        </p:xfrm>
        <a:graphic>
          <a:graphicData uri="http://schemas.openxmlformats.org/presentationml/2006/ole">
            <p:oleObj spid="_x0000_s20484" name="Equation" r:id="rId4" imgW="435285" imgH="677109" progId="Equation.DSMT4">
              <p:embed/>
            </p:oleObj>
          </a:graphicData>
        </a:graphic>
      </p:graphicFrame>
      <p:sp>
        <p:nvSpPr>
          <p:cNvPr id="2" name="角丸四角形 1"/>
          <p:cNvSpPr/>
          <p:nvPr/>
        </p:nvSpPr>
        <p:spPr>
          <a:xfrm>
            <a:off x="4211638" y="4149725"/>
            <a:ext cx="1296987" cy="2159000"/>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4" name="直線コネクタ 3"/>
          <p:cNvCxnSpPr/>
          <p:nvPr/>
        </p:nvCxnSpPr>
        <p:spPr>
          <a:xfrm>
            <a:off x="4211638" y="5229225"/>
            <a:ext cx="1296987" cy="0"/>
          </a:xfrm>
          <a:prstGeom prst="line">
            <a:avLst/>
          </a:prstGeom>
          <a:ln w="53975">
            <a:solidFill>
              <a:srgbClr val="FF0000"/>
            </a:solidFill>
          </a:ln>
        </p:spPr>
        <p:style>
          <a:lnRef idx="1">
            <a:schemeClr val="accent1"/>
          </a:lnRef>
          <a:fillRef idx="0">
            <a:schemeClr val="accent1"/>
          </a:fillRef>
          <a:effectRef idx="0">
            <a:schemeClr val="accent1"/>
          </a:effectRef>
          <a:fontRef idx="minor">
            <a:schemeClr val="tx1"/>
          </a:fontRef>
        </p:style>
      </p:cxnSp>
      <p:sp>
        <p:nvSpPr>
          <p:cNvPr id="20487" name="テキスト ボックス 4"/>
          <p:cNvSpPr txBox="1">
            <a:spLocks noChangeArrowheads="1"/>
          </p:cNvSpPr>
          <p:nvPr/>
        </p:nvSpPr>
        <p:spPr bwMode="auto">
          <a:xfrm>
            <a:off x="4211638" y="4305300"/>
            <a:ext cx="1152525" cy="646113"/>
          </a:xfrm>
          <a:prstGeom prst="rect">
            <a:avLst/>
          </a:prstGeom>
          <a:noFill/>
          <a:ln w="9525">
            <a:noFill/>
            <a:miter lim="800000"/>
            <a:headEnd/>
            <a:tailEnd/>
          </a:ln>
        </p:spPr>
        <p:txBody>
          <a:bodyPr>
            <a:spAutoFit/>
          </a:bodyPr>
          <a:lstStyle/>
          <a:p>
            <a:r>
              <a:rPr lang="ja-JP" altLang="en-US"/>
              <a:t>家庭外の市場労働</a:t>
            </a:r>
          </a:p>
        </p:txBody>
      </p:sp>
      <p:sp>
        <p:nvSpPr>
          <p:cNvPr id="20488" name="テキスト ボックス 8"/>
          <p:cNvSpPr txBox="1">
            <a:spLocks noChangeArrowheads="1"/>
          </p:cNvSpPr>
          <p:nvPr/>
        </p:nvSpPr>
        <p:spPr bwMode="auto">
          <a:xfrm>
            <a:off x="4211638" y="5373688"/>
            <a:ext cx="1152525" cy="646112"/>
          </a:xfrm>
          <a:prstGeom prst="rect">
            <a:avLst/>
          </a:prstGeom>
          <a:noFill/>
          <a:ln w="9525">
            <a:noFill/>
            <a:miter lim="800000"/>
            <a:headEnd/>
            <a:tailEnd/>
          </a:ln>
        </p:spPr>
        <p:txBody>
          <a:bodyPr>
            <a:spAutoFit/>
          </a:bodyPr>
          <a:lstStyle/>
          <a:p>
            <a:r>
              <a:rPr lang="ja-JP" altLang="en-US"/>
              <a:t>家庭内の市場労働</a:t>
            </a:r>
          </a:p>
        </p:txBody>
      </p:sp>
      <p:sp>
        <p:nvSpPr>
          <p:cNvPr id="8" name="角丸四角形 7"/>
          <p:cNvSpPr/>
          <p:nvPr/>
        </p:nvSpPr>
        <p:spPr>
          <a:xfrm>
            <a:off x="6084888" y="4149725"/>
            <a:ext cx="2374900" cy="1079500"/>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3" name="直線コネクタ 12"/>
          <p:cNvCxnSpPr/>
          <p:nvPr/>
        </p:nvCxnSpPr>
        <p:spPr>
          <a:xfrm>
            <a:off x="7261225" y="4149725"/>
            <a:ext cx="0" cy="1079500"/>
          </a:xfrm>
          <a:prstGeom prst="line">
            <a:avLst/>
          </a:prstGeom>
          <a:ln w="539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endCxn id="20487" idx="1"/>
          </p:cNvCxnSpPr>
          <p:nvPr/>
        </p:nvCxnSpPr>
        <p:spPr>
          <a:xfrm flipV="1">
            <a:off x="3924300" y="4629150"/>
            <a:ext cx="287338" cy="603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492" name="テキスト ボックス 14"/>
          <p:cNvSpPr txBox="1">
            <a:spLocks noChangeArrowheads="1"/>
          </p:cNvSpPr>
          <p:nvPr/>
        </p:nvSpPr>
        <p:spPr bwMode="auto">
          <a:xfrm>
            <a:off x="3348038" y="4767263"/>
            <a:ext cx="719137" cy="369887"/>
          </a:xfrm>
          <a:prstGeom prst="rect">
            <a:avLst/>
          </a:prstGeom>
          <a:noFill/>
          <a:ln w="9525">
            <a:noFill/>
            <a:miter lim="800000"/>
            <a:headEnd/>
            <a:tailEnd/>
          </a:ln>
        </p:spPr>
        <p:txBody>
          <a:bodyPr>
            <a:spAutoFit/>
          </a:bodyPr>
          <a:lstStyle/>
          <a:p>
            <a:r>
              <a:rPr lang="ja-JP" altLang="en-US"/>
              <a:t>上層</a:t>
            </a:r>
          </a:p>
        </p:txBody>
      </p:sp>
      <p:cxnSp>
        <p:nvCxnSpPr>
          <p:cNvPr id="19" name="直線矢印コネクタ 18"/>
          <p:cNvCxnSpPr/>
          <p:nvPr/>
        </p:nvCxnSpPr>
        <p:spPr>
          <a:xfrm flipV="1">
            <a:off x="3992563" y="5635625"/>
            <a:ext cx="287337" cy="603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494" name="テキスト ボックス 19"/>
          <p:cNvSpPr txBox="1">
            <a:spLocks noChangeArrowheads="1"/>
          </p:cNvSpPr>
          <p:nvPr/>
        </p:nvSpPr>
        <p:spPr bwMode="auto">
          <a:xfrm>
            <a:off x="3348038" y="5665788"/>
            <a:ext cx="719137" cy="369887"/>
          </a:xfrm>
          <a:prstGeom prst="rect">
            <a:avLst/>
          </a:prstGeom>
          <a:noFill/>
          <a:ln w="9525">
            <a:noFill/>
            <a:miter lim="800000"/>
            <a:headEnd/>
            <a:tailEnd/>
          </a:ln>
        </p:spPr>
        <p:txBody>
          <a:bodyPr>
            <a:spAutoFit/>
          </a:bodyPr>
          <a:lstStyle/>
          <a:p>
            <a:r>
              <a:rPr lang="ja-JP" altLang="en-US"/>
              <a:t>下層</a:t>
            </a:r>
          </a:p>
        </p:txBody>
      </p:sp>
      <p:sp>
        <p:nvSpPr>
          <p:cNvPr id="20495" name="テキスト ボックス 20"/>
          <p:cNvSpPr txBox="1">
            <a:spLocks noChangeArrowheads="1"/>
          </p:cNvSpPr>
          <p:nvPr/>
        </p:nvSpPr>
        <p:spPr bwMode="auto">
          <a:xfrm>
            <a:off x="6300788" y="5481638"/>
            <a:ext cx="719137" cy="369887"/>
          </a:xfrm>
          <a:prstGeom prst="rect">
            <a:avLst/>
          </a:prstGeom>
          <a:noFill/>
          <a:ln w="9525">
            <a:noFill/>
            <a:miter lim="800000"/>
            <a:headEnd/>
            <a:tailEnd/>
          </a:ln>
        </p:spPr>
        <p:txBody>
          <a:bodyPr>
            <a:spAutoFit/>
          </a:bodyPr>
          <a:lstStyle/>
          <a:p>
            <a:r>
              <a:rPr lang="ja-JP" altLang="en-US"/>
              <a:t>男性</a:t>
            </a:r>
          </a:p>
        </p:txBody>
      </p:sp>
      <p:sp>
        <p:nvSpPr>
          <p:cNvPr id="20496" name="テキスト ボックス 21"/>
          <p:cNvSpPr txBox="1">
            <a:spLocks noChangeArrowheads="1"/>
          </p:cNvSpPr>
          <p:nvPr/>
        </p:nvSpPr>
        <p:spPr bwMode="auto">
          <a:xfrm>
            <a:off x="7510463" y="5511800"/>
            <a:ext cx="720725" cy="369888"/>
          </a:xfrm>
          <a:prstGeom prst="rect">
            <a:avLst/>
          </a:prstGeom>
          <a:noFill/>
          <a:ln w="9525">
            <a:noFill/>
            <a:miter lim="800000"/>
            <a:headEnd/>
            <a:tailEnd/>
          </a:ln>
        </p:spPr>
        <p:txBody>
          <a:bodyPr>
            <a:spAutoFit/>
          </a:bodyPr>
          <a:lstStyle/>
          <a:p>
            <a:r>
              <a:rPr lang="ja-JP" altLang="en-US"/>
              <a:t>女性</a:t>
            </a:r>
          </a:p>
        </p:txBody>
      </p:sp>
      <p:cxnSp>
        <p:nvCxnSpPr>
          <p:cNvPr id="23" name="直線矢印コネクタ 22"/>
          <p:cNvCxnSpPr/>
          <p:nvPr/>
        </p:nvCxnSpPr>
        <p:spPr>
          <a:xfrm flipV="1">
            <a:off x="6516688" y="5229225"/>
            <a:ext cx="287337" cy="25241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7726363" y="5246688"/>
            <a:ext cx="288925" cy="2524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499" name="テキスト ボックス 25"/>
          <p:cNvSpPr txBox="1">
            <a:spLocks noChangeArrowheads="1"/>
          </p:cNvSpPr>
          <p:nvPr/>
        </p:nvSpPr>
        <p:spPr bwMode="auto">
          <a:xfrm>
            <a:off x="6054725" y="4383088"/>
            <a:ext cx="1150938" cy="646112"/>
          </a:xfrm>
          <a:prstGeom prst="rect">
            <a:avLst/>
          </a:prstGeom>
          <a:noFill/>
          <a:ln w="9525">
            <a:noFill/>
            <a:miter lim="800000"/>
            <a:headEnd/>
            <a:tailEnd/>
          </a:ln>
        </p:spPr>
        <p:txBody>
          <a:bodyPr>
            <a:spAutoFit/>
          </a:bodyPr>
          <a:lstStyle/>
          <a:p>
            <a:r>
              <a:rPr lang="ja-JP" altLang="en-US"/>
              <a:t>家庭外の市場労働</a:t>
            </a:r>
          </a:p>
        </p:txBody>
      </p:sp>
      <p:sp>
        <p:nvSpPr>
          <p:cNvPr id="20500" name="テキスト ボックス 26"/>
          <p:cNvSpPr txBox="1">
            <a:spLocks noChangeArrowheads="1"/>
          </p:cNvSpPr>
          <p:nvPr/>
        </p:nvSpPr>
        <p:spPr bwMode="auto">
          <a:xfrm>
            <a:off x="7339013" y="4383088"/>
            <a:ext cx="1152525" cy="646112"/>
          </a:xfrm>
          <a:prstGeom prst="rect">
            <a:avLst/>
          </a:prstGeom>
          <a:noFill/>
          <a:ln w="9525">
            <a:noFill/>
            <a:miter lim="800000"/>
            <a:headEnd/>
            <a:tailEnd/>
          </a:ln>
        </p:spPr>
        <p:txBody>
          <a:bodyPr>
            <a:spAutoFit/>
          </a:bodyPr>
          <a:lstStyle/>
          <a:p>
            <a:r>
              <a:rPr lang="ja-JP" altLang="en-US"/>
              <a:t>家庭内の無償労働</a:t>
            </a:r>
          </a:p>
        </p:txBody>
      </p:sp>
      <p:sp>
        <p:nvSpPr>
          <p:cNvPr id="17" name="角丸四角形 16"/>
          <p:cNvSpPr/>
          <p:nvPr/>
        </p:nvSpPr>
        <p:spPr>
          <a:xfrm>
            <a:off x="7261225" y="5889625"/>
            <a:ext cx="1331913" cy="779463"/>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02" name="テキスト ボックス 28"/>
          <p:cNvSpPr txBox="1">
            <a:spLocks noChangeArrowheads="1"/>
          </p:cNvSpPr>
          <p:nvPr/>
        </p:nvSpPr>
        <p:spPr bwMode="auto">
          <a:xfrm>
            <a:off x="7385050" y="5956300"/>
            <a:ext cx="1152525" cy="646113"/>
          </a:xfrm>
          <a:prstGeom prst="rect">
            <a:avLst/>
          </a:prstGeom>
          <a:noFill/>
          <a:ln w="9525">
            <a:noFill/>
            <a:miter lim="800000"/>
            <a:headEnd/>
            <a:tailEnd/>
          </a:ln>
        </p:spPr>
        <p:txBody>
          <a:bodyPr>
            <a:spAutoFit/>
          </a:bodyPr>
          <a:lstStyle/>
          <a:p>
            <a:r>
              <a:rPr lang="ja-JP" altLang="en-US"/>
              <a:t>市場家事労働</a:t>
            </a:r>
          </a:p>
        </p:txBody>
      </p:sp>
      <p:sp>
        <p:nvSpPr>
          <p:cNvPr id="28" name="下矢印 27"/>
          <p:cNvSpPr/>
          <p:nvPr/>
        </p:nvSpPr>
        <p:spPr>
          <a:xfrm>
            <a:off x="8231188" y="5481638"/>
            <a:ext cx="306387" cy="1841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r>
              <a:rPr lang="ja-JP" altLang="en-US" smtClean="0"/>
              <a:t>福祉国家と女性の「社会進出」</a:t>
            </a:r>
          </a:p>
        </p:txBody>
      </p:sp>
      <p:sp>
        <p:nvSpPr>
          <p:cNvPr id="21507" name="コンテンツ プレースホルダー 2"/>
          <p:cNvSpPr>
            <a:spLocks noGrp="1"/>
          </p:cNvSpPr>
          <p:nvPr>
            <p:ph idx="1"/>
          </p:nvPr>
        </p:nvSpPr>
        <p:spPr/>
        <p:txBody>
          <a:bodyPr/>
          <a:lstStyle/>
          <a:p>
            <a:r>
              <a:rPr lang="ja-JP" altLang="en-US" sz="2600" smtClean="0"/>
              <a:t>労働供給の制限は、福祉国家を支える基盤的条件であった。（エスピン＝アンデルセン「脱商品化」）</a:t>
            </a:r>
            <a:endParaRPr lang="en-US" altLang="ja-JP" sz="2600" smtClean="0"/>
          </a:p>
          <a:p>
            <a:r>
              <a:rPr lang="ja-JP" altLang="en-US" sz="2600" smtClean="0"/>
              <a:t>戦後、長く続いた、男だけが労働市場に供給主体として登場する（女性は家庭の中にいる）という慣習は、労働供給を適度にコントロールする仕組みをつくった。（義務教育や高校進学の一般化も同じ機能をもった）</a:t>
            </a:r>
            <a:endParaRPr lang="en-US" altLang="ja-JP" sz="2600" smtClean="0"/>
          </a:p>
          <a:p>
            <a:r>
              <a:rPr lang="ja-JP" altLang="en-US" sz="2600" smtClean="0"/>
              <a:t>女性の「社会進出」（さしあたって、女性の労働市場への登場、その規模の拡大）は、当然の帰結として福祉国家の危機をもたらした（ギデンズ著、佐和隆光訳</a:t>
            </a:r>
            <a:r>
              <a:rPr lang="en-US" altLang="ja-JP" sz="2600" smtClean="0"/>
              <a:t>『</a:t>
            </a:r>
            <a:r>
              <a:rPr lang="ja-JP" altLang="en-US" sz="2600" smtClean="0"/>
              <a:t>第三の道</a:t>
            </a:r>
            <a:r>
              <a:rPr lang="en-US" altLang="ja-JP" sz="2600" smtClean="0"/>
              <a:t>』</a:t>
            </a:r>
            <a:r>
              <a:rPr lang="ja-JP" altLang="en-US" sz="2600" smtClean="0"/>
              <a:t>日本経済新聞社、</a:t>
            </a:r>
            <a:r>
              <a:rPr lang="en-US" altLang="ja-JP" sz="2600" smtClean="0"/>
              <a:t>1999</a:t>
            </a:r>
            <a:r>
              <a:rPr lang="ja-JP" altLang="en-US" sz="2600" smtClean="0"/>
              <a:t>年）。</a:t>
            </a:r>
            <a:endParaRPr lang="en-US" altLang="ja-JP" sz="26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ja-JP" altLang="en-US" smtClean="0"/>
              <a:t>女性の「社会進出」</a:t>
            </a:r>
          </a:p>
        </p:txBody>
      </p:sp>
      <p:sp>
        <p:nvSpPr>
          <p:cNvPr id="22531" name="コンテンツ プレースホルダー 2"/>
          <p:cNvSpPr>
            <a:spLocks noGrp="1"/>
          </p:cNvSpPr>
          <p:nvPr>
            <p:ph idx="1"/>
          </p:nvPr>
        </p:nvSpPr>
        <p:spPr/>
        <p:txBody>
          <a:bodyPr/>
          <a:lstStyle/>
          <a:p>
            <a:r>
              <a:rPr lang="ja-JP" altLang="en-US" smtClean="0"/>
              <a:t>「社会進出」＝貨幣収入を得ること？？</a:t>
            </a:r>
            <a:endParaRPr lang="en-US" altLang="ja-JP" smtClean="0"/>
          </a:p>
          <a:p>
            <a:r>
              <a:rPr lang="ja-JP" altLang="en-US" smtClean="0"/>
              <a:t>性別役割分業への反発。＜女性が家庭を守り、男性は、貨幣収入を得て、家庭を経済的に支える。＞</a:t>
            </a:r>
            <a:endParaRPr lang="en-US" altLang="ja-JP" smtClean="0"/>
          </a:p>
          <a:p>
            <a:r>
              <a:rPr lang="ja-JP" altLang="en-US" smtClean="0"/>
              <a:t>ジェンダー＝社会的性別。生物学的性別でなく。</a:t>
            </a:r>
            <a:endParaRPr lang="en-US" altLang="ja-JP" smtClean="0"/>
          </a:p>
          <a:p>
            <a:r>
              <a:rPr lang="ja-JP" altLang="en-US" smtClean="0"/>
              <a:t>最初に労働市場に登場した女性は、高所得、老親同居、育児負担がない等々、家事負担を大して気にすることなく貨幣賃金を得ることができた女性であったろう。かれらは、男性なみに働くことができた。</a:t>
            </a:r>
            <a:endParaRPr lang="en-US" altLang="ja-JP" smtClean="0"/>
          </a:p>
          <a:p>
            <a:endParaRPr lang="en-US" altLang="ja-JP" smtClean="0"/>
          </a:p>
          <a:p>
            <a:endParaRPr lang="ja-JP"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8" name="Oval 16"/>
          <p:cNvSpPr>
            <a:spLocks noChangeArrowheads="1"/>
          </p:cNvSpPr>
          <p:nvPr/>
        </p:nvSpPr>
        <p:spPr bwMode="auto">
          <a:xfrm>
            <a:off x="1476375" y="2924175"/>
            <a:ext cx="5976938" cy="2665413"/>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5123" name="Rectangle 2"/>
          <p:cNvSpPr>
            <a:spLocks noGrp="1" noChangeArrowheads="1"/>
          </p:cNvSpPr>
          <p:nvPr>
            <p:ph type="title"/>
          </p:nvPr>
        </p:nvSpPr>
        <p:spPr/>
        <p:txBody>
          <a:bodyPr/>
          <a:lstStyle/>
          <a:p>
            <a:pPr eaLnBrk="1" hangingPunct="1"/>
            <a:r>
              <a:rPr lang="ja-JP" altLang="en-US" sz="3800" smtClean="0"/>
              <a:t>生産の境界の二重性と無償労働（</a:t>
            </a:r>
            <a:r>
              <a:rPr lang="en-US" altLang="ja-JP" sz="3800" smtClean="0"/>
              <a:t>unpaid work</a:t>
            </a:r>
            <a:r>
              <a:rPr lang="ja-JP" altLang="en-US" sz="3800" smtClean="0"/>
              <a:t>）</a:t>
            </a:r>
          </a:p>
        </p:txBody>
      </p:sp>
      <p:sp>
        <p:nvSpPr>
          <p:cNvPr id="5124" name="Rectangle 9"/>
          <p:cNvSpPr>
            <a:spLocks noGrp="1" noChangeArrowheads="1"/>
          </p:cNvSpPr>
          <p:nvPr>
            <p:ph type="body" idx="1"/>
          </p:nvPr>
        </p:nvSpPr>
        <p:spPr/>
        <p:txBody>
          <a:bodyPr/>
          <a:lstStyle/>
          <a:p>
            <a:pPr eaLnBrk="1" hangingPunct="1"/>
            <a:r>
              <a:rPr lang="ja-JP" altLang="en-US" sz="2000" smtClean="0"/>
              <a:t>生産の境界は、二重になっている！</a:t>
            </a:r>
          </a:p>
        </p:txBody>
      </p:sp>
      <p:sp>
        <p:nvSpPr>
          <p:cNvPr id="5125" name="Oval 3"/>
          <p:cNvSpPr>
            <a:spLocks noChangeArrowheads="1"/>
          </p:cNvSpPr>
          <p:nvPr/>
        </p:nvSpPr>
        <p:spPr bwMode="auto">
          <a:xfrm>
            <a:off x="1476375" y="2924175"/>
            <a:ext cx="5976938" cy="2665413"/>
          </a:xfrm>
          <a:prstGeom prst="ellipse">
            <a:avLst/>
          </a:prstGeom>
          <a:noFill/>
          <a:ln w="9525">
            <a:solidFill>
              <a:schemeClr val="tx1"/>
            </a:solidFill>
            <a:round/>
            <a:headEnd/>
            <a:tailEnd/>
          </a:ln>
        </p:spPr>
        <p:txBody>
          <a:bodyPr wrap="none" anchor="ctr"/>
          <a:lstStyle/>
          <a:p>
            <a:endParaRPr lang="ja-JP" altLang="en-US"/>
          </a:p>
        </p:txBody>
      </p:sp>
      <p:sp>
        <p:nvSpPr>
          <p:cNvPr id="13325" name="Text Box 13"/>
          <p:cNvSpPr txBox="1">
            <a:spLocks noChangeArrowheads="1"/>
          </p:cNvSpPr>
          <p:nvPr/>
        </p:nvSpPr>
        <p:spPr bwMode="auto">
          <a:xfrm>
            <a:off x="3203575" y="5084763"/>
            <a:ext cx="1800225" cy="396875"/>
          </a:xfrm>
          <a:prstGeom prst="rect">
            <a:avLst/>
          </a:prstGeom>
          <a:noFill/>
          <a:ln w="9525">
            <a:noFill/>
            <a:miter lim="800000"/>
            <a:headEnd/>
            <a:tailEnd/>
          </a:ln>
        </p:spPr>
        <p:txBody>
          <a:bodyPr>
            <a:spAutoFit/>
          </a:bodyPr>
          <a:lstStyle/>
          <a:p>
            <a:pPr>
              <a:spcBef>
                <a:spcPct val="50000"/>
              </a:spcBef>
            </a:pPr>
            <a:r>
              <a:rPr lang="ja-JP" altLang="en-US" sz="2000" b="1"/>
              <a:t>無償労働</a:t>
            </a:r>
          </a:p>
        </p:txBody>
      </p:sp>
      <p:sp>
        <p:nvSpPr>
          <p:cNvPr id="5127" name="Oval 4"/>
          <p:cNvSpPr>
            <a:spLocks noChangeArrowheads="1"/>
          </p:cNvSpPr>
          <p:nvPr/>
        </p:nvSpPr>
        <p:spPr bwMode="auto">
          <a:xfrm>
            <a:off x="3132138" y="3500438"/>
            <a:ext cx="1943100" cy="144145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3324" name="Text Box 12"/>
          <p:cNvSpPr txBox="1">
            <a:spLocks noChangeArrowheads="1"/>
          </p:cNvSpPr>
          <p:nvPr/>
        </p:nvSpPr>
        <p:spPr bwMode="auto">
          <a:xfrm>
            <a:off x="3635375" y="3860800"/>
            <a:ext cx="719138" cy="641350"/>
          </a:xfrm>
          <a:prstGeom prst="rect">
            <a:avLst/>
          </a:prstGeom>
          <a:noFill/>
          <a:ln w="9525">
            <a:noFill/>
            <a:miter lim="800000"/>
            <a:headEnd/>
            <a:tailEnd/>
          </a:ln>
        </p:spPr>
        <p:txBody>
          <a:bodyPr>
            <a:spAutoFit/>
          </a:bodyPr>
          <a:lstStyle/>
          <a:p>
            <a:pPr algn="ctr">
              <a:spcBef>
                <a:spcPct val="50000"/>
              </a:spcBef>
            </a:pPr>
            <a:r>
              <a:rPr lang="ja-JP" altLang="en-US"/>
              <a:t>帰属家賃</a:t>
            </a:r>
          </a:p>
        </p:txBody>
      </p:sp>
      <p:sp>
        <p:nvSpPr>
          <p:cNvPr id="13323" name="Text Box 11"/>
          <p:cNvSpPr txBox="1">
            <a:spLocks noChangeArrowheads="1"/>
          </p:cNvSpPr>
          <p:nvPr/>
        </p:nvSpPr>
        <p:spPr bwMode="auto">
          <a:xfrm>
            <a:off x="5508625" y="4076700"/>
            <a:ext cx="1655763" cy="641350"/>
          </a:xfrm>
          <a:prstGeom prst="rect">
            <a:avLst/>
          </a:prstGeom>
          <a:noFill/>
          <a:ln w="9525">
            <a:noFill/>
            <a:miter lim="800000"/>
            <a:headEnd/>
            <a:tailEnd/>
          </a:ln>
        </p:spPr>
        <p:txBody>
          <a:bodyPr>
            <a:spAutoFit/>
          </a:bodyPr>
          <a:lstStyle/>
          <a:p>
            <a:pPr algn="ctr">
              <a:spcBef>
                <a:spcPct val="50000"/>
              </a:spcBef>
            </a:pPr>
            <a:r>
              <a:rPr lang="ja-JP" altLang="en-US"/>
              <a:t>マイカーの運転</a:t>
            </a:r>
          </a:p>
        </p:txBody>
      </p:sp>
      <p:sp>
        <p:nvSpPr>
          <p:cNvPr id="13322" name="Text Box 10"/>
          <p:cNvSpPr txBox="1">
            <a:spLocks noChangeArrowheads="1"/>
          </p:cNvSpPr>
          <p:nvPr/>
        </p:nvSpPr>
        <p:spPr bwMode="auto">
          <a:xfrm>
            <a:off x="1908175" y="3933825"/>
            <a:ext cx="1008063" cy="915988"/>
          </a:xfrm>
          <a:prstGeom prst="rect">
            <a:avLst/>
          </a:prstGeom>
          <a:noFill/>
          <a:ln w="9525">
            <a:noFill/>
            <a:miter lim="800000"/>
            <a:headEnd/>
            <a:tailEnd/>
          </a:ln>
        </p:spPr>
        <p:txBody>
          <a:bodyPr>
            <a:spAutoFit/>
          </a:bodyPr>
          <a:lstStyle/>
          <a:p>
            <a:pPr algn="ctr">
              <a:spcBef>
                <a:spcPct val="50000"/>
              </a:spcBef>
            </a:pPr>
            <a:r>
              <a:rPr lang="ja-JP" altLang="en-US"/>
              <a:t>主婦の家事労働</a:t>
            </a:r>
          </a:p>
        </p:txBody>
      </p:sp>
      <p:sp>
        <p:nvSpPr>
          <p:cNvPr id="5131" name="AutoShape 5"/>
          <p:cNvSpPr>
            <a:spLocks noChangeArrowheads="1"/>
          </p:cNvSpPr>
          <p:nvPr/>
        </p:nvSpPr>
        <p:spPr bwMode="auto">
          <a:xfrm>
            <a:off x="5148263" y="2205038"/>
            <a:ext cx="3600450" cy="1511300"/>
          </a:xfrm>
          <a:prstGeom prst="wedgeRoundRectCallout">
            <a:avLst>
              <a:gd name="adj1" fmla="val -62435"/>
              <a:gd name="adj2" fmla="val 51366"/>
              <a:gd name="adj3" fmla="val 16667"/>
            </a:avLst>
          </a:prstGeom>
          <a:solidFill>
            <a:srgbClr val="CCFFCC"/>
          </a:solidFill>
          <a:ln w="9525">
            <a:solidFill>
              <a:schemeClr val="tx1"/>
            </a:solidFill>
            <a:miter lim="800000"/>
            <a:headEnd/>
            <a:tailEnd/>
          </a:ln>
        </p:spPr>
        <p:txBody>
          <a:bodyPr/>
          <a:lstStyle/>
          <a:p>
            <a:pPr algn="ctr"/>
            <a:endParaRPr lang="ja-JP" altLang="ja-JP" sz="2400"/>
          </a:p>
        </p:txBody>
      </p:sp>
      <p:sp>
        <p:nvSpPr>
          <p:cNvPr id="5132" name="Text Box 6"/>
          <p:cNvSpPr txBox="1">
            <a:spLocks noChangeArrowheads="1"/>
          </p:cNvSpPr>
          <p:nvPr/>
        </p:nvSpPr>
        <p:spPr bwMode="auto">
          <a:xfrm>
            <a:off x="5724525" y="2276475"/>
            <a:ext cx="2519363" cy="1917700"/>
          </a:xfrm>
          <a:prstGeom prst="rect">
            <a:avLst/>
          </a:prstGeom>
          <a:noFill/>
          <a:ln w="9525">
            <a:noFill/>
            <a:miter lim="800000"/>
            <a:headEnd/>
            <a:tailEnd/>
          </a:ln>
        </p:spPr>
        <p:txBody>
          <a:bodyPr>
            <a:spAutoFit/>
          </a:bodyPr>
          <a:lstStyle/>
          <a:p>
            <a:pPr>
              <a:spcBef>
                <a:spcPct val="50000"/>
              </a:spcBef>
            </a:pPr>
            <a:r>
              <a:rPr lang="ja-JP" altLang="en-US" sz="2400"/>
              <a:t>体系の生産境界</a:t>
            </a:r>
          </a:p>
          <a:p>
            <a:pPr>
              <a:spcBef>
                <a:spcPct val="50000"/>
              </a:spcBef>
            </a:pPr>
            <a:r>
              <a:rPr lang="ja-JP" altLang="en-US" sz="2400"/>
              <a:t>市場向けの生産プラス帰属</a:t>
            </a:r>
          </a:p>
          <a:p>
            <a:pPr>
              <a:spcBef>
                <a:spcPct val="50000"/>
              </a:spcBef>
            </a:pPr>
            <a:endParaRPr lang="en-US" altLang="ja-JP" sz="2400"/>
          </a:p>
        </p:txBody>
      </p:sp>
      <p:sp>
        <p:nvSpPr>
          <p:cNvPr id="5133" name="AutoShape 7"/>
          <p:cNvSpPr>
            <a:spLocks noChangeArrowheads="1"/>
          </p:cNvSpPr>
          <p:nvPr/>
        </p:nvSpPr>
        <p:spPr bwMode="auto">
          <a:xfrm>
            <a:off x="6156325" y="5057775"/>
            <a:ext cx="2987675" cy="1800225"/>
          </a:xfrm>
          <a:prstGeom prst="wedgeRoundRectCallout">
            <a:avLst>
              <a:gd name="adj1" fmla="val -84593"/>
              <a:gd name="adj2" fmla="val -23898"/>
              <a:gd name="adj3" fmla="val 16667"/>
            </a:avLst>
          </a:prstGeom>
          <a:solidFill>
            <a:srgbClr val="CCFFCC"/>
          </a:solidFill>
          <a:ln w="9525">
            <a:solidFill>
              <a:schemeClr val="tx1"/>
            </a:solidFill>
            <a:miter lim="800000"/>
            <a:headEnd/>
            <a:tailEnd/>
          </a:ln>
        </p:spPr>
        <p:txBody>
          <a:bodyPr/>
          <a:lstStyle/>
          <a:p>
            <a:pPr algn="ctr"/>
            <a:endParaRPr lang="ja-JP" altLang="ja-JP" sz="2400"/>
          </a:p>
        </p:txBody>
      </p:sp>
      <p:sp>
        <p:nvSpPr>
          <p:cNvPr id="5134" name="Text Box 8"/>
          <p:cNvSpPr txBox="1">
            <a:spLocks noChangeArrowheads="1"/>
          </p:cNvSpPr>
          <p:nvPr/>
        </p:nvSpPr>
        <p:spPr bwMode="auto">
          <a:xfrm>
            <a:off x="6227763" y="5084763"/>
            <a:ext cx="2916237" cy="1370012"/>
          </a:xfrm>
          <a:prstGeom prst="rect">
            <a:avLst/>
          </a:prstGeom>
          <a:noFill/>
          <a:ln w="9525">
            <a:noFill/>
            <a:miter lim="800000"/>
            <a:headEnd/>
            <a:tailEnd/>
          </a:ln>
        </p:spPr>
        <p:txBody>
          <a:bodyPr>
            <a:spAutoFit/>
          </a:bodyPr>
          <a:lstStyle/>
          <a:p>
            <a:pPr>
              <a:spcBef>
                <a:spcPct val="50000"/>
              </a:spcBef>
            </a:pPr>
            <a:r>
              <a:rPr lang="ja-JP" altLang="en-US" sz="2400"/>
              <a:t>一般的（本来の）生産境界　</a:t>
            </a:r>
          </a:p>
          <a:p>
            <a:pPr>
              <a:spcBef>
                <a:spcPct val="50000"/>
              </a:spcBef>
            </a:pPr>
            <a:r>
              <a:rPr lang="ja-JP" altLang="en-US" sz="2400"/>
              <a:t>第三者基準による</a:t>
            </a:r>
          </a:p>
        </p:txBody>
      </p:sp>
      <p:sp>
        <p:nvSpPr>
          <p:cNvPr id="13333" name="Text Box 21"/>
          <p:cNvSpPr txBox="1">
            <a:spLocks noChangeArrowheads="1"/>
          </p:cNvSpPr>
          <p:nvPr/>
        </p:nvSpPr>
        <p:spPr bwMode="auto">
          <a:xfrm>
            <a:off x="611188" y="5229225"/>
            <a:ext cx="1512887" cy="779463"/>
          </a:xfrm>
          <a:prstGeom prst="rect">
            <a:avLst/>
          </a:prstGeom>
          <a:noFill/>
          <a:ln w="9525">
            <a:noFill/>
            <a:miter lim="800000"/>
            <a:headEnd/>
            <a:tailEnd/>
          </a:ln>
        </p:spPr>
        <p:txBody>
          <a:bodyPr>
            <a:spAutoFit/>
          </a:bodyPr>
          <a:lstStyle/>
          <a:p>
            <a:pPr>
              <a:spcBef>
                <a:spcPct val="50000"/>
              </a:spcBef>
            </a:pPr>
            <a:r>
              <a:rPr lang="ja-JP" altLang="en-US"/>
              <a:t>睡眠・運動・</a:t>
            </a:r>
          </a:p>
          <a:p>
            <a:pPr>
              <a:spcBef>
                <a:spcPct val="50000"/>
              </a:spcBef>
            </a:pPr>
            <a:r>
              <a:rPr lang="ja-JP" altLang="en-US"/>
              <a:t>勉強</a:t>
            </a:r>
          </a:p>
        </p:txBody>
      </p:sp>
      <p:sp>
        <p:nvSpPr>
          <p:cNvPr id="13335" name="AutoShape 23"/>
          <p:cNvSpPr>
            <a:spLocks noChangeArrowheads="1"/>
          </p:cNvSpPr>
          <p:nvPr/>
        </p:nvSpPr>
        <p:spPr bwMode="auto">
          <a:xfrm>
            <a:off x="3563938" y="5516563"/>
            <a:ext cx="576262" cy="647700"/>
          </a:xfrm>
          <a:prstGeom prst="downArrow">
            <a:avLst>
              <a:gd name="adj1" fmla="val 50000"/>
              <a:gd name="adj2" fmla="val 28099"/>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13336" name="Text Box 24"/>
          <p:cNvSpPr txBox="1">
            <a:spLocks noChangeArrowheads="1"/>
          </p:cNvSpPr>
          <p:nvPr/>
        </p:nvSpPr>
        <p:spPr bwMode="auto">
          <a:xfrm>
            <a:off x="2484438" y="6165850"/>
            <a:ext cx="3311525" cy="396875"/>
          </a:xfrm>
          <a:prstGeom prst="rect">
            <a:avLst/>
          </a:prstGeom>
          <a:solidFill>
            <a:srgbClr val="CCFFCC"/>
          </a:solidFill>
          <a:ln w="9525">
            <a:noFill/>
            <a:miter lim="800000"/>
            <a:headEnd/>
            <a:tailEnd/>
          </a:ln>
        </p:spPr>
        <p:txBody>
          <a:bodyPr>
            <a:spAutoFit/>
          </a:bodyPr>
          <a:lstStyle/>
          <a:p>
            <a:pPr>
              <a:spcBef>
                <a:spcPct val="50000"/>
              </a:spcBef>
            </a:pPr>
            <a:r>
              <a:rPr lang="ja-JP" altLang="en-US" sz="2000" b="1">
                <a:solidFill>
                  <a:schemeClr val="accent2"/>
                </a:solidFill>
              </a:rPr>
              <a:t>サテライト勘定における分析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322"/>
                                        </p:tgtEl>
                                        <p:attrNameLst>
                                          <p:attrName>style.visibility</p:attrName>
                                        </p:attrNameLst>
                                      </p:cBhvr>
                                      <p:to>
                                        <p:strVal val="visible"/>
                                      </p:to>
                                    </p:set>
                                    <p:animEffect transition="in" filter="box(in)">
                                      <p:cBhvr>
                                        <p:cTn id="7" dur="500"/>
                                        <p:tgtEl>
                                          <p:spTgt spid="133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323"/>
                                        </p:tgtEl>
                                        <p:attrNameLst>
                                          <p:attrName>style.visibility</p:attrName>
                                        </p:attrNameLst>
                                      </p:cBhvr>
                                      <p:to>
                                        <p:strVal val="visible"/>
                                      </p:to>
                                    </p:set>
                                    <p:animEffect transition="in" filter="box(in)">
                                      <p:cBhvr>
                                        <p:cTn id="12" dur="500"/>
                                        <p:tgtEl>
                                          <p:spTgt spid="133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3324"/>
                                        </p:tgtEl>
                                        <p:attrNameLst>
                                          <p:attrName>style.visibility</p:attrName>
                                        </p:attrNameLst>
                                      </p:cBhvr>
                                      <p:to>
                                        <p:strVal val="visible"/>
                                      </p:to>
                                    </p:set>
                                    <p:animEffect transition="in" filter="box(in)">
                                      <p:cBhvr>
                                        <p:cTn id="17" dur="500"/>
                                        <p:tgtEl>
                                          <p:spTgt spid="133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333"/>
                                        </p:tgtEl>
                                        <p:attrNameLst>
                                          <p:attrName>style.visibility</p:attrName>
                                        </p:attrNameLst>
                                      </p:cBhvr>
                                      <p:to>
                                        <p:strVal val="visible"/>
                                      </p:to>
                                    </p:set>
                                    <p:animEffect transition="in" filter="box(in)">
                                      <p:cBhvr>
                                        <p:cTn id="22" dur="500"/>
                                        <p:tgtEl>
                                          <p:spTgt spid="133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328"/>
                                        </p:tgtEl>
                                        <p:attrNameLst>
                                          <p:attrName>style.visibility</p:attrName>
                                        </p:attrNameLst>
                                      </p:cBhvr>
                                      <p:to>
                                        <p:strVal val="visible"/>
                                      </p:to>
                                    </p:set>
                                    <p:animEffect transition="in" filter="blinds(horizontal)">
                                      <p:cBhvr>
                                        <p:cTn id="27" dur="500"/>
                                        <p:tgtEl>
                                          <p:spTgt spid="1332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325"/>
                                        </p:tgtEl>
                                        <p:attrNameLst>
                                          <p:attrName>style.visibility</p:attrName>
                                        </p:attrNameLst>
                                      </p:cBhvr>
                                      <p:to>
                                        <p:strVal val="visible"/>
                                      </p:to>
                                    </p:set>
                                    <p:animEffect transition="in" filter="checkerboard(across)">
                                      <p:cBhvr>
                                        <p:cTn id="32" dur="500"/>
                                        <p:tgtEl>
                                          <p:spTgt spid="1332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335"/>
                                        </p:tgtEl>
                                        <p:attrNameLst>
                                          <p:attrName>style.visibility</p:attrName>
                                        </p:attrNameLst>
                                      </p:cBhvr>
                                      <p:to>
                                        <p:strVal val="visible"/>
                                      </p:to>
                                    </p:set>
                                    <p:animEffect transition="in" filter="blinds(horizontal)">
                                      <p:cBhvr>
                                        <p:cTn id="37" dur="500"/>
                                        <p:tgtEl>
                                          <p:spTgt spid="1333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336"/>
                                        </p:tgtEl>
                                        <p:attrNameLst>
                                          <p:attrName>style.visibility</p:attrName>
                                        </p:attrNameLst>
                                      </p:cBhvr>
                                      <p:to>
                                        <p:strVal val="visible"/>
                                      </p:to>
                                    </p:set>
                                    <p:animEffect transition="in" filter="blinds(horizontal)">
                                      <p:cBhvr>
                                        <p:cTn id="42" dur="500"/>
                                        <p:tgtEl>
                                          <p:spTgt spid="13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8" grpId="0" animBg="1"/>
      <p:bldP spid="13325" grpId="0"/>
      <p:bldP spid="13324" grpId="0"/>
      <p:bldP spid="13323" grpId="0"/>
      <p:bldP spid="13322" grpId="0"/>
      <p:bldP spid="13333" grpId="0"/>
      <p:bldP spid="13335" grpId="0" animBg="1"/>
      <p:bldP spid="1333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ja-JP" altLang="en-US" smtClean="0"/>
              <a:t>女性の「社会進出」（続）</a:t>
            </a:r>
          </a:p>
        </p:txBody>
      </p:sp>
      <p:sp>
        <p:nvSpPr>
          <p:cNvPr id="23555" name="コンテンツ プレースホルダー 2"/>
          <p:cNvSpPr>
            <a:spLocks noGrp="1"/>
          </p:cNvSpPr>
          <p:nvPr>
            <p:ph idx="1"/>
          </p:nvPr>
        </p:nvSpPr>
        <p:spPr/>
        <p:txBody>
          <a:bodyPr/>
          <a:lstStyle/>
          <a:p>
            <a:r>
              <a:rPr lang="ja-JP" altLang="en-US" smtClean="0"/>
              <a:t>それほど、有利な位置にいるわけではない女性についても、男のように（家庭を犠牲にして）働くことが社会的規範（ルール）であるかのようになってしまう危険性が生まれる。</a:t>
            </a:r>
            <a:endParaRPr lang="en-US" altLang="ja-JP" smtClean="0"/>
          </a:p>
          <a:p>
            <a:r>
              <a:rPr lang="ja-JP" altLang="en-US" smtClean="0"/>
              <a:t>そのため、ワーク・ライフ・バランスの確立という新しい課題が生まれた。（貨幣労働のために家庭が犠牲になってはならないという見方をすれば、バランスの問題ともいえないが。）</a:t>
            </a:r>
            <a:endParaRPr lang="en-US" altLang="ja-JP" smtClean="0"/>
          </a:p>
          <a:p>
            <a:r>
              <a:rPr lang="ja-JP" altLang="en-US" smtClean="0"/>
              <a:t>一方、家計を補助する程度の収入が得ることを目的とした女性の労働市場への参加の拡大もある。→基幹労働の「主婦化」の危険性。</a:t>
            </a:r>
            <a:endParaRPr lang="en-US" altLang="ja-JP" smtClean="0"/>
          </a:p>
          <a:p>
            <a:endParaRPr lang="en-US" altLang="ja-JP"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ja-JP" altLang="en-US" smtClean="0"/>
              <a:t>マリア・ミースの「主婦化」</a:t>
            </a:r>
          </a:p>
        </p:txBody>
      </p:sp>
      <p:sp>
        <p:nvSpPr>
          <p:cNvPr id="24579" name="コンテンツ プレースホルダ 2"/>
          <p:cNvSpPr>
            <a:spLocks noGrp="1"/>
          </p:cNvSpPr>
          <p:nvPr>
            <p:ph idx="1"/>
          </p:nvPr>
        </p:nvSpPr>
        <p:spPr/>
        <p:txBody>
          <a:bodyPr/>
          <a:lstStyle/>
          <a:p>
            <a:r>
              <a:rPr lang="en-GB" altLang="ja-JP" smtClean="0"/>
              <a:t>Mies, Maria, </a:t>
            </a:r>
            <a:r>
              <a:rPr lang="en-GB" altLang="ja-JP" i="1" smtClean="0"/>
              <a:t>Patriarchy and Acuumulation on a World Scale</a:t>
            </a:r>
            <a:r>
              <a:rPr lang="en-GB" altLang="ja-JP" smtClean="0"/>
              <a:t>, Zed Books, 1986.</a:t>
            </a:r>
          </a:p>
          <a:p>
            <a:r>
              <a:rPr lang="ja-JP" altLang="en-US" smtClean="0"/>
              <a:t>奥田暁子訳、</a:t>
            </a:r>
            <a:r>
              <a:rPr lang="en-US" altLang="ja-JP" smtClean="0"/>
              <a:t>『</a:t>
            </a:r>
            <a:r>
              <a:rPr lang="ja-JP" altLang="en-US" smtClean="0"/>
              <a:t>国際分業と女性──進行する主婦化</a:t>
            </a:r>
            <a:r>
              <a:rPr lang="en-US" altLang="ja-JP" smtClean="0"/>
              <a:t>』</a:t>
            </a:r>
            <a:r>
              <a:rPr lang="ja-JP" altLang="en-US" smtClean="0"/>
              <a:t>、日本経済評論社、</a:t>
            </a:r>
            <a:r>
              <a:rPr lang="en-US" altLang="ja-JP" smtClean="0"/>
              <a:t>1997</a:t>
            </a:r>
            <a:r>
              <a:rPr lang="ja-JP" altLang="en-US" smtClean="0"/>
              <a:t>年。</a:t>
            </a:r>
            <a:endParaRPr lang="en-US" altLang="ja-JP" smtClean="0">
              <a:solidFill>
                <a:schemeClr val="bg2"/>
              </a:solidFill>
            </a:endParaRPr>
          </a:p>
          <a:p>
            <a:r>
              <a:rPr lang="ja-JP" altLang="en-US" smtClean="0"/>
              <a:t>女性の労働市場への参加が拡大してゆくと、そのことが、家計を担う基幹的労働（男性労働）の「主婦化」（家計を補助する程度の収入しか得られないような）をまねきかねない。したがって、新たな貧困をもたらす要因となりえた。</a:t>
            </a:r>
            <a:r>
              <a:rPr lang="en-GB" altLang="ja-JP" smtClean="0"/>
              <a:t/>
            </a:r>
            <a:br>
              <a:rPr lang="en-GB" altLang="ja-JP" smtClean="0"/>
            </a:br>
            <a:endParaRPr lang="ja-JP" altLang="en-US" smtClean="0"/>
          </a:p>
          <a:p>
            <a:endParaRPr lang="ja-JP" altLang="en-US" smtClean="0"/>
          </a:p>
          <a:p>
            <a:endParaRPr lang="ja-JP"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mtClean="0"/>
              <a:t>「女性の社会進出」がもたらすもの</a:t>
            </a:r>
          </a:p>
        </p:txBody>
      </p:sp>
      <p:sp>
        <p:nvSpPr>
          <p:cNvPr id="25603" name="コンテンツ プレースホルダー 2"/>
          <p:cNvSpPr>
            <a:spLocks noGrp="1"/>
          </p:cNvSpPr>
          <p:nvPr>
            <p:ph idx="1"/>
          </p:nvPr>
        </p:nvSpPr>
        <p:spPr/>
        <p:txBody>
          <a:bodyPr/>
          <a:lstStyle/>
          <a:p>
            <a:r>
              <a:rPr lang="ja-JP" altLang="en-US" smtClean="0"/>
              <a:t>女性の社会進出がかえって貧困をもたらす要因になりかねないことを見た。ふたりが貨幣収入を得るような労働供給を行なってようやく家庭を支えられるのであれば、ひとりしか労働供給ができない家庭は、貧困に陥ることになる。</a:t>
            </a:r>
            <a:endParaRPr lang="en-US" altLang="ja-JP" smtClean="0"/>
          </a:p>
          <a:p>
            <a:r>
              <a:rPr lang="ja-JP" altLang="en-US" smtClean="0"/>
              <a:t>また、ワーク・ライフ・バランスの無視は、家庭の荒廃をまねくかもしれない。米国では、州によって、「鍵っ子」は、犯罪である。社会的費用を認識すべきである。こどもは、成人（含む親）によってつきそわれていなければならないことを前提として制度設計をする必要がある。</a:t>
            </a:r>
            <a:endParaRPr lang="en-US" altLang="ja-JP"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ja-JP" altLang="en-US" smtClean="0"/>
              <a:t>「女性の社会進出」がもたらすもの（続）</a:t>
            </a:r>
          </a:p>
        </p:txBody>
      </p:sp>
      <p:sp>
        <p:nvSpPr>
          <p:cNvPr id="26627" name="コンテンツ プレースホルダー 2"/>
          <p:cNvSpPr>
            <a:spLocks noGrp="1"/>
          </p:cNvSpPr>
          <p:nvPr>
            <p:ph idx="1"/>
          </p:nvPr>
        </p:nvSpPr>
        <p:spPr/>
        <p:txBody>
          <a:bodyPr/>
          <a:lstStyle/>
          <a:p>
            <a:r>
              <a:rPr lang="ja-JP" altLang="en-US" smtClean="0"/>
              <a:t>＜女性の社会進出＞（意味はよくわからないが</a:t>
            </a:r>
            <a:r>
              <a:rPr lang="en-US" altLang="ja-JP" smtClean="0"/>
              <a:t>…</a:t>
            </a:r>
            <a:r>
              <a:rPr lang="ja-JP" altLang="en-US" smtClean="0"/>
              <a:t>）は良いことだという</a:t>
            </a:r>
            <a:r>
              <a:rPr lang="ja-JP" altLang="en-US" u="sng" smtClean="0"/>
              <a:t>倫理</a:t>
            </a:r>
            <a:r>
              <a:rPr lang="ja-JP" altLang="en-US" smtClean="0"/>
              <a:t>観からの視点が先行し、それがもたらすものを</a:t>
            </a:r>
            <a:r>
              <a:rPr lang="ja-JP" altLang="en-US" u="sng" smtClean="0"/>
              <a:t>論理</a:t>
            </a:r>
            <a:r>
              <a:rPr lang="ja-JP" altLang="en-US" smtClean="0"/>
              <a:t>的につめてゆく作業（それこそが経済学であるのに）が欠落している。</a:t>
            </a:r>
            <a:endParaRPr lang="en-US" altLang="ja-JP" smtClean="0"/>
          </a:p>
          <a:p>
            <a:r>
              <a:rPr lang="ja-JP" altLang="en-US" smtClean="0"/>
              <a:t>＜女性の社会進出＞を前提とすると、福祉国家は、「脱商品化」のための新たな制度設計の課題をもつことになった。たとえば、高校教育の義務化、大学進学の支援の拡大のような施策が有効かもしれない。</a:t>
            </a:r>
            <a:endParaRPr lang="en-US" altLang="ja-JP"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4"/>
          <p:cNvSpPr>
            <a:spLocks noGrp="1"/>
          </p:cNvSpPr>
          <p:nvPr>
            <p:ph type="title"/>
          </p:nvPr>
        </p:nvSpPr>
        <p:spPr/>
        <p:txBody>
          <a:bodyPr/>
          <a:lstStyle/>
          <a:p>
            <a:r>
              <a:rPr lang="en-US" altLang="ja-JP" smtClean="0"/>
              <a:t>2006</a:t>
            </a:r>
            <a:r>
              <a:rPr lang="ja-JP" altLang="en-US" smtClean="0"/>
              <a:t>年までの時系列ができた。（内閣府</a:t>
            </a:r>
            <a:r>
              <a:rPr lang="en-US" altLang="ja-JP" smtClean="0"/>
              <a:t>08</a:t>
            </a:r>
            <a:r>
              <a:rPr lang="ja-JP" altLang="en-US" smtClean="0"/>
              <a:t>年委託調査）</a:t>
            </a:r>
          </a:p>
        </p:txBody>
      </p:sp>
      <p:sp>
        <p:nvSpPr>
          <p:cNvPr id="27651" name="コンテンツ プレースホルダ 5"/>
          <p:cNvSpPr>
            <a:spLocks noGrp="1"/>
          </p:cNvSpPr>
          <p:nvPr>
            <p:ph idx="1"/>
          </p:nvPr>
        </p:nvSpPr>
        <p:spPr/>
        <p:txBody>
          <a:bodyPr/>
          <a:lstStyle/>
          <a:p>
            <a:r>
              <a:rPr lang="en-US" altLang="ja-JP" smtClean="0"/>
              <a:t>1981</a:t>
            </a:r>
            <a:r>
              <a:rPr lang="ja-JP" altLang="en-US" smtClean="0"/>
              <a:t>年、</a:t>
            </a:r>
            <a:r>
              <a:rPr lang="en-US" altLang="ja-JP" smtClean="0"/>
              <a:t>1986</a:t>
            </a:r>
            <a:r>
              <a:rPr lang="ja-JP" altLang="en-US" smtClean="0"/>
              <a:t>年、</a:t>
            </a:r>
            <a:r>
              <a:rPr lang="en-US" altLang="ja-JP" smtClean="0"/>
              <a:t>1991</a:t>
            </a:r>
            <a:r>
              <a:rPr lang="ja-JP" altLang="en-US" smtClean="0"/>
              <a:t>年、</a:t>
            </a:r>
            <a:r>
              <a:rPr lang="en-US" altLang="ja-JP" smtClean="0"/>
              <a:t>1996</a:t>
            </a:r>
            <a:r>
              <a:rPr lang="ja-JP" altLang="en-US" smtClean="0"/>
              <a:t>年、</a:t>
            </a:r>
            <a:r>
              <a:rPr lang="en-US" altLang="ja-JP" smtClean="0"/>
              <a:t>2001</a:t>
            </a:r>
            <a:r>
              <a:rPr lang="ja-JP" altLang="en-US" smtClean="0"/>
              <a:t>年、</a:t>
            </a:r>
            <a:r>
              <a:rPr lang="en-US" altLang="ja-JP" smtClean="0"/>
              <a:t>2006</a:t>
            </a:r>
            <a:r>
              <a:rPr lang="ja-JP" altLang="en-US" smtClean="0"/>
              <a:t>年の無償労働貨幣評価推計値が得られるようになった。</a:t>
            </a:r>
            <a:endParaRPr lang="en-US" altLang="ja-JP" smtClean="0"/>
          </a:p>
          <a:p>
            <a:r>
              <a:rPr lang="ja-JP" altLang="en-US" smtClean="0"/>
              <a:t>「無償労働の貨幣評価の調査研究＜報告書＞」</a:t>
            </a:r>
            <a:r>
              <a:rPr lang="en-US" altLang="ja-JP" smtClean="0"/>
              <a:t>『</a:t>
            </a:r>
            <a:r>
              <a:rPr lang="ja-JP" altLang="en-US" smtClean="0"/>
              <a:t>季刊国民経済計算</a:t>
            </a:r>
            <a:r>
              <a:rPr lang="en-US" altLang="ja-JP" smtClean="0"/>
              <a:t>』139</a:t>
            </a:r>
            <a:r>
              <a:rPr lang="ja-JP" altLang="en-US" smtClean="0"/>
              <a:t>号も参照せよ。</a:t>
            </a:r>
            <a:endParaRPr lang="en-US" altLang="ja-JP" smtClean="0"/>
          </a:p>
          <a:p>
            <a:endParaRPr lang="en-US" altLang="ja-JP" smtClean="0"/>
          </a:p>
          <a:p>
            <a:endParaRPr lang="ja-JP"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3"/>
          <p:cNvPicPr>
            <a:picLocks noChangeAspect="1" noChangeArrowheads="1"/>
          </p:cNvPicPr>
          <p:nvPr/>
        </p:nvPicPr>
        <p:blipFill>
          <a:blip r:embed="rId2" cstate="print"/>
          <a:srcRect/>
          <a:stretch>
            <a:fillRect/>
          </a:stretch>
        </p:blipFill>
        <p:spPr bwMode="auto">
          <a:xfrm>
            <a:off x="244475" y="1071563"/>
            <a:ext cx="8899525" cy="4357687"/>
          </a:xfrm>
          <a:prstGeom prst="rect">
            <a:avLst/>
          </a:prstGeom>
          <a:noFill/>
          <a:ln w="9525">
            <a:noFill/>
            <a:miter lim="800000"/>
            <a:headEnd/>
            <a:tailEnd/>
          </a:ln>
        </p:spPr>
      </p:pic>
      <p:sp>
        <p:nvSpPr>
          <p:cNvPr id="28675" name="テキスト ボックス 3"/>
          <p:cNvSpPr txBox="1">
            <a:spLocks noChangeArrowheads="1"/>
          </p:cNvSpPr>
          <p:nvPr/>
        </p:nvSpPr>
        <p:spPr bwMode="auto">
          <a:xfrm>
            <a:off x="1785938" y="285750"/>
            <a:ext cx="5214937" cy="369888"/>
          </a:xfrm>
          <a:prstGeom prst="rect">
            <a:avLst/>
          </a:prstGeom>
          <a:noFill/>
          <a:ln w="9525">
            <a:noFill/>
            <a:miter lim="800000"/>
            <a:headEnd/>
            <a:tailEnd/>
          </a:ln>
        </p:spPr>
        <p:txBody>
          <a:bodyPr>
            <a:spAutoFit/>
          </a:bodyPr>
          <a:lstStyle/>
          <a:p>
            <a:r>
              <a:rPr lang="ja-JP" altLang="ja-JP"/>
              <a:t>無償労働の貨幣評価額と対名目</a:t>
            </a:r>
            <a:r>
              <a:rPr lang="en-US" altLang="ja-JP"/>
              <a:t>GDP</a:t>
            </a:r>
            <a:r>
              <a:rPr lang="ja-JP" altLang="ja-JP"/>
              <a:t>比率</a:t>
            </a:r>
            <a:endParaRPr lang="en-GB"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3"/>
          <p:cNvPicPr>
            <a:picLocks noChangeAspect="1" noChangeArrowheads="1"/>
          </p:cNvPicPr>
          <p:nvPr/>
        </p:nvPicPr>
        <p:blipFill>
          <a:blip r:embed="rId2" cstate="print"/>
          <a:srcRect/>
          <a:stretch>
            <a:fillRect/>
          </a:stretch>
        </p:blipFill>
        <p:spPr bwMode="auto">
          <a:xfrm>
            <a:off x="1285875" y="1071563"/>
            <a:ext cx="6792913" cy="5286375"/>
          </a:xfrm>
          <a:prstGeom prst="rect">
            <a:avLst/>
          </a:prstGeom>
          <a:noFill/>
          <a:ln w="9525">
            <a:noFill/>
            <a:miter lim="800000"/>
            <a:headEnd/>
            <a:tailEnd/>
          </a:ln>
        </p:spPr>
      </p:pic>
      <p:sp>
        <p:nvSpPr>
          <p:cNvPr id="29699" name="テキスト ボックス 3"/>
          <p:cNvSpPr txBox="1">
            <a:spLocks noChangeArrowheads="1"/>
          </p:cNvSpPr>
          <p:nvPr/>
        </p:nvSpPr>
        <p:spPr bwMode="auto">
          <a:xfrm>
            <a:off x="1500188" y="428625"/>
            <a:ext cx="6786562" cy="369888"/>
          </a:xfrm>
          <a:prstGeom prst="rect">
            <a:avLst/>
          </a:prstGeom>
          <a:noFill/>
          <a:ln w="9525">
            <a:noFill/>
            <a:miter lim="800000"/>
            <a:headEnd/>
            <a:tailEnd/>
          </a:ln>
        </p:spPr>
        <p:txBody>
          <a:bodyPr>
            <a:spAutoFit/>
          </a:bodyPr>
          <a:lstStyle/>
          <a:p>
            <a:r>
              <a:rPr lang="ja-JP" altLang="ja-JP"/>
              <a:t>男女別に見た無償労働の貨幣評価額</a:t>
            </a:r>
            <a:endParaRPr lang="en-GB" altLang="ja-JP"/>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2357438" y="87313"/>
            <a:ext cx="6429375" cy="6770687"/>
          </a:xfrm>
          <a:prstGeom prst="rect">
            <a:avLst/>
          </a:prstGeom>
          <a:noFill/>
          <a:ln w="9525">
            <a:noFill/>
            <a:miter lim="800000"/>
            <a:headEnd/>
            <a:tailEnd/>
          </a:ln>
        </p:spPr>
      </p:pic>
      <p:sp>
        <p:nvSpPr>
          <p:cNvPr id="30723" name="テキスト ボックス 2"/>
          <p:cNvSpPr txBox="1">
            <a:spLocks noChangeArrowheads="1"/>
          </p:cNvSpPr>
          <p:nvPr/>
        </p:nvSpPr>
        <p:spPr bwMode="auto">
          <a:xfrm>
            <a:off x="428625" y="1285875"/>
            <a:ext cx="1857375" cy="923925"/>
          </a:xfrm>
          <a:prstGeom prst="rect">
            <a:avLst/>
          </a:prstGeom>
          <a:noFill/>
          <a:ln w="9525">
            <a:noFill/>
            <a:miter lim="800000"/>
            <a:headEnd/>
            <a:tailEnd/>
          </a:ln>
        </p:spPr>
        <p:txBody>
          <a:bodyPr>
            <a:spAutoFit/>
          </a:bodyPr>
          <a:lstStyle/>
          <a:p>
            <a:r>
              <a:rPr lang="ja-JP" altLang="ja-JP"/>
              <a:t>活動別の無償労働の貨幣評価額（</a:t>
            </a:r>
            <a:r>
              <a:rPr lang="en-US" altLang="ja-JP"/>
              <a:t>OC</a:t>
            </a:r>
            <a:r>
              <a:rPr lang="ja-JP" altLang="ja-JP"/>
              <a:t>法）</a:t>
            </a:r>
            <a:endParaRPr lang="en-GB"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ja-JP" altLang="en-US" smtClean="0"/>
              <a:t>意義と課題（１）</a:t>
            </a:r>
          </a:p>
        </p:txBody>
      </p:sp>
      <p:sp>
        <p:nvSpPr>
          <p:cNvPr id="31747" name="Rectangle 3"/>
          <p:cNvSpPr>
            <a:spLocks noGrp="1" noChangeArrowheads="1"/>
          </p:cNvSpPr>
          <p:nvPr>
            <p:ph type="body" idx="1"/>
          </p:nvPr>
        </p:nvSpPr>
        <p:spPr/>
        <p:txBody>
          <a:bodyPr/>
          <a:lstStyle/>
          <a:p>
            <a:pPr eaLnBrk="1" hangingPunct="1"/>
            <a:r>
              <a:rPr lang="ja-JP" altLang="en-US" smtClean="0"/>
              <a:t>無償労働が社会的協同（社会的分業）の一部であることを確認することができる。</a:t>
            </a:r>
          </a:p>
          <a:p>
            <a:pPr eaLnBrk="1" hangingPunct="1"/>
            <a:r>
              <a:rPr lang="ja-JP" altLang="en-US" smtClean="0"/>
              <a:t>経済分析の視野を広げる必要がある。</a:t>
            </a:r>
          </a:p>
          <a:p>
            <a:pPr eaLnBrk="1" hangingPunct="1"/>
            <a:r>
              <a:rPr lang="ja-JP" altLang="en-US" smtClean="0"/>
              <a:t>政策立案の基礎を提供する。</a:t>
            </a:r>
            <a:endParaRPr lang="en-US" altLang="ja-JP" smtClean="0"/>
          </a:p>
          <a:p>
            <a:pPr eaLnBrk="1" hangingPunct="1"/>
            <a:r>
              <a:rPr lang="ja-JP" altLang="en-US" smtClean="0"/>
              <a:t>貨幣評価を行なうのは、政策実施にはお金がかかるからだし、家計の＜経済行動＞を観察しようとしているからである。</a:t>
            </a:r>
            <a:endParaRPr lang="en-US" altLang="ja-JP" smtClean="0"/>
          </a:p>
          <a:p>
            <a:pPr eaLnBrk="1" hangingPunct="1"/>
            <a:r>
              <a:rPr lang="en-US" altLang="ja-JP" smtClean="0"/>
              <a:t>OC</a:t>
            </a:r>
            <a:r>
              <a:rPr lang="ja-JP" altLang="en-US" smtClean="0"/>
              <a:t>法は、軽視されがちであるが、家計に開かれた可能性を知るうえで、重要である。</a:t>
            </a:r>
          </a:p>
          <a:p>
            <a:pPr eaLnBrk="1" hangingPunct="1">
              <a:buFont typeface="Wingdings" pitchFamily="2" charset="2"/>
              <a:buNone/>
            </a:pPr>
            <a:endParaRPr lang="ja-JP" altLang="en-US" sz="2400" smtClean="0"/>
          </a:p>
          <a:p>
            <a:pPr eaLnBrk="1" hangingPunct="1"/>
            <a:endParaRPr lang="ja-JP" altLang="en-US" sz="2400" smtClean="0"/>
          </a:p>
          <a:p>
            <a:pPr eaLnBrk="1" hangingPunct="1"/>
            <a:endParaRPr lang="en-US" altLang="ja-JP" sz="24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p:txBody>
          <a:bodyPr/>
          <a:lstStyle/>
          <a:p>
            <a:r>
              <a:rPr lang="ja-JP" altLang="en-US" smtClean="0"/>
              <a:t>意義と課題（２）</a:t>
            </a:r>
          </a:p>
        </p:txBody>
      </p:sp>
      <p:sp>
        <p:nvSpPr>
          <p:cNvPr id="32771" name="コンテンツ プレースホルダー 2"/>
          <p:cNvSpPr>
            <a:spLocks noGrp="1"/>
          </p:cNvSpPr>
          <p:nvPr>
            <p:ph idx="1"/>
          </p:nvPr>
        </p:nvSpPr>
        <p:spPr/>
        <p:txBody>
          <a:bodyPr/>
          <a:lstStyle/>
          <a:p>
            <a:pPr eaLnBrk="1" hangingPunct="1"/>
            <a:r>
              <a:rPr lang="ja-JP" altLang="en-US" smtClean="0"/>
              <a:t>様々な難題がある。</a:t>
            </a:r>
            <a:endParaRPr lang="en-US" altLang="ja-JP" smtClean="0"/>
          </a:p>
          <a:p>
            <a:pPr eaLnBrk="1" hangingPunct="1"/>
            <a:r>
              <a:rPr lang="ja-JP" altLang="en-US" smtClean="0"/>
              <a:t>第三者基準の適用に関する課題がいろいろある。</a:t>
            </a:r>
            <a:endParaRPr lang="en-US" altLang="ja-JP" smtClean="0"/>
          </a:p>
          <a:p>
            <a:pPr eaLnBrk="1" hangingPunct="1"/>
            <a:r>
              <a:rPr lang="ja-JP" altLang="en-US" smtClean="0"/>
              <a:t>たとえば、移動時間の処理（何かの準備をする時間かもしれない）、＜ながら＞時間の処理が難題。＜趣味＞的活動の判断。妊娠・出産。身の回りの用事。</a:t>
            </a:r>
            <a:endParaRPr lang="en-US" altLang="ja-JP" smtClean="0"/>
          </a:p>
          <a:p>
            <a:pPr eaLnBrk="1" hangingPunct="1"/>
            <a:r>
              <a:rPr lang="ja-JP" altLang="en-US" smtClean="0"/>
              <a:t>移動（時間使用のカテゴリー）と輸送（生産活動のカテゴリー）の区別は、理解しにくい。</a:t>
            </a:r>
            <a:endParaRPr lang="en-US" altLang="ja-JP" smtClean="0"/>
          </a:p>
          <a:p>
            <a:pPr eaLnBrk="1" hangingPunct="1"/>
            <a:r>
              <a:rPr lang="ja-JP" altLang="en-US" smtClean="0"/>
              <a:t>第三者基準そのものの問題。学習（教育を受けること）をどうするか？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ja-JP" altLang="en-US" smtClean="0"/>
              <a:t>中枢体系とサテライト勘定</a:t>
            </a:r>
          </a:p>
        </p:txBody>
      </p:sp>
      <p:sp>
        <p:nvSpPr>
          <p:cNvPr id="6147" name="Rectangle 3"/>
          <p:cNvSpPr>
            <a:spLocks noGrp="1" noChangeArrowheads="1"/>
          </p:cNvSpPr>
          <p:nvPr>
            <p:ph type="body" idx="1"/>
          </p:nvPr>
        </p:nvSpPr>
        <p:spPr>
          <a:xfrm>
            <a:off x="5580063" y="1600200"/>
            <a:ext cx="3106737" cy="4530725"/>
          </a:xfrm>
        </p:spPr>
        <p:txBody>
          <a:bodyPr/>
          <a:lstStyle/>
          <a:p>
            <a:pPr eaLnBrk="1" hangingPunct="1">
              <a:lnSpc>
                <a:spcPct val="80000"/>
              </a:lnSpc>
            </a:pPr>
            <a:r>
              <a:rPr lang="ja-JP" altLang="en-US" sz="2400" smtClean="0"/>
              <a:t>サテライト勘定は、</a:t>
            </a:r>
            <a:r>
              <a:rPr lang="en-US" altLang="ja-JP" sz="2400" smtClean="0"/>
              <a:t>93SNA</a:t>
            </a:r>
            <a:r>
              <a:rPr lang="ja-JP" altLang="en-US" sz="2400" smtClean="0"/>
              <a:t>の新機軸である。</a:t>
            </a:r>
          </a:p>
          <a:p>
            <a:pPr eaLnBrk="1" hangingPunct="1">
              <a:lnSpc>
                <a:spcPct val="80000"/>
              </a:lnSpc>
            </a:pPr>
            <a:r>
              <a:rPr lang="en-US" altLang="ja-JP" sz="2400" smtClean="0"/>
              <a:t>68SNA</a:t>
            </a:r>
            <a:r>
              <a:rPr lang="ja-JP" altLang="en-US" sz="2400" smtClean="0"/>
              <a:t>を直接継承する国民経済計算のコア部分＝中枢体系に加え、コア部分とのつながりを保ちながら、さまざまな社会的関心領域について、自由に勘定統計を設計できる枠組みを用意した。それがサテライト勘定である。</a:t>
            </a:r>
          </a:p>
        </p:txBody>
      </p:sp>
      <p:sp>
        <p:nvSpPr>
          <p:cNvPr id="6148" name="Oval 4"/>
          <p:cNvSpPr>
            <a:spLocks noChangeArrowheads="1"/>
          </p:cNvSpPr>
          <p:nvPr/>
        </p:nvSpPr>
        <p:spPr bwMode="auto">
          <a:xfrm>
            <a:off x="2268538" y="2997200"/>
            <a:ext cx="2303462" cy="1439863"/>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32773" name="Text Box 5"/>
          <p:cNvSpPr txBox="1">
            <a:spLocks noChangeArrowheads="1"/>
          </p:cNvSpPr>
          <p:nvPr/>
        </p:nvSpPr>
        <p:spPr bwMode="auto">
          <a:xfrm>
            <a:off x="2627313" y="3284538"/>
            <a:ext cx="1728787" cy="457200"/>
          </a:xfrm>
          <a:prstGeom prst="rect">
            <a:avLst/>
          </a:prstGeom>
          <a:noFill/>
          <a:ln w="9525">
            <a:noFill/>
            <a:miter lim="800000"/>
            <a:headEnd/>
            <a:tailEnd/>
          </a:ln>
          <a:effectLst/>
        </p:spPr>
        <p:txBody>
          <a:bodyPr>
            <a:spAutoFit/>
          </a:bodyPr>
          <a:lstStyle/>
          <a:p>
            <a:pPr>
              <a:spcBef>
                <a:spcPct val="50000"/>
              </a:spcBef>
              <a:defRPr/>
            </a:pPr>
            <a:r>
              <a:rPr lang="ja-JP" altLang="en-US" sz="2400" b="1">
                <a:effectLst>
                  <a:outerShdw blurRad="38100" dist="38100" dir="2700000" algn="tl">
                    <a:srgbClr val="FFFFFF"/>
                  </a:outerShdw>
                </a:effectLst>
              </a:rPr>
              <a:t>中枢体系</a:t>
            </a:r>
          </a:p>
        </p:txBody>
      </p:sp>
      <p:cxnSp>
        <p:nvCxnSpPr>
          <p:cNvPr id="6150" name="AutoShape 6"/>
          <p:cNvCxnSpPr>
            <a:cxnSpLocks noChangeShapeType="1"/>
            <a:stCxn id="6148" idx="3"/>
          </p:cNvCxnSpPr>
          <p:nvPr/>
        </p:nvCxnSpPr>
        <p:spPr bwMode="auto">
          <a:xfrm flipH="1">
            <a:off x="1620838" y="4225925"/>
            <a:ext cx="984250" cy="571500"/>
          </a:xfrm>
          <a:prstGeom prst="straightConnector1">
            <a:avLst/>
          </a:prstGeom>
          <a:noFill/>
          <a:ln w="9525">
            <a:solidFill>
              <a:schemeClr val="tx1"/>
            </a:solidFill>
            <a:round/>
            <a:headEnd/>
            <a:tailEnd/>
          </a:ln>
        </p:spPr>
      </p:cxnSp>
      <p:cxnSp>
        <p:nvCxnSpPr>
          <p:cNvPr id="6151" name="AutoShape 7"/>
          <p:cNvCxnSpPr>
            <a:cxnSpLocks noChangeShapeType="1"/>
            <a:stCxn id="6148" idx="5"/>
          </p:cNvCxnSpPr>
          <p:nvPr/>
        </p:nvCxnSpPr>
        <p:spPr bwMode="auto">
          <a:xfrm>
            <a:off x="4235450" y="4225925"/>
            <a:ext cx="841375" cy="642938"/>
          </a:xfrm>
          <a:prstGeom prst="straightConnector1">
            <a:avLst/>
          </a:prstGeom>
          <a:noFill/>
          <a:ln w="9525">
            <a:solidFill>
              <a:schemeClr val="tx1"/>
            </a:solidFill>
            <a:round/>
            <a:headEnd/>
            <a:tailEnd/>
          </a:ln>
        </p:spPr>
      </p:cxnSp>
      <p:cxnSp>
        <p:nvCxnSpPr>
          <p:cNvPr id="6152" name="AutoShape 8"/>
          <p:cNvCxnSpPr>
            <a:cxnSpLocks noChangeShapeType="1"/>
            <a:stCxn id="6148" idx="1"/>
          </p:cNvCxnSpPr>
          <p:nvPr/>
        </p:nvCxnSpPr>
        <p:spPr bwMode="auto">
          <a:xfrm flipH="1" flipV="1">
            <a:off x="1042988" y="2205038"/>
            <a:ext cx="1562100" cy="1003300"/>
          </a:xfrm>
          <a:prstGeom prst="straightConnector1">
            <a:avLst/>
          </a:prstGeom>
          <a:noFill/>
          <a:ln w="9525">
            <a:solidFill>
              <a:schemeClr val="tx1"/>
            </a:solidFill>
            <a:round/>
            <a:headEnd/>
            <a:tailEnd/>
          </a:ln>
        </p:spPr>
      </p:cxnSp>
      <p:sp>
        <p:nvSpPr>
          <p:cNvPr id="6153" name="Oval 9"/>
          <p:cNvSpPr>
            <a:spLocks noChangeArrowheads="1"/>
          </p:cNvSpPr>
          <p:nvPr/>
        </p:nvSpPr>
        <p:spPr bwMode="auto">
          <a:xfrm>
            <a:off x="1042988" y="4724400"/>
            <a:ext cx="647700" cy="647700"/>
          </a:xfrm>
          <a:prstGeom prst="ellipse">
            <a:avLst/>
          </a:prstGeom>
          <a:solidFill>
            <a:srgbClr val="00FF00"/>
          </a:solidFill>
          <a:ln w="9525">
            <a:solidFill>
              <a:schemeClr val="tx1"/>
            </a:solidFill>
            <a:round/>
            <a:headEnd/>
            <a:tailEnd/>
          </a:ln>
        </p:spPr>
        <p:txBody>
          <a:bodyPr wrap="none" anchor="ctr"/>
          <a:lstStyle/>
          <a:p>
            <a:endParaRPr lang="ja-JP" altLang="en-US"/>
          </a:p>
        </p:txBody>
      </p:sp>
      <p:sp>
        <p:nvSpPr>
          <p:cNvPr id="6154" name="Oval 10"/>
          <p:cNvSpPr>
            <a:spLocks noChangeArrowheads="1"/>
          </p:cNvSpPr>
          <p:nvPr/>
        </p:nvSpPr>
        <p:spPr bwMode="auto">
          <a:xfrm>
            <a:off x="5003800" y="4797425"/>
            <a:ext cx="647700" cy="6477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6155" name="Oval 11"/>
          <p:cNvSpPr>
            <a:spLocks noChangeArrowheads="1"/>
          </p:cNvSpPr>
          <p:nvPr/>
        </p:nvSpPr>
        <p:spPr bwMode="auto">
          <a:xfrm>
            <a:off x="611188" y="1844675"/>
            <a:ext cx="576262" cy="431800"/>
          </a:xfrm>
          <a:prstGeom prst="ellipse">
            <a:avLst/>
          </a:prstGeom>
          <a:solidFill>
            <a:srgbClr val="00FFFF"/>
          </a:solidFill>
          <a:ln w="9525">
            <a:solidFill>
              <a:schemeClr val="tx1"/>
            </a:solidFill>
            <a:round/>
            <a:headEnd/>
            <a:tailEnd/>
          </a:ln>
        </p:spPr>
        <p:txBody>
          <a:bodyPr wrap="none" anchor="ctr"/>
          <a:lstStyle/>
          <a:p>
            <a:endParaRPr lang="ja-JP" altLang="en-US"/>
          </a:p>
        </p:txBody>
      </p:sp>
      <p:sp>
        <p:nvSpPr>
          <p:cNvPr id="6156" name="Text Box 12"/>
          <p:cNvSpPr txBox="1">
            <a:spLocks noChangeArrowheads="1"/>
          </p:cNvSpPr>
          <p:nvPr/>
        </p:nvSpPr>
        <p:spPr bwMode="auto">
          <a:xfrm>
            <a:off x="2484438" y="5516563"/>
            <a:ext cx="2519362" cy="822325"/>
          </a:xfrm>
          <a:prstGeom prst="rect">
            <a:avLst/>
          </a:prstGeom>
          <a:noFill/>
          <a:ln w="9525">
            <a:noFill/>
            <a:miter lim="800000"/>
            <a:headEnd/>
            <a:tailEnd/>
          </a:ln>
        </p:spPr>
        <p:txBody>
          <a:bodyPr>
            <a:spAutoFit/>
          </a:bodyPr>
          <a:lstStyle/>
          <a:p>
            <a:pPr>
              <a:spcBef>
                <a:spcPct val="50000"/>
              </a:spcBef>
            </a:pPr>
            <a:r>
              <a:rPr lang="ja-JP" altLang="en-US" sz="2400"/>
              <a:t>サテライト勘定・分析</a:t>
            </a:r>
          </a:p>
        </p:txBody>
      </p:sp>
      <p:sp>
        <p:nvSpPr>
          <p:cNvPr id="6157" name="Text Box 13"/>
          <p:cNvSpPr txBox="1">
            <a:spLocks noChangeArrowheads="1"/>
          </p:cNvSpPr>
          <p:nvPr/>
        </p:nvSpPr>
        <p:spPr bwMode="auto">
          <a:xfrm>
            <a:off x="900113" y="4508500"/>
            <a:ext cx="1584325" cy="641350"/>
          </a:xfrm>
          <a:prstGeom prst="rect">
            <a:avLst/>
          </a:prstGeom>
          <a:noFill/>
          <a:ln w="9525">
            <a:noFill/>
            <a:miter lim="800000"/>
            <a:headEnd/>
            <a:tailEnd/>
          </a:ln>
        </p:spPr>
        <p:txBody>
          <a:bodyPr>
            <a:spAutoFit/>
          </a:bodyPr>
          <a:lstStyle/>
          <a:p>
            <a:pPr>
              <a:spcBef>
                <a:spcPct val="50000"/>
              </a:spcBef>
            </a:pPr>
            <a:r>
              <a:rPr lang="ja-JP" altLang="en-US"/>
              <a:t>環境経済統合勘定</a:t>
            </a:r>
          </a:p>
        </p:txBody>
      </p:sp>
      <p:sp>
        <p:nvSpPr>
          <p:cNvPr id="6158" name="Text Box 14"/>
          <p:cNvSpPr txBox="1">
            <a:spLocks noChangeArrowheads="1"/>
          </p:cNvSpPr>
          <p:nvPr/>
        </p:nvSpPr>
        <p:spPr bwMode="auto">
          <a:xfrm>
            <a:off x="4572000" y="4868863"/>
            <a:ext cx="1512888" cy="641350"/>
          </a:xfrm>
          <a:prstGeom prst="rect">
            <a:avLst/>
          </a:prstGeom>
          <a:noFill/>
          <a:ln w="9525">
            <a:noFill/>
            <a:miter lim="800000"/>
            <a:headEnd/>
            <a:tailEnd/>
          </a:ln>
        </p:spPr>
        <p:txBody>
          <a:bodyPr>
            <a:spAutoFit/>
          </a:bodyPr>
          <a:lstStyle/>
          <a:p>
            <a:pPr>
              <a:spcBef>
                <a:spcPct val="50000"/>
              </a:spcBef>
            </a:pPr>
            <a:r>
              <a:rPr lang="ja-JP" altLang="en-US"/>
              <a:t>無償労働の貨幣評価</a:t>
            </a:r>
          </a:p>
        </p:txBody>
      </p:sp>
      <p:cxnSp>
        <p:nvCxnSpPr>
          <p:cNvPr id="6159" name="AutoShape 15"/>
          <p:cNvCxnSpPr>
            <a:cxnSpLocks noChangeShapeType="1"/>
          </p:cNvCxnSpPr>
          <p:nvPr/>
        </p:nvCxnSpPr>
        <p:spPr bwMode="auto">
          <a:xfrm flipV="1">
            <a:off x="4500563" y="2492375"/>
            <a:ext cx="215900" cy="947738"/>
          </a:xfrm>
          <a:prstGeom prst="straightConnector1">
            <a:avLst/>
          </a:prstGeom>
          <a:noFill/>
          <a:ln w="9525">
            <a:solidFill>
              <a:schemeClr val="tx1"/>
            </a:solidFill>
            <a:round/>
            <a:headEnd/>
            <a:tailEnd/>
          </a:ln>
        </p:spPr>
      </p:cxnSp>
      <p:sp>
        <p:nvSpPr>
          <p:cNvPr id="6160" name="Oval 16"/>
          <p:cNvSpPr>
            <a:spLocks noChangeArrowheads="1"/>
          </p:cNvSpPr>
          <p:nvPr/>
        </p:nvSpPr>
        <p:spPr bwMode="auto">
          <a:xfrm>
            <a:off x="4572000" y="2133600"/>
            <a:ext cx="431800" cy="358775"/>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p:txBody>
          <a:bodyPr/>
          <a:lstStyle/>
          <a:p>
            <a:r>
              <a:rPr lang="ja-JP" altLang="en-US" smtClean="0"/>
              <a:t>授業の感想から</a:t>
            </a:r>
          </a:p>
        </p:txBody>
      </p:sp>
      <p:sp>
        <p:nvSpPr>
          <p:cNvPr id="33795" name="コンテンツ プレースホルダー 2"/>
          <p:cNvSpPr>
            <a:spLocks noGrp="1"/>
          </p:cNvSpPr>
          <p:nvPr>
            <p:ph idx="1"/>
          </p:nvPr>
        </p:nvSpPr>
        <p:spPr/>
        <p:txBody>
          <a:bodyPr/>
          <a:lstStyle/>
          <a:p>
            <a:r>
              <a:rPr lang="ja-JP" altLang="en-US" sz="2000" dirty="0" smtClean="0"/>
              <a:t>（</a:t>
            </a:r>
            <a:r>
              <a:rPr lang="en-US" altLang="ja-JP" sz="2000" dirty="0" smtClean="0"/>
              <a:t>T</a:t>
            </a:r>
            <a:r>
              <a:rPr lang="ja-JP" altLang="en-US" sz="2000" dirty="0" smtClean="0"/>
              <a:t>１くん）賃金の発生する労働に従事する側が権力をもつことに性別役割分業の問題がある。　⇒政治学科の学生らしい感想！</a:t>
            </a:r>
            <a:endParaRPr lang="en-US" altLang="ja-JP" sz="2000" dirty="0" smtClean="0"/>
          </a:p>
          <a:p>
            <a:r>
              <a:rPr lang="ja-JP" altLang="en-US" sz="2000" dirty="0" smtClean="0"/>
              <a:t>（</a:t>
            </a:r>
            <a:r>
              <a:rPr lang="en-US" altLang="ja-JP" sz="2000" dirty="0" smtClean="0"/>
              <a:t>S1</a:t>
            </a:r>
            <a:r>
              <a:rPr lang="ja-JP" altLang="en-US" sz="2000" dirty="0" smtClean="0"/>
              <a:t>くん）（生産境界の設定に関して）趣味というくくりをなくしてもよいのではないか。</a:t>
            </a:r>
            <a:endParaRPr lang="en-US" altLang="ja-JP" sz="2000" dirty="0" smtClean="0"/>
          </a:p>
          <a:p>
            <a:r>
              <a:rPr lang="ja-JP" altLang="en-US" sz="2000" dirty="0" smtClean="0"/>
              <a:t>（</a:t>
            </a:r>
            <a:r>
              <a:rPr lang="en-US" altLang="ja-JP" sz="2000" dirty="0" smtClean="0"/>
              <a:t>T</a:t>
            </a:r>
            <a:r>
              <a:rPr lang="ja-JP" altLang="en-US" sz="2000" dirty="0" smtClean="0"/>
              <a:t>２くん）</a:t>
            </a:r>
            <a:r>
              <a:rPr lang="en-US" altLang="ja-JP" sz="2000" dirty="0" smtClean="0"/>
              <a:t>OC</a:t>
            </a:r>
            <a:r>
              <a:rPr lang="ja-JP" altLang="en-US" sz="2000" dirty="0" smtClean="0"/>
              <a:t>法を批判するのは、理想主義。</a:t>
            </a:r>
            <a:endParaRPr lang="en-US" altLang="ja-JP" sz="2000" dirty="0" smtClean="0"/>
          </a:p>
          <a:p>
            <a:r>
              <a:rPr lang="ja-JP" altLang="en-US" sz="2000" dirty="0" smtClean="0"/>
              <a:t>（</a:t>
            </a:r>
            <a:r>
              <a:rPr lang="en-US" altLang="ja-JP" sz="2000" dirty="0" smtClean="0"/>
              <a:t>K</a:t>
            </a:r>
            <a:r>
              <a:rPr lang="ja-JP" altLang="en-US" sz="2000" dirty="0" smtClean="0"/>
              <a:t>さん）（女性の社会進出の裏側に）家事労働を誰が担うかという問題があることがわかった。</a:t>
            </a:r>
            <a:endParaRPr lang="en-US" altLang="ja-JP" sz="2000" dirty="0" smtClean="0"/>
          </a:p>
          <a:p>
            <a:r>
              <a:rPr lang="ja-JP" altLang="en-US" sz="2000" dirty="0" smtClean="0"/>
              <a:t>⇒有償・無償の区別とは別のものとして、自分で家庭内労働（家事・育児等）をやらないで済ますには、政府の介入がなく、専門の業者もなければ、それをやってくれる、より給料の安い（露骨に言うと社会的地位の低い）他人を見つけてくる必要がある。もっとも、育児に関して言えば、託児施設の運営が効率的におこなわれれば、そうでもないかもしれないが、スタッフ１人がケアできる幼児・児童数には限界がある（とくに低年齢児）。</a:t>
            </a:r>
          </a:p>
          <a:p>
            <a:endParaRPr lang="ja-JP" altLang="en-US" sz="2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授業の感想から（続）</a:t>
            </a:r>
            <a:endParaRPr kumimoji="1" lang="ja-JP" altLang="en-US" dirty="0"/>
          </a:p>
        </p:txBody>
      </p:sp>
      <p:sp>
        <p:nvSpPr>
          <p:cNvPr id="3" name="コンテンツ プレースホルダ 2"/>
          <p:cNvSpPr>
            <a:spLocks noGrp="1"/>
          </p:cNvSpPr>
          <p:nvPr>
            <p:ph idx="1"/>
          </p:nvPr>
        </p:nvSpPr>
        <p:spPr/>
        <p:txBody>
          <a:bodyPr/>
          <a:lstStyle/>
          <a:p>
            <a:r>
              <a:rPr kumimoji="1" lang="ja-JP" altLang="en-US" sz="2200" dirty="0" smtClean="0"/>
              <a:t>（多数）</a:t>
            </a:r>
            <a:r>
              <a:rPr kumimoji="1" lang="en-US" altLang="ja-JP" sz="2200" dirty="0" smtClean="0"/>
              <a:t>OC</a:t>
            </a:r>
            <a:r>
              <a:rPr kumimoji="1" lang="ja-JP" altLang="en-US" sz="2200" dirty="0" smtClean="0"/>
              <a:t>法で使われる賃金データの男女格差の大きさが印象に残った。</a:t>
            </a:r>
            <a:endParaRPr kumimoji="1" lang="en-US" altLang="ja-JP" sz="2200" dirty="0" smtClean="0"/>
          </a:p>
          <a:p>
            <a:r>
              <a:rPr lang="ja-JP" altLang="en-US" sz="2200" dirty="0" smtClean="0"/>
              <a:t>（</a:t>
            </a:r>
            <a:r>
              <a:rPr lang="en-US" altLang="ja-JP" sz="2200" dirty="0" smtClean="0"/>
              <a:t>T3</a:t>
            </a:r>
            <a:r>
              <a:rPr lang="ja-JP" altLang="en-US" sz="2200" dirty="0" smtClean="0"/>
              <a:t>くん）　日本と世界との無償労働・</a:t>
            </a:r>
            <a:r>
              <a:rPr lang="en-US" altLang="ja-JP" sz="2200" dirty="0" smtClean="0"/>
              <a:t>GDP</a:t>
            </a:r>
            <a:r>
              <a:rPr lang="ja-JP" altLang="en-US" sz="2200" dirty="0" smtClean="0"/>
              <a:t>比の差は驚きだった。</a:t>
            </a:r>
            <a:endParaRPr lang="en-US" altLang="ja-JP" sz="2200" dirty="0" smtClean="0"/>
          </a:p>
          <a:p>
            <a:r>
              <a:rPr lang="ja-JP" altLang="en-US" sz="2200" dirty="0" smtClean="0"/>
              <a:t>（</a:t>
            </a:r>
            <a:r>
              <a:rPr lang="en-US" altLang="ja-JP" sz="2200" dirty="0" smtClean="0"/>
              <a:t>S2</a:t>
            </a:r>
            <a:r>
              <a:rPr lang="ja-JP" altLang="en-US" sz="2200" dirty="0" smtClean="0"/>
              <a:t>くん）　女性が社会進出をしたために、無償労働としてなされていた活動分野を市場で補わなくてはならず、サービス業者は</a:t>
            </a:r>
            <a:r>
              <a:rPr lang="en-US" altLang="ja-JP" sz="2200" dirty="0" smtClean="0"/>
              <a:t>,</a:t>
            </a:r>
            <a:r>
              <a:rPr lang="ja-JP" altLang="en-US" sz="2200" dirty="0" smtClean="0"/>
              <a:t>女性が無償労働をおこなう機会費用以下で労働者を確保しようとする。そのため、介護、育児サービス業には問題が多く、人手が足りない上に賃金も安い。 ⇒機会費用（</a:t>
            </a:r>
            <a:r>
              <a:rPr lang="en-US" altLang="ja-JP" sz="2200" dirty="0" smtClean="0"/>
              <a:t>OC</a:t>
            </a:r>
            <a:r>
              <a:rPr lang="ja-JP" altLang="en-US" sz="2200" dirty="0" smtClean="0"/>
              <a:t>）概念を使いこなしている</a:t>
            </a:r>
            <a:r>
              <a:rPr lang="ja-JP" altLang="en-US" sz="2200" dirty="0" smtClean="0"/>
              <a:t>！ただし、</a:t>
            </a:r>
            <a:r>
              <a:rPr lang="ja-JP" altLang="en-US" sz="2200" dirty="0" smtClean="0"/>
              <a:t>たとえば、保育の場合、施設の固定資本減耗を含む諸費用、育児の効率（１人で何人をケアできるか）を考慮する必要がある。</a:t>
            </a:r>
            <a:endParaRPr kumimoji="1" lang="ja-JP" altLang="en-US" sz="2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p:cNvSpPr>
          <p:nvPr>
            <p:ph type="title"/>
          </p:nvPr>
        </p:nvSpPr>
        <p:spPr/>
        <p:txBody>
          <a:bodyPr/>
          <a:lstStyle/>
          <a:p>
            <a:r>
              <a:rPr lang="ja-JP" altLang="en-US" smtClean="0"/>
              <a:t>ドイツの試み</a:t>
            </a:r>
          </a:p>
        </p:txBody>
      </p:sp>
      <p:sp>
        <p:nvSpPr>
          <p:cNvPr id="34819" name="コンテンツ プレースホルダー 2"/>
          <p:cNvSpPr>
            <a:spLocks noGrp="1"/>
          </p:cNvSpPr>
          <p:nvPr>
            <p:ph idx="1"/>
          </p:nvPr>
        </p:nvSpPr>
        <p:spPr/>
        <p:txBody>
          <a:bodyPr/>
          <a:lstStyle/>
          <a:p>
            <a:r>
              <a:rPr lang="ja-JP" altLang="en-US" dirty="0" smtClean="0"/>
              <a:t>ドイツ連立政権（</a:t>
            </a:r>
            <a:r>
              <a:rPr lang="en-US" altLang="ja-JP" dirty="0" smtClean="0"/>
              <a:t>CDU</a:t>
            </a:r>
            <a:r>
              <a:rPr lang="ja-JP" altLang="en-US" dirty="0" smtClean="0"/>
              <a:t>・</a:t>
            </a:r>
            <a:r>
              <a:rPr lang="en-US" altLang="ja-JP" dirty="0" smtClean="0"/>
              <a:t>CSU</a:t>
            </a:r>
            <a:r>
              <a:rPr lang="ja-JP" altLang="en-US" dirty="0" smtClean="0"/>
              <a:t>＋自民党、当時）は、</a:t>
            </a:r>
            <a:r>
              <a:rPr lang="en-US" altLang="ja-JP" dirty="0" smtClean="0"/>
              <a:t>2013</a:t>
            </a:r>
            <a:r>
              <a:rPr lang="ja-JP" altLang="en-US" dirty="0" smtClean="0"/>
              <a:t>年８月１日から、１歳児・２歳児の幼児をもつ家庭に対して、家庭保育手当（在宅育児手当）を受給するか、託児施設に幼児を預ける法的権利を与える法律を成立させた。</a:t>
            </a:r>
            <a:r>
              <a:rPr lang="en-US" altLang="ja-JP" dirty="0" smtClean="0"/>
              <a:t>CDU</a:t>
            </a:r>
            <a:r>
              <a:rPr lang="ja-JP" altLang="en-US" dirty="0" smtClean="0"/>
              <a:t>シュレーダー家庭相（当時）の主導のもとに、党内外の反対を押し切ったもの。</a:t>
            </a:r>
            <a:r>
              <a:rPr lang="en-US" altLang="ja-JP" sz="2000" dirty="0" smtClean="0"/>
              <a:t>2013</a:t>
            </a:r>
            <a:r>
              <a:rPr lang="ja-JP" altLang="en-US" sz="2000" dirty="0" smtClean="0"/>
              <a:t>年</a:t>
            </a:r>
            <a:r>
              <a:rPr lang="en-US" altLang="ja-JP" sz="2000" dirty="0" smtClean="0"/>
              <a:t>8</a:t>
            </a:r>
            <a:r>
              <a:rPr lang="ja-JP" altLang="en-US" sz="2000" dirty="0" smtClean="0"/>
              <a:t>月から月</a:t>
            </a:r>
            <a:r>
              <a:rPr lang="en-US" altLang="ja-JP" sz="2000" dirty="0" smtClean="0"/>
              <a:t>100</a:t>
            </a:r>
            <a:r>
              <a:rPr lang="ja-JP" altLang="en-US" sz="2000" dirty="0" smtClean="0"/>
              <a:t>ユーロ、</a:t>
            </a:r>
            <a:r>
              <a:rPr lang="en-US" altLang="ja-JP" sz="2000" dirty="0" smtClean="0"/>
              <a:t>2014</a:t>
            </a:r>
            <a:r>
              <a:rPr lang="ja-JP" altLang="en-US" sz="2000" dirty="0" smtClean="0"/>
              <a:t>年</a:t>
            </a:r>
            <a:r>
              <a:rPr lang="en-US" altLang="ja-JP" sz="2000" dirty="0" smtClean="0"/>
              <a:t>8</a:t>
            </a:r>
            <a:r>
              <a:rPr lang="ja-JP" altLang="en-US" sz="2000" dirty="0" smtClean="0"/>
              <a:t>月から月</a:t>
            </a:r>
            <a:r>
              <a:rPr lang="en-US" altLang="ja-JP" sz="2000" dirty="0" smtClean="0"/>
              <a:t>150</a:t>
            </a:r>
            <a:r>
              <a:rPr lang="ja-JP" altLang="en-US" sz="2000" dirty="0" smtClean="0"/>
              <a:t>ユーロを最長</a:t>
            </a:r>
            <a:r>
              <a:rPr lang="en-US" altLang="ja-JP" sz="2000" dirty="0" smtClean="0"/>
              <a:t>22</a:t>
            </a:r>
            <a:r>
              <a:rPr lang="ja-JP" altLang="en-US" sz="2000" dirty="0" smtClean="0"/>
              <a:t>カ月支給する。</a:t>
            </a:r>
            <a:endParaRPr lang="en-US" altLang="ja-JP" sz="2000" dirty="0" smtClean="0"/>
          </a:p>
          <a:p>
            <a:r>
              <a:rPr lang="ja-JP" altLang="en-US" sz="2400" dirty="0" smtClean="0"/>
              <a:t>「女性を家庭に再び閉じ込めようとする」政策という批判のほか、子どもの面倒を見る気も無いのに、金銭的収入を得ようとする親がいるかもしれないこと、託児施設の不足など、問題は多い。</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data.kristinaschroeder.de/images/2010/10/27/2-4cc84245577ac.jpg">
            <a:hlinkClick r:id="rId2"/>
          </p:cNvPr>
          <p:cNvPicPr>
            <a:picLocks noChangeAspect="1" noChangeArrowheads="1"/>
          </p:cNvPicPr>
          <p:nvPr/>
        </p:nvPicPr>
        <p:blipFill>
          <a:blip r:embed="rId3" cstate="print"/>
          <a:srcRect/>
          <a:stretch>
            <a:fillRect/>
          </a:stretch>
        </p:blipFill>
        <p:spPr bwMode="auto">
          <a:xfrm>
            <a:off x="3557588" y="3068638"/>
            <a:ext cx="4757737" cy="3168650"/>
          </a:xfrm>
          <a:prstGeom prst="rect">
            <a:avLst/>
          </a:prstGeom>
          <a:noFill/>
          <a:ln w="9525">
            <a:noFill/>
            <a:miter lim="800000"/>
            <a:headEnd/>
            <a:tailEnd/>
          </a:ln>
        </p:spPr>
      </p:pic>
      <p:sp>
        <p:nvSpPr>
          <p:cNvPr id="35843" name="テキスト ボックス 3"/>
          <p:cNvSpPr txBox="1">
            <a:spLocks noChangeArrowheads="1"/>
          </p:cNvSpPr>
          <p:nvPr/>
        </p:nvSpPr>
        <p:spPr bwMode="auto">
          <a:xfrm>
            <a:off x="2484438" y="2133600"/>
            <a:ext cx="6048375" cy="646113"/>
          </a:xfrm>
          <a:prstGeom prst="rect">
            <a:avLst/>
          </a:prstGeom>
          <a:noFill/>
          <a:ln w="9525">
            <a:noFill/>
            <a:miter lim="800000"/>
            <a:headEnd/>
            <a:tailEnd/>
          </a:ln>
        </p:spPr>
        <p:txBody>
          <a:bodyPr>
            <a:spAutoFit/>
          </a:bodyPr>
          <a:lstStyle/>
          <a:p>
            <a:r>
              <a:rPr lang="ja-JP" altLang="ja-JP" b="1"/>
              <a:t>クリスティナ・シュレーダー</a:t>
            </a:r>
            <a:r>
              <a:rPr lang="ja-JP" altLang="ja-JP"/>
              <a:t>（Kristina Schröder、旧姓ケーラーKöhler。</a:t>
            </a:r>
            <a:r>
              <a:rPr lang="ja-JP" altLang="ja-JP">
                <a:hlinkClick r:id="rId4" tooltip="1977年"/>
              </a:rPr>
              <a:t>1977年</a:t>
            </a:r>
            <a:r>
              <a:rPr lang="ja-JP" altLang="ja-JP">
                <a:hlinkClick r:id="rId5" tooltip="8月3日"/>
              </a:rPr>
              <a:t>8月3日</a:t>
            </a:r>
            <a:r>
              <a:rPr lang="ja-JP" altLang="ja-JP"/>
              <a:t>–）</a:t>
            </a:r>
            <a:endParaRPr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z="3800" smtClean="0"/>
              <a:t>第三者基準とは何か？</a:t>
            </a:r>
          </a:p>
        </p:txBody>
      </p:sp>
      <p:sp>
        <p:nvSpPr>
          <p:cNvPr id="7171" name="Rectangle 3"/>
          <p:cNvSpPr>
            <a:spLocks noGrp="1" noChangeArrowheads="1"/>
          </p:cNvSpPr>
          <p:nvPr>
            <p:ph type="body" idx="1"/>
          </p:nvPr>
        </p:nvSpPr>
        <p:spPr/>
        <p:txBody>
          <a:bodyPr/>
          <a:lstStyle/>
          <a:p>
            <a:pPr eaLnBrk="1" hangingPunct="1">
              <a:lnSpc>
                <a:spcPct val="90000"/>
              </a:lnSpc>
            </a:pPr>
            <a:r>
              <a:rPr lang="ja-JP" altLang="en-US" sz="2400" smtClean="0"/>
              <a:t>「ほかのひとに代わってやってもらうことができるかどうか」が判別基準。（委任可能性</a:t>
            </a:r>
            <a:r>
              <a:rPr lang="en-US" altLang="ja-JP" sz="2400" smtClean="0"/>
              <a:t>delegability</a:t>
            </a:r>
            <a:r>
              <a:rPr lang="ja-JP" altLang="en-US" sz="2400" smtClean="0"/>
              <a:t>基準）</a:t>
            </a:r>
          </a:p>
          <a:p>
            <a:pPr eaLnBrk="1" hangingPunct="1">
              <a:lnSpc>
                <a:spcPct val="90000"/>
              </a:lnSpc>
            </a:pPr>
            <a:r>
              <a:rPr lang="ja-JP" altLang="en-US" sz="2400" smtClean="0"/>
              <a:t>代わってもらえれば、経済的意味での生産。そうでなければ、分業の可能性も、市場が成立する可能性も、産業が成立する可能性もないことが考慮されている。</a:t>
            </a:r>
          </a:p>
          <a:p>
            <a:pPr eaLnBrk="1" hangingPunct="1">
              <a:lnSpc>
                <a:spcPct val="90000"/>
              </a:lnSpc>
            </a:pPr>
            <a:r>
              <a:rPr lang="ja-JP" altLang="en-US" sz="2400" smtClean="0"/>
              <a:t>炊事、洗濯、掃除などの家事、育児、介護、看護等は、だれが実行するかによって、</a:t>
            </a:r>
            <a:r>
              <a:rPr lang="en-US" altLang="ja-JP" sz="2400" smtClean="0"/>
              <a:t>GDP</a:t>
            </a:r>
            <a:r>
              <a:rPr lang="ja-JP" altLang="en-US" sz="2400" smtClean="0"/>
              <a:t>に含まれていない場合もあるが（体系の生産境界によって決まる）、この基準によれば、そうした統計慣行によらずに、それらを生産と判定できる。</a:t>
            </a:r>
          </a:p>
          <a:p>
            <a:pPr eaLnBrk="1" hangingPunct="1">
              <a:lnSpc>
                <a:spcPct val="90000"/>
              </a:lnSpc>
            </a:pPr>
            <a:r>
              <a:rPr lang="ja-JP" altLang="en-US" sz="2400" smtClean="0"/>
              <a:t>とはいっても、判別が微妙な領域も多い。妊娠・出産、身の回りの用事、園芸、通勤、マイカーの運転等々。</a:t>
            </a:r>
            <a:endParaRPr lang="en-US" altLang="ja-JP" sz="2400" smtClean="0"/>
          </a:p>
          <a:p>
            <a:pPr eaLnBrk="1" hangingPunct="1">
              <a:lnSpc>
                <a:spcPct val="90000"/>
              </a:lnSpc>
            </a:pPr>
            <a:r>
              <a:rPr lang="ja-JP" altLang="en-US" sz="2400" smtClean="0"/>
              <a:t>ボランティアは、賃金ゼロの</a:t>
            </a:r>
            <a:r>
              <a:rPr lang="en-US" altLang="ja-JP" sz="2400" smtClean="0"/>
              <a:t>SNA</a:t>
            </a:r>
            <a:r>
              <a:rPr lang="ja-JP" altLang="en-US" sz="2400" smtClean="0"/>
              <a:t>（体系内）労働。</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900113" y="260350"/>
            <a:ext cx="7772400" cy="1143000"/>
          </a:xfrm>
        </p:spPr>
        <p:txBody>
          <a:bodyPr/>
          <a:lstStyle/>
          <a:p>
            <a:pPr eaLnBrk="1" hangingPunct="1"/>
            <a:r>
              <a:rPr lang="ja-JP" altLang="en-US" smtClean="0"/>
              <a:t>「第三者基準」についての補足</a:t>
            </a:r>
          </a:p>
        </p:txBody>
      </p:sp>
      <p:sp>
        <p:nvSpPr>
          <p:cNvPr id="8195" name="コンテンツ プレースホルダ 2"/>
          <p:cNvSpPr>
            <a:spLocks noGrp="1"/>
          </p:cNvSpPr>
          <p:nvPr>
            <p:ph idx="1"/>
          </p:nvPr>
        </p:nvSpPr>
        <p:spPr/>
        <p:txBody>
          <a:bodyPr/>
          <a:lstStyle/>
          <a:p>
            <a:pPr eaLnBrk="1" hangingPunct="1"/>
            <a:r>
              <a:rPr lang="ja-JP" altLang="en-US" sz="2400" smtClean="0"/>
              <a:t>最初にこの基準を提案したのは、家政学者マーガレット・リード。</a:t>
            </a:r>
            <a:endParaRPr lang="en-US" altLang="ja-JP" sz="2400" smtClean="0"/>
          </a:p>
          <a:p>
            <a:pPr eaLnBrk="1" hangingPunct="1"/>
            <a:r>
              <a:rPr lang="en-GB" altLang="ja-JP" sz="2400" smtClean="0"/>
              <a:t>Reid, Margaret [1934] </a:t>
            </a:r>
            <a:r>
              <a:rPr lang="en-GB" altLang="ja-JP" sz="2400" i="1" smtClean="0"/>
              <a:t>Economics of Household Production</a:t>
            </a:r>
            <a:r>
              <a:rPr lang="en-GB" altLang="ja-JP" sz="2400" smtClean="0"/>
              <a:t>, John Wiley.</a:t>
            </a:r>
          </a:p>
          <a:p>
            <a:pPr eaLnBrk="1" hangingPunct="1"/>
            <a:r>
              <a:rPr lang="ja-JP" altLang="en-US" sz="2400" smtClean="0"/>
              <a:t>リードのオリジナル・フォーミュレーションでは、活動するひととその活動の対象であるひととの間に「個人的関係」の存在を前提にしなければならないような場合、経済的生産ではないとしていた。だからこそ、「第三者基準」であった。</a:t>
            </a:r>
            <a:endParaRPr lang="en-US" altLang="ja-JP" sz="2400" smtClean="0"/>
          </a:p>
          <a:p>
            <a:pPr eaLnBrk="1" hangingPunct="1"/>
            <a:r>
              <a:rPr lang="ja-JP" altLang="en-US" sz="2400" smtClean="0"/>
              <a:t>しかし、生産が物理的過程であることを考慮すると、そのような条件を付加することに意味があるのかという疑問も生じる。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ja-JP" altLang="en-US" smtClean="0"/>
              <a:t>「第三者基準」についての補足（続）</a:t>
            </a:r>
          </a:p>
        </p:txBody>
      </p:sp>
      <p:sp>
        <p:nvSpPr>
          <p:cNvPr id="9219" name="コンテンツ プレースホルダー 2"/>
          <p:cNvSpPr>
            <a:spLocks noGrp="1"/>
          </p:cNvSpPr>
          <p:nvPr>
            <p:ph idx="1"/>
          </p:nvPr>
        </p:nvSpPr>
        <p:spPr/>
        <p:txBody>
          <a:bodyPr/>
          <a:lstStyle/>
          <a:p>
            <a:r>
              <a:rPr lang="ja-JP" altLang="en-US" smtClean="0"/>
              <a:t>リードの業績は、いったん、忘れ去られるが、</a:t>
            </a:r>
            <a:r>
              <a:rPr lang="en-US" altLang="ja-JP" smtClean="0"/>
              <a:t>60</a:t>
            </a:r>
            <a:r>
              <a:rPr lang="ja-JP" altLang="en-US" smtClean="0"/>
              <a:t>年代後半～７０年代にフェミニズムの興隆とともに再発見される。</a:t>
            </a:r>
            <a:endParaRPr lang="en-US" altLang="ja-JP" smtClean="0"/>
          </a:p>
          <a:p>
            <a:r>
              <a:rPr lang="ja-JP" altLang="en-US" smtClean="0"/>
              <a:t>国民経済計算では、以下の仕事がある。</a:t>
            </a:r>
            <a:endParaRPr lang="en-US" altLang="ja-JP" smtClean="0"/>
          </a:p>
          <a:p>
            <a:r>
              <a:rPr lang="en-GB" altLang="ja-JP" smtClean="0"/>
              <a:t>Hawrylyshyn, Oli [1977] “Towards a Definition of Non-market Activities” </a:t>
            </a:r>
            <a:r>
              <a:rPr lang="en-GB" altLang="ja-JP" i="1" smtClean="0"/>
              <a:t>Review of Income and Wealth</a:t>
            </a:r>
            <a:r>
              <a:rPr lang="en-GB" altLang="ja-JP" smtClean="0"/>
              <a:t>, 23 (1), pp.79–96.</a:t>
            </a:r>
            <a:endParaRPr lang="ja-JP" altLang="ja-JP" smtClean="0"/>
          </a:p>
          <a:p>
            <a:r>
              <a:rPr lang="en-GB" altLang="ja-JP" smtClean="0"/>
              <a:t>Hill, T.P. [1977] “On Goods and Services” </a:t>
            </a:r>
            <a:r>
              <a:rPr lang="en-GB" altLang="ja-JP" i="1" smtClean="0"/>
              <a:t>Review of Income and Wealth</a:t>
            </a:r>
            <a:r>
              <a:rPr lang="en-GB" altLang="ja-JP" smtClean="0"/>
              <a:t>, ser23, 1977.</a:t>
            </a:r>
            <a:endParaRPr lang="ja-JP" altLang="ja-JP" smtClean="0"/>
          </a:p>
          <a:p>
            <a:r>
              <a:rPr lang="en-GB" altLang="ja-JP" smtClean="0"/>
              <a:t>Hill, T. P. [1979] “Do-it-yourself and GDP” </a:t>
            </a:r>
            <a:r>
              <a:rPr lang="en-GB" altLang="ja-JP" i="1" smtClean="0"/>
              <a:t>Review of Income and Wealth</a:t>
            </a:r>
            <a:r>
              <a:rPr lang="en-GB" altLang="ja-JP" smtClean="0"/>
              <a:t>, ser.25, 1979.</a:t>
            </a:r>
            <a:endParaRPr lang="ja-JP" altLang="ja-JP" smtClean="0"/>
          </a:p>
          <a:p>
            <a:r>
              <a:rPr lang="ja-JP" altLang="en-US"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7"/>
          <p:cNvSpPr txBox="1">
            <a:spLocks noChangeArrowheads="1"/>
          </p:cNvSpPr>
          <p:nvPr/>
        </p:nvSpPr>
        <p:spPr bwMode="auto">
          <a:xfrm>
            <a:off x="3851275" y="6021388"/>
            <a:ext cx="2016125" cy="366712"/>
          </a:xfrm>
          <a:prstGeom prst="rect">
            <a:avLst/>
          </a:prstGeom>
          <a:noFill/>
          <a:ln w="9525">
            <a:noFill/>
            <a:miter lim="800000"/>
            <a:headEnd/>
            <a:tailEnd/>
          </a:ln>
        </p:spPr>
        <p:txBody>
          <a:bodyPr>
            <a:spAutoFit/>
          </a:bodyPr>
          <a:lstStyle/>
          <a:p>
            <a:pPr>
              <a:spcBef>
                <a:spcPct val="50000"/>
              </a:spcBef>
            </a:pPr>
            <a:r>
              <a:rPr lang="en-US" altLang="ja-JP"/>
              <a:t>1997.5.16『</a:t>
            </a:r>
            <a:r>
              <a:rPr lang="ja-JP" altLang="en-US"/>
              <a:t>日経</a:t>
            </a:r>
            <a:r>
              <a:rPr lang="en-US" altLang="ja-JP"/>
              <a:t>』</a:t>
            </a:r>
          </a:p>
        </p:txBody>
      </p:sp>
      <p:sp>
        <p:nvSpPr>
          <p:cNvPr id="10243" name="Rectangle 11"/>
          <p:cNvSpPr>
            <a:spLocks noGrp="1" noChangeArrowheads="1"/>
          </p:cNvSpPr>
          <p:nvPr>
            <p:ph type="title"/>
          </p:nvPr>
        </p:nvSpPr>
        <p:spPr>
          <a:xfrm>
            <a:off x="914400" y="277813"/>
            <a:ext cx="5097463" cy="1143000"/>
          </a:xfrm>
        </p:spPr>
        <p:txBody>
          <a:bodyPr/>
          <a:lstStyle/>
          <a:p>
            <a:pPr eaLnBrk="1" hangingPunct="1"/>
            <a:r>
              <a:rPr lang="en-US" altLang="ja-JP" sz="3800" smtClean="0"/>
              <a:t>1997</a:t>
            </a:r>
            <a:r>
              <a:rPr lang="ja-JP" altLang="en-US" sz="3800" smtClean="0"/>
              <a:t>年の経済企画庁（現内閣府）推計</a:t>
            </a:r>
          </a:p>
        </p:txBody>
      </p:sp>
      <p:sp>
        <p:nvSpPr>
          <p:cNvPr id="10244" name="Rectangle 14"/>
          <p:cNvSpPr>
            <a:spLocks noGrp="1" noChangeArrowheads="1"/>
          </p:cNvSpPr>
          <p:nvPr>
            <p:ph type="body" idx="1"/>
          </p:nvPr>
        </p:nvSpPr>
        <p:spPr>
          <a:xfrm>
            <a:off x="914400" y="1600200"/>
            <a:ext cx="4305300" cy="4530725"/>
          </a:xfrm>
        </p:spPr>
        <p:txBody>
          <a:bodyPr/>
          <a:lstStyle/>
          <a:p>
            <a:pPr eaLnBrk="1" hangingPunct="1">
              <a:lnSpc>
                <a:spcPct val="90000"/>
              </a:lnSpc>
            </a:pPr>
            <a:r>
              <a:rPr lang="en-US" altLang="ja-JP" sz="2000" smtClean="0"/>
              <a:t>1995</a:t>
            </a:r>
            <a:r>
              <a:rPr lang="ja-JP" altLang="en-US" sz="2000" smtClean="0"/>
              <a:t>年の第４回世界女性会議で採択された行動綱領に基づいたもの。</a:t>
            </a:r>
          </a:p>
          <a:p>
            <a:pPr eaLnBrk="1" hangingPunct="1">
              <a:lnSpc>
                <a:spcPct val="90000"/>
              </a:lnSpc>
            </a:pPr>
            <a:r>
              <a:rPr lang="ja-JP" altLang="en-US" sz="2000" smtClean="0"/>
              <a:t>「国民勘定でとらえられていない家事等の無償労働を定量的に測定し、中枢国民勘定とは別のものであるが、それと整合性をもったサテライト勘定やその他の公式勘定統計の中で、そうした無償労働の価値を評価し、それらに正確に反映させるための方法を研究すること」が行動綱領に盛り込まれた。 </a:t>
            </a:r>
          </a:p>
          <a:p>
            <a:pPr eaLnBrk="1" hangingPunct="1">
              <a:lnSpc>
                <a:spcPct val="90000"/>
              </a:lnSpc>
            </a:pPr>
            <a:r>
              <a:rPr lang="ja-JP" altLang="en-US" sz="2000" smtClean="0"/>
              <a:t>鵜野公郎慶応大教授を座長とする経済企画庁「無償労働研究会」で議論された。</a:t>
            </a:r>
          </a:p>
          <a:p>
            <a:pPr eaLnBrk="1" hangingPunct="1">
              <a:lnSpc>
                <a:spcPct val="90000"/>
              </a:lnSpc>
            </a:pPr>
            <a:endParaRPr lang="ja-JP" altLang="en-US" sz="2000" smtClean="0"/>
          </a:p>
          <a:p>
            <a:pPr eaLnBrk="1" hangingPunct="1">
              <a:lnSpc>
                <a:spcPct val="90000"/>
              </a:lnSpc>
            </a:pPr>
            <a:endParaRPr lang="ja-JP" altLang="en-US" sz="2000" smtClean="0"/>
          </a:p>
          <a:p>
            <a:pPr eaLnBrk="1" hangingPunct="1">
              <a:lnSpc>
                <a:spcPct val="90000"/>
              </a:lnSpc>
            </a:pPr>
            <a:endParaRPr lang="en-US" altLang="ja-JP" sz="2000" smtClean="0"/>
          </a:p>
        </p:txBody>
      </p:sp>
      <p:pic>
        <p:nvPicPr>
          <p:cNvPr id="10245" name="Picture 10"/>
          <p:cNvPicPr>
            <a:picLocks noGrp="1" noChangeAspect="1" noChangeArrowheads="1"/>
          </p:cNvPicPr>
          <p:nvPr>
            <p:ph idx="4294967295"/>
          </p:nvPr>
        </p:nvPicPr>
        <p:blipFill>
          <a:blip r:embed="rId2" cstate="print"/>
          <a:srcRect/>
          <a:stretch>
            <a:fillRect/>
          </a:stretch>
        </p:blipFill>
        <p:spPr>
          <a:xfrm>
            <a:off x="5549900" y="0"/>
            <a:ext cx="2955925" cy="6453188"/>
          </a:xfrm>
          <a:noFill/>
        </p:spPr>
      </p:pic>
      <p:pic>
        <p:nvPicPr>
          <p:cNvPr id="15375" name="Picture 15"/>
          <p:cNvPicPr>
            <a:picLocks noChangeAspect="1" noChangeArrowheads="1"/>
          </p:cNvPicPr>
          <p:nvPr/>
        </p:nvPicPr>
        <p:blipFill>
          <a:blip r:embed="rId2" cstate="print"/>
          <a:srcRect/>
          <a:stretch>
            <a:fillRect/>
          </a:stretch>
        </p:blipFill>
        <p:spPr bwMode="auto">
          <a:xfrm>
            <a:off x="4143375" y="-242888"/>
            <a:ext cx="5000625" cy="10917238"/>
          </a:xfrm>
          <a:prstGeom prst="rect">
            <a:avLst/>
          </a:prstGeom>
          <a:noFill/>
          <a:ln w="9525">
            <a:noFill/>
            <a:miter lim="800000"/>
            <a:headEnd/>
            <a:tailEnd/>
          </a:ln>
        </p:spPr>
      </p:pic>
      <p:pic>
        <p:nvPicPr>
          <p:cNvPr id="15376" name="Picture 16"/>
          <p:cNvPicPr>
            <a:picLocks noChangeAspect="1" noChangeArrowheads="1"/>
          </p:cNvPicPr>
          <p:nvPr/>
        </p:nvPicPr>
        <p:blipFill>
          <a:blip r:embed="rId2" cstate="print"/>
          <a:srcRect/>
          <a:stretch>
            <a:fillRect/>
          </a:stretch>
        </p:blipFill>
        <p:spPr bwMode="auto">
          <a:xfrm>
            <a:off x="-468313" y="-4059238"/>
            <a:ext cx="5000626" cy="10917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5375"/>
                                        </p:tgtEl>
                                        <p:attrNameLst>
                                          <p:attrName>style.visibility</p:attrName>
                                        </p:attrNameLst>
                                      </p:cBhvr>
                                      <p:to>
                                        <p:strVal val="visible"/>
                                      </p:to>
                                    </p:set>
                                    <p:animEffect transition="in" filter="checkerboard(across)">
                                      <p:cBhvr>
                                        <p:cTn id="7" dur="500"/>
                                        <p:tgtEl>
                                          <p:spTgt spid="153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5376"/>
                                        </p:tgtEl>
                                        <p:attrNameLst>
                                          <p:attrName>style.visibility</p:attrName>
                                        </p:attrNameLst>
                                      </p:cBhvr>
                                      <p:to>
                                        <p:strVal val="visible"/>
                                      </p:to>
                                    </p:set>
                                    <p:animEffect transition="in" filter="checkerboard(across)">
                                      <p:cBhvr>
                                        <p:cTn id="12" dur="500"/>
                                        <p:tgtEl>
                                          <p:spTgt spid="15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ja-JP" altLang="en-US" sz="3800" smtClean="0"/>
              <a:t>基本データは、生活時間（時間使用）統計と賃金データ</a:t>
            </a:r>
          </a:p>
        </p:txBody>
      </p:sp>
      <p:sp>
        <p:nvSpPr>
          <p:cNvPr id="11267" name="Rectangle 3"/>
          <p:cNvSpPr>
            <a:spLocks noGrp="1" noChangeArrowheads="1"/>
          </p:cNvSpPr>
          <p:nvPr>
            <p:ph type="body" idx="1"/>
          </p:nvPr>
        </p:nvSpPr>
        <p:spPr/>
        <p:txBody>
          <a:bodyPr/>
          <a:lstStyle/>
          <a:p>
            <a:pPr eaLnBrk="1" hangingPunct="1"/>
            <a:r>
              <a:rPr lang="ja-JP" altLang="en-US" smtClean="0"/>
              <a:t>生活時間（時間使用）調査で１日２４時間をどのように配分しているかを調べ、それぞれの時間使用カテゴリー（睡眠、身の回りの用事、育児、通勤等々）が生産境界図のどこに配置されるかを検討し、（一般的）生産境界内であり（体系の）生産境界外と判定されたものについて、適切な賃金データを使って評価する。</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
          <p:cNvSpPr>
            <a:spLocks noGrp="1" noChangeArrowheads="1"/>
          </p:cNvSpPr>
          <p:nvPr>
            <p:ph type="title"/>
          </p:nvPr>
        </p:nvSpPr>
        <p:spPr/>
        <p:txBody>
          <a:bodyPr/>
          <a:lstStyle/>
          <a:p>
            <a:pPr eaLnBrk="1" hangingPunct="1"/>
            <a:r>
              <a:rPr lang="ja-JP" altLang="en-US" sz="3800" smtClean="0"/>
              <a:t>時間使用（生活時間）調査の調査票はどうなっているか？（総務省：社会生活基本調査の場合）</a:t>
            </a:r>
          </a:p>
        </p:txBody>
      </p:sp>
      <p:pic>
        <p:nvPicPr>
          <p:cNvPr id="12291" name="Picture 5" descr="a07"/>
          <p:cNvPicPr>
            <a:picLocks noGrp="1" noChangeAspect="1" noChangeArrowheads="1"/>
          </p:cNvPicPr>
          <p:nvPr>
            <p:ph sz="half" idx="1"/>
          </p:nvPr>
        </p:nvPicPr>
        <p:blipFill>
          <a:blip r:embed="rId2" cstate="print"/>
          <a:srcRect/>
          <a:stretch>
            <a:fillRect/>
          </a:stretch>
        </p:blipFill>
        <p:spPr>
          <a:xfrm>
            <a:off x="4716463" y="1700213"/>
            <a:ext cx="3182937" cy="4530725"/>
          </a:xfrm>
          <a:noFill/>
        </p:spPr>
      </p:pic>
      <p:pic>
        <p:nvPicPr>
          <p:cNvPr id="12292" name="Picture 9" descr="a06"/>
          <p:cNvPicPr>
            <a:picLocks noGrp="1" noChangeAspect="1" noChangeArrowheads="1"/>
          </p:cNvPicPr>
          <p:nvPr>
            <p:ph sz="half" idx="2"/>
          </p:nvPr>
        </p:nvPicPr>
        <p:blipFill>
          <a:blip r:embed="rId3" cstate="print"/>
          <a:srcRect/>
          <a:stretch>
            <a:fillRect/>
          </a:stretch>
        </p:blipFill>
        <p:spPr>
          <a:xfrm>
            <a:off x="1187450" y="1628775"/>
            <a:ext cx="3182938" cy="4530725"/>
          </a:xfrm>
          <a:noFill/>
        </p:spPr>
      </p:pic>
      <p:pic>
        <p:nvPicPr>
          <p:cNvPr id="20492" name="Picture 12" descr="a07"/>
          <p:cNvPicPr>
            <a:picLocks noChangeAspect="1" noChangeArrowheads="1"/>
          </p:cNvPicPr>
          <p:nvPr/>
        </p:nvPicPr>
        <p:blipFill>
          <a:blip r:embed="rId2" cstate="print"/>
          <a:srcRect/>
          <a:stretch>
            <a:fillRect/>
          </a:stretch>
        </p:blipFill>
        <p:spPr bwMode="auto">
          <a:xfrm>
            <a:off x="755650" y="0"/>
            <a:ext cx="7545388" cy="10741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492"/>
                                        </p:tgtEl>
                                        <p:attrNameLst>
                                          <p:attrName>style.visibility</p:attrName>
                                        </p:attrNameLst>
                                      </p:cBhvr>
                                      <p:to>
                                        <p:strVal val="visible"/>
                                      </p:to>
                                    </p:set>
                                    <p:anim calcmode="lin" valueType="num">
                                      <p:cBhvr additive="base">
                                        <p:cTn id="7" dur="500" fill="hold"/>
                                        <p:tgtEl>
                                          <p:spTgt spid="20492"/>
                                        </p:tgtEl>
                                        <p:attrNameLst>
                                          <p:attrName>ppt_x</p:attrName>
                                        </p:attrNameLst>
                                      </p:cBhvr>
                                      <p:tavLst>
                                        <p:tav tm="0">
                                          <p:val>
                                            <p:strVal val="#ppt_x"/>
                                          </p:val>
                                        </p:tav>
                                        <p:tav tm="100000">
                                          <p:val>
                                            <p:strVal val="#ppt_x"/>
                                          </p:val>
                                        </p:tav>
                                      </p:tavLst>
                                    </p:anim>
                                    <p:anim calcmode="lin" valueType="num">
                                      <p:cBhvr additive="base">
                                        <p:cTn id="8" dur="500" fill="hold"/>
                                        <p:tgtEl>
                                          <p:spTgt spid="204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2839</TotalTime>
  <Words>3030</Words>
  <Application>Microsoft Office PowerPoint</Application>
  <PresentationFormat>画面に合わせる (4:3)</PresentationFormat>
  <Paragraphs>354</Paragraphs>
  <Slides>33</Slides>
  <Notes>3</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33</vt:i4>
      </vt:variant>
    </vt:vector>
  </HeadingPairs>
  <TitlesOfParts>
    <vt:vector size="36" baseType="lpstr">
      <vt:lpstr>Layers</vt:lpstr>
      <vt:lpstr>Office テーマ</vt:lpstr>
      <vt:lpstr>Equation</vt:lpstr>
      <vt:lpstr>無償労働の貨幣評価</vt:lpstr>
      <vt:lpstr>生産の境界の二重性と無償労働（unpaid work）</vt:lpstr>
      <vt:lpstr>中枢体系とサテライト勘定</vt:lpstr>
      <vt:lpstr>第三者基準とは何か？</vt:lpstr>
      <vt:lpstr>「第三者基準」についての補足</vt:lpstr>
      <vt:lpstr>「第三者基準」についての補足（続）</vt:lpstr>
      <vt:lpstr>1997年の経済企画庁（現内閣府）推計</vt:lpstr>
      <vt:lpstr>基本データは、生活時間（時間使用）統計と賃金データ</vt:lpstr>
      <vt:lpstr>時間使用（生活時間）調査の調査票はどうなっているか？（総務省：社会生活基本調査の場合）</vt:lpstr>
      <vt:lpstr>無償労働の貨幣評価の方法</vt:lpstr>
      <vt:lpstr>RCS賃金データ（1991年）</vt:lpstr>
      <vt:lpstr>OC賃金データ（1991年）</vt:lpstr>
      <vt:lpstr>詳細な結果（１）活動種類別・男女別無償労働評価額（OC法）　　　　　　　　単位：10億円、％ </vt:lpstr>
      <vt:lpstr>詳細な結果（２）代替的方法による無償労働評価額とGDP比　　　単位：10億円、％</vt:lpstr>
      <vt:lpstr>一人１日あたりの有償および無償労働時間の日本と外国の比較 </vt:lpstr>
      <vt:lpstr>６割と２割の差のかなりの部分は実体の差であろう</vt:lpstr>
      <vt:lpstr>市場経済の拡大が無償労働の縮小につながるわけではない！</vt:lpstr>
      <vt:lpstr>福祉国家と女性の「社会進出」</vt:lpstr>
      <vt:lpstr>女性の「社会進出」</vt:lpstr>
      <vt:lpstr>女性の「社会進出」（続）</vt:lpstr>
      <vt:lpstr>マリア・ミースの「主婦化」</vt:lpstr>
      <vt:lpstr>「女性の社会進出」がもたらすもの</vt:lpstr>
      <vt:lpstr>「女性の社会進出」がもたらすもの（続）</vt:lpstr>
      <vt:lpstr>2006年までの時系列ができた。（内閣府08年委託調査）</vt:lpstr>
      <vt:lpstr>スライド 25</vt:lpstr>
      <vt:lpstr>スライド 26</vt:lpstr>
      <vt:lpstr>スライド 27</vt:lpstr>
      <vt:lpstr>意義と課題（１）</vt:lpstr>
      <vt:lpstr>意義と課題（２）</vt:lpstr>
      <vt:lpstr>授業の感想から</vt:lpstr>
      <vt:lpstr>授業の感想から（続）</vt:lpstr>
      <vt:lpstr>ドイツの試み</vt:lpstr>
      <vt:lpstr>スライド 33</vt:lpstr>
    </vt:vector>
  </TitlesOfParts>
  <Company>Senshu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無償労働の貨幣評価</dc:title>
  <dc:creator>Itsuo</dc:creator>
  <cp:lastModifiedBy>Itsuo</cp:lastModifiedBy>
  <cp:revision>154</cp:revision>
  <dcterms:created xsi:type="dcterms:W3CDTF">2005-06-01T23:44:11Z</dcterms:created>
  <dcterms:modified xsi:type="dcterms:W3CDTF">2014-07-11T03:59:57Z</dcterms:modified>
</cp:coreProperties>
</file>