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  <p:sldId id="266" r:id="rId10"/>
    <p:sldId id="267" r:id="rId11"/>
    <p:sldId id="26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632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284F2-062F-C74C-B11F-BED9B85A15CB}" type="datetimeFigureOut">
              <a:rPr kumimoji="1" lang="ja-JP" altLang="en-US" smtClean="0"/>
              <a:t>11/06/28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1889B-9C67-8E40-810D-802D6E829D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211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8ADCC-652B-A840-9BDC-29E4E838A197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747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8ADCC-652B-A840-9BDC-29E4E838A197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747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8ADCC-652B-A840-9BDC-29E4E838A197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747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8ADCC-652B-A840-9BDC-29E4E838A197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747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8ADCC-652B-A840-9BDC-29E4E838A197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747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8ADCC-652B-A840-9BDC-29E4E838A197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747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8ADCC-652B-A840-9BDC-29E4E838A197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747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8ADCC-652B-A840-9BDC-29E4E838A197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747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8ADCC-652B-A840-9BDC-29E4E838A197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747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11/06/28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38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11/06/28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8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11/06/28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06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11/06/28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2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11/06/28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67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11/06/28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3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11/06/28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11/06/28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77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11/06/28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79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11/06/28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6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11/06/28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0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chemeClr val="accent1">
                <a:lumMod val="20000"/>
                <a:lumOff val="80000"/>
              </a:schemeClr>
            </a:gs>
            <a:gs pos="93000">
              <a:schemeClr val="accent1">
                <a:alpha val="88000"/>
              </a:schemeClr>
            </a:gs>
          </a:gsLst>
          <a:lin ang="1968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11/06/28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50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1337365" y="944247"/>
            <a:ext cx="6629400" cy="2425738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en-US" altLang="ja-JP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Apple Chancery"/>
              </a:rPr>
              <a:t>Quantal</a:t>
            </a:r>
            <a:r>
              <a:rPr kumimoji="1" lang="en-US" altLang="ja-JP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Apple Chancery"/>
              </a:rPr>
              <a:t> descriptions of </a:t>
            </a:r>
            <a:r>
              <a:rPr kumimoji="1" lang="en-US" altLang="ja-JP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Apple Chancery"/>
              </a:rPr>
              <a:t>Superdeformed</a:t>
            </a:r>
            <a:r>
              <a:rPr kumimoji="1" lang="en-US" altLang="ja-JP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Apple Chancery"/>
              </a:rPr>
              <a:t> states of </a:t>
            </a:r>
            <a:br>
              <a:rPr kumimoji="1" lang="en-US" altLang="ja-JP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Apple Chancery"/>
              </a:rPr>
            </a:br>
            <a:r>
              <a:rPr kumimoji="1" lang="en-US" altLang="ja-JP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Apple Chancery"/>
              </a:rPr>
              <a:t>Ca</a:t>
            </a:r>
            <a:r>
              <a:rPr kumimoji="1" lang="en-US" altLang="ja-JP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Apple Chancery"/>
              </a:rPr>
              <a:t> and </a:t>
            </a:r>
            <a:r>
              <a:rPr kumimoji="1" lang="en-US" altLang="ja-JP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Apple Chancery"/>
              </a:rPr>
              <a:t>Ar</a:t>
            </a:r>
            <a:endParaRPr kumimoji="1" lang="ja-JP" altLang="en-US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17375E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Apple Chancery"/>
            </a:endParaRPr>
          </a:p>
        </p:txBody>
      </p:sp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>
          <a:xfrm>
            <a:off x="1337365" y="3886200"/>
            <a:ext cx="6899314" cy="1752600"/>
          </a:xfrm>
        </p:spPr>
        <p:txBody>
          <a:bodyPr/>
          <a:lstStyle/>
          <a:p>
            <a:r>
              <a:rPr kumimoji="1" lang="en-US" altLang="ja-JP" dirty="0" err="1" smtClean="0">
                <a:solidFill>
                  <a:srgbClr val="17375E"/>
                </a:solidFill>
              </a:rPr>
              <a:t>Makito</a:t>
            </a:r>
            <a:r>
              <a:rPr kumimoji="1" lang="en-US" altLang="ja-JP" dirty="0" smtClean="0">
                <a:solidFill>
                  <a:srgbClr val="17375E"/>
                </a:solidFill>
              </a:rPr>
              <a:t> </a:t>
            </a:r>
            <a:r>
              <a:rPr kumimoji="1" lang="en-US" altLang="ja-JP" dirty="0" err="1" smtClean="0">
                <a:solidFill>
                  <a:srgbClr val="17375E"/>
                </a:solidFill>
              </a:rPr>
              <a:t>Oi</a:t>
            </a:r>
            <a:r>
              <a:rPr kumimoji="1" lang="en-US" altLang="ja-JP" dirty="0" smtClean="0">
                <a:solidFill>
                  <a:srgbClr val="17375E"/>
                </a:solidFill>
              </a:rPr>
              <a:t> (</a:t>
            </a:r>
            <a:r>
              <a:rPr kumimoji="1" lang="en-US" altLang="ja-JP" dirty="0" err="1" smtClean="0">
                <a:solidFill>
                  <a:srgbClr val="17375E"/>
                </a:solidFill>
              </a:rPr>
              <a:t>Senshu</a:t>
            </a:r>
            <a:r>
              <a:rPr kumimoji="1" lang="en-US" altLang="ja-JP" dirty="0" smtClean="0">
                <a:solidFill>
                  <a:srgbClr val="17375E"/>
                </a:solidFill>
              </a:rPr>
              <a:t> University, Tokyo)</a:t>
            </a:r>
          </a:p>
          <a:p>
            <a:r>
              <a:rPr lang="en-US" altLang="ja-JP" dirty="0" err="1" smtClean="0">
                <a:solidFill>
                  <a:srgbClr val="17375E"/>
                </a:solidFill>
              </a:rPr>
              <a:t>Eiji</a:t>
            </a:r>
            <a:r>
              <a:rPr lang="en-US" altLang="ja-JP" dirty="0" smtClean="0">
                <a:solidFill>
                  <a:srgbClr val="17375E"/>
                </a:solidFill>
              </a:rPr>
              <a:t> </a:t>
            </a:r>
            <a:r>
              <a:rPr lang="en-US" altLang="ja-JP" dirty="0" err="1" smtClean="0">
                <a:solidFill>
                  <a:srgbClr val="17375E"/>
                </a:solidFill>
              </a:rPr>
              <a:t>Ideguchi</a:t>
            </a:r>
            <a:r>
              <a:rPr lang="en-US" altLang="ja-JP" dirty="0" smtClean="0">
                <a:solidFill>
                  <a:srgbClr val="17375E"/>
                </a:solidFill>
              </a:rPr>
              <a:t> (CNS, University of Tokyo)</a:t>
            </a:r>
            <a:endParaRPr kumimoji="1" lang="ja-JP" altLang="en-US" dirty="0">
              <a:solidFill>
                <a:srgbClr val="1737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756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accent1">
                <a:lumMod val="20000"/>
                <a:lumOff val="80000"/>
              </a:schemeClr>
            </a:gs>
            <a:gs pos="14000">
              <a:schemeClr val="accent1">
                <a:alpha val="88000"/>
              </a:schemeClr>
            </a:gs>
          </a:gsLst>
          <a:lin ang="1968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8994" y="207806"/>
            <a:ext cx="8247062" cy="1143000"/>
          </a:xfr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ja-JP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Bookman Old Style"/>
                <a:cs typeface="Bookman Old Style"/>
              </a:rPr>
              <a:t>Backbending</a:t>
            </a:r>
            <a:r>
              <a:rPr lang="en-US" altLang="ja-JP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Bookman Old Style"/>
                <a:cs typeface="Bookman Old Style"/>
              </a:rPr>
              <a:t> systematics</a:t>
            </a:r>
            <a:endParaRPr lang="en-US" altLang="ja-JP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17375E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Bookman Old Style"/>
              <a:cs typeface="Bookman Old Style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517467" y="3014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12" name="コンテンツ プレースホルダー 11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-1740" b="-3067"/>
          <a:stretch/>
        </p:blipFill>
        <p:spPr>
          <a:xfrm>
            <a:off x="803528" y="1524000"/>
            <a:ext cx="7527566" cy="5172833"/>
          </a:xfrm>
          <a:noFill/>
        </p:spPr>
      </p:pic>
    </p:spTree>
    <p:extLst>
      <p:ext uri="{BB962C8B-B14F-4D97-AF65-F5344CB8AC3E}">
        <p14:creationId xmlns:p14="http://schemas.microsoft.com/office/powerpoint/2010/main" val="2708791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ja-JP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Bookman Old Style"/>
                <a:cs typeface="Bookman Old Style"/>
              </a:rPr>
              <a:t>Conclusion </a:t>
            </a:r>
            <a:endParaRPr lang="en-US" altLang="ja-JP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17375E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Bookman Old Style"/>
              <a:cs typeface="Bookman Old Style"/>
            </a:endParaRP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Rotational band in </a:t>
            </a:r>
            <a:r>
              <a:rPr lang="en-US" altLang="ja-JP" baseline="30000" dirty="0" smtClean="0"/>
              <a:t>42</a:t>
            </a:r>
            <a:r>
              <a:rPr lang="en-US" altLang="ja-JP" dirty="0" smtClean="0"/>
              <a:t>Ca: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 Cranked HFB calculation</a:t>
            </a:r>
          </a:p>
          <a:p>
            <a:r>
              <a:rPr lang="en-US" altLang="ja-JP" dirty="0" smtClean="0"/>
              <a:t> </a:t>
            </a:r>
            <a:r>
              <a:rPr lang="en-US" altLang="ja-JP" dirty="0" err="1" smtClean="0"/>
              <a:t>Superdeformation</a:t>
            </a:r>
            <a:r>
              <a:rPr lang="en-US" altLang="ja-JP" dirty="0" smtClean="0"/>
              <a:t>?</a:t>
            </a:r>
          </a:p>
          <a:p>
            <a:r>
              <a:rPr lang="en-US" altLang="ja-JP" dirty="0" smtClean="0"/>
              <a:t>8p-”6”h configuration [4p-4h x (2+2)p-2h ]</a:t>
            </a:r>
          </a:p>
          <a:p>
            <a:r>
              <a:rPr kumimoji="1" lang="en-US" altLang="ja-JP" dirty="0" err="1" smtClean="0"/>
              <a:t>Backbending</a:t>
            </a:r>
            <a:r>
              <a:rPr lang="en-US" altLang="ja-JP" dirty="0"/>
              <a:t> </a:t>
            </a:r>
            <a:r>
              <a:rPr lang="en-US" altLang="ja-JP" dirty="0" smtClean="0"/>
              <a:t>due to g</a:t>
            </a:r>
            <a:r>
              <a:rPr lang="en-US" altLang="ja-JP" baseline="-25000" dirty="0" smtClean="0"/>
              <a:t>9/2 </a:t>
            </a:r>
            <a:r>
              <a:rPr lang="en-US" altLang="ja-JP" dirty="0" smtClean="0"/>
              <a:t>at I=20.</a:t>
            </a:r>
          </a:p>
          <a:p>
            <a:endParaRPr lang="en-US" altLang="ja-JP" dirty="0"/>
          </a:p>
          <a:p>
            <a:r>
              <a:rPr lang="en-US" altLang="ja-JP" dirty="0" err="1" smtClean="0"/>
              <a:t>Qt</a:t>
            </a:r>
            <a:r>
              <a:rPr lang="en-US" altLang="ja-JP" dirty="0"/>
              <a:t> </a:t>
            </a:r>
            <a:r>
              <a:rPr lang="en-US" altLang="ja-JP" dirty="0" smtClean="0"/>
              <a:t>and high-spin experiments.</a:t>
            </a:r>
          </a:p>
          <a:p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517467" y="3014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535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a:rPr>
              <a:t>Introduction</a:t>
            </a:r>
            <a:endParaRPr kumimoji="1" lang="ja-JP" altLang="en-US" dirty="0">
              <a:solidFill>
                <a:srgbClr val="17375E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>
                <a:latin typeface="+mj-lt"/>
              </a:rPr>
              <a:t>Superdeformed</a:t>
            </a:r>
            <a:r>
              <a:rPr lang="en-US" altLang="ja-JP" dirty="0" smtClean="0">
                <a:latin typeface="+mj-lt"/>
              </a:rPr>
              <a:t> states in light systems:</a:t>
            </a:r>
          </a:p>
          <a:p>
            <a:pPr marL="0" indent="0">
              <a:buNone/>
            </a:pPr>
            <a:r>
              <a:rPr kumimoji="1" lang="en-US" altLang="ja-JP" dirty="0">
                <a:latin typeface="+mj-lt"/>
              </a:rPr>
              <a:t> </a:t>
            </a:r>
            <a:r>
              <a:rPr kumimoji="1" lang="en-US" altLang="ja-JP" dirty="0" smtClean="0">
                <a:latin typeface="+mj-lt"/>
              </a:rPr>
              <a:t>	</a:t>
            </a:r>
            <a:r>
              <a:rPr lang="en-US" altLang="ja-JP" baseline="30000" dirty="0" smtClean="0">
                <a:latin typeface="+mj-lt"/>
              </a:rPr>
              <a:t>40</a:t>
            </a:r>
            <a:r>
              <a:rPr lang="en-US" altLang="ja-JP" dirty="0" smtClean="0">
                <a:latin typeface="+mj-lt"/>
              </a:rPr>
              <a:t>Ca(8p-8h); </a:t>
            </a:r>
            <a:r>
              <a:rPr lang="en-US" altLang="ja-JP" baseline="30000" dirty="0" smtClean="0">
                <a:latin typeface="+mj-lt"/>
              </a:rPr>
              <a:t>36</a:t>
            </a:r>
            <a:r>
              <a:rPr lang="en-US" altLang="ja-JP" dirty="0" smtClean="0">
                <a:latin typeface="+mj-lt"/>
              </a:rPr>
              <a:t>Ar(4p-4h); </a:t>
            </a:r>
            <a:r>
              <a:rPr lang="en-US" altLang="ja-JP" baseline="30000" dirty="0" smtClean="0">
                <a:latin typeface="+mj-lt"/>
              </a:rPr>
              <a:t>40</a:t>
            </a:r>
            <a:r>
              <a:rPr lang="en-US" altLang="ja-JP" dirty="0" smtClean="0">
                <a:latin typeface="+mj-lt"/>
              </a:rPr>
              <a:t>Ar (“4p-4h”)</a:t>
            </a:r>
          </a:p>
          <a:p>
            <a:pPr marL="0" indent="0">
              <a:buNone/>
            </a:pPr>
            <a:endParaRPr kumimoji="1" lang="en-US" altLang="ja-JP" baseline="30000" dirty="0">
              <a:latin typeface="+mj-lt"/>
            </a:endParaRPr>
          </a:p>
          <a:p>
            <a:r>
              <a:rPr lang="en-US" altLang="ja-JP" dirty="0" smtClean="0">
                <a:latin typeface="+mj-lt"/>
              </a:rPr>
              <a:t>Recently, </a:t>
            </a:r>
            <a:r>
              <a:rPr kumimoji="1" lang="en-US" altLang="ja-JP" baseline="30000" dirty="0" smtClean="0">
                <a:latin typeface="+mj-lt"/>
              </a:rPr>
              <a:t>42</a:t>
            </a:r>
            <a:r>
              <a:rPr kumimoji="1" lang="en-US" altLang="ja-JP" dirty="0" smtClean="0">
                <a:latin typeface="+mj-lt"/>
              </a:rPr>
              <a:t>Ca(4p-4h? 8p-8h?).</a:t>
            </a:r>
          </a:p>
          <a:p>
            <a:pPr marL="0" indent="0">
              <a:buNone/>
            </a:pPr>
            <a:endParaRPr lang="en-US" altLang="ja-JP" dirty="0">
              <a:latin typeface="+mj-lt"/>
            </a:endParaRPr>
          </a:p>
          <a:p>
            <a:pPr marL="0" indent="0">
              <a:buNone/>
            </a:pP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2677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88963" y="381000"/>
            <a:ext cx="8247062" cy="1143000"/>
          </a:xfr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ja-JP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Bookman Old Style"/>
                <a:cs typeface="Bookman Old Style"/>
              </a:rPr>
              <a:t>Single-particle model space </a:t>
            </a:r>
            <a:endParaRPr lang="en-US" altLang="ja-JP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17375E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Bookman Old Style"/>
              <a:cs typeface="Bookman Old Style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3038475" y="6193563"/>
            <a:ext cx="409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chemeClr val="hlink"/>
                </a:solidFill>
                <a:latin typeface="Arial" charset="0"/>
              </a:rPr>
              <a:t>8</a:t>
            </a:r>
          </a:p>
        </p:txBody>
      </p:sp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4085696" y="5044281"/>
            <a:ext cx="6175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chemeClr val="hlink"/>
                </a:solidFill>
                <a:latin typeface="Arial" charset="0"/>
              </a:rPr>
              <a:t>E</a:t>
            </a:r>
            <a:r>
              <a:rPr lang="en-US" altLang="ja-JP" baseline="-25000" dirty="0">
                <a:solidFill>
                  <a:schemeClr val="hlink"/>
                </a:solidFill>
                <a:latin typeface="Arial" charset="0"/>
              </a:rPr>
              <a:t>F</a:t>
            </a:r>
            <a:endParaRPr lang="en-US" altLang="ja-JP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73736" name="Line 8"/>
          <p:cNvSpPr>
            <a:spLocks noChangeShapeType="1"/>
          </p:cNvSpPr>
          <p:nvPr/>
        </p:nvSpPr>
        <p:spPr bwMode="auto">
          <a:xfrm>
            <a:off x="6321425" y="4495800"/>
            <a:ext cx="11255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37" name="Line 9"/>
          <p:cNvSpPr>
            <a:spLocks noChangeShapeType="1"/>
          </p:cNvSpPr>
          <p:nvPr/>
        </p:nvSpPr>
        <p:spPr bwMode="auto">
          <a:xfrm>
            <a:off x="6321425" y="3352800"/>
            <a:ext cx="11255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>
            <a:off x="6321425" y="3733800"/>
            <a:ext cx="11255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39" name="Line 11"/>
          <p:cNvSpPr>
            <a:spLocks noChangeShapeType="1"/>
          </p:cNvSpPr>
          <p:nvPr/>
        </p:nvSpPr>
        <p:spPr bwMode="auto">
          <a:xfrm>
            <a:off x="6321425" y="6112933"/>
            <a:ext cx="11255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>
            <a:off x="6321425" y="5715000"/>
            <a:ext cx="11255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41" name="Line 13"/>
          <p:cNvSpPr>
            <a:spLocks noChangeShapeType="1"/>
          </p:cNvSpPr>
          <p:nvPr/>
        </p:nvSpPr>
        <p:spPr bwMode="auto">
          <a:xfrm>
            <a:off x="6321425" y="5334000"/>
            <a:ext cx="11255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42" name="Rectangle 14"/>
          <p:cNvSpPr>
            <a:spLocks noChangeArrowheads="1"/>
          </p:cNvSpPr>
          <p:nvPr/>
        </p:nvSpPr>
        <p:spPr bwMode="auto">
          <a:xfrm>
            <a:off x="6532562" y="4648200"/>
            <a:ext cx="636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hlink"/>
                </a:solidFill>
                <a:latin typeface="Arial" charset="0"/>
              </a:rPr>
              <a:t>20</a:t>
            </a:r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>
            <a:off x="6321425" y="2971800"/>
            <a:ext cx="11255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3744" name="Group 16"/>
          <p:cNvGrpSpPr>
            <a:grpSpLocks/>
          </p:cNvGrpSpPr>
          <p:nvPr/>
        </p:nvGrpSpPr>
        <p:grpSpPr bwMode="auto">
          <a:xfrm>
            <a:off x="5335587" y="2438400"/>
            <a:ext cx="850900" cy="4008438"/>
            <a:chOff x="1872" y="1632"/>
            <a:chExt cx="580" cy="2525"/>
          </a:xfrm>
        </p:grpSpPr>
        <p:grpSp>
          <p:nvGrpSpPr>
            <p:cNvPr id="73745" name="Group 17"/>
            <p:cNvGrpSpPr>
              <a:grpSpLocks/>
            </p:cNvGrpSpPr>
            <p:nvPr/>
          </p:nvGrpSpPr>
          <p:grpSpPr bwMode="auto">
            <a:xfrm>
              <a:off x="1920" y="1977"/>
              <a:ext cx="532" cy="2180"/>
              <a:chOff x="1920" y="1977"/>
              <a:chExt cx="532" cy="2180"/>
            </a:xfrm>
          </p:grpSpPr>
          <p:sp>
            <p:nvSpPr>
              <p:cNvPr id="73746" name="Rectangle 18"/>
              <p:cNvSpPr>
                <a:spLocks noChangeArrowheads="1"/>
              </p:cNvSpPr>
              <p:nvPr/>
            </p:nvSpPr>
            <p:spPr bwMode="auto">
              <a:xfrm>
                <a:off x="1920" y="2304"/>
                <a:ext cx="53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>
                    <a:latin typeface="Arial" charset="0"/>
                  </a:rPr>
                  <a:t>p</a:t>
                </a:r>
                <a:r>
                  <a:rPr lang="en-US" altLang="ja-JP" baseline="-25000">
                    <a:latin typeface="Arial" charset="0"/>
                  </a:rPr>
                  <a:t>3/2</a:t>
                </a:r>
                <a:endParaRPr lang="en-US" altLang="ja-JP">
                  <a:latin typeface="Arial" charset="0"/>
                </a:endParaRPr>
              </a:p>
            </p:txBody>
          </p:sp>
          <p:sp>
            <p:nvSpPr>
              <p:cNvPr id="73747" name="Rectangle 19"/>
              <p:cNvSpPr>
                <a:spLocks noChangeArrowheads="1"/>
              </p:cNvSpPr>
              <p:nvPr/>
            </p:nvSpPr>
            <p:spPr bwMode="auto">
              <a:xfrm>
                <a:off x="1920" y="2688"/>
                <a:ext cx="45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>
                    <a:latin typeface="Arial" charset="0"/>
                  </a:rPr>
                  <a:t>f</a:t>
                </a:r>
                <a:r>
                  <a:rPr lang="en-US" altLang="ja-JP" baseline="-25000">
                    <a:latin typeface="Arial" charset="0"/>
                  </a:rPr>
                  <a:t>7/2</a:t>
                </a:r>
                <a:endParaRPr lang="en-US" altLang="ja-JP">
                  <a:latin typeface="Arial" charset="0"/>
                </a:endParaRPr>
              </a:p>
            </p:txBody>
          </p:sp>
          <p:sp>
            <p:nvSpPr>
              <p:cNvPr id="73748" name="Rectangle 20"/>
              <p:cNvSpPr>
                <a:spLocks noChangeArrowheads="1"/>
              </p:cNvSpPr>
              <p:nvPr/>
            </p:nvSpPr>
            <p:spPr bwMode="auto">
              <a:xfrm>
                <a:off x="1920" y="1977"/>
                <a:ext cx="45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>
                    <a:latin typeface="Arial" charset="0"/>
                  </a:rPr>
                  <a:t>f</a:t>
                </a:r>
                <a:r>
                  <a:rPr lang="en-US" altLang="ja-JP" baseline="-25000">
                    <a:latin typeface="Arial" charset="0"/>
                  </a:rPr>
                  <a:t>5/2</a:t>
                </a:r>
                <a:endParaRPr lang="en-US" altLang="ja-JP">
                  <a:latin typeface="Arial" charset="0"/>
                </a:endParaRPr>
              </a:p>
            </p:txBody>
          </p:sp>
          <p:sp>
            <p:nvSpPr>
              <p:cNvPr id="73749" name="Rectangle 21"/>
              <p:cNvSpPr>
                <a:spLocks noChangeArrowheads="1"/>
              </p:cNvSpPr>
              <p:nvPr/>
            </p:nvSpPr>
            <p:spPr bwMode="auto">
              <a:xfrm>
                <a:off x="1920" y="3504"/>
                <a:ext cx="51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>
                    <a:latin typeface="Arial" charset="0"/>
                  </a:rPr>
                  <a:t>s</a:t>
                </a:r>
                <a:r>
                  <a:rPr lang="en-US" altLang="ja-JP" baseline="-25000">
                    <a:latin typeface="Arial" charset="0"/>
                  </a:rPr>
                  <a:t>1/2</a:t>
                </a:r>
                <a:endParaRPr lang="en-US" altLang="ja-JP">
                  <a:latin typeface="Arial" charset="0"/>
                </a:endParaRPr>
              </a:p>
            </p:txBody>
          </p:sp>
          <p:sp>
            <p:nvSpPr>
              <p:cNvPr id="73750" name="Rectangle 22"/>
              <p:cNvSpPr>
                <a:spLocks noChangeArrowheads="1"/>
              </p:cNvSpPr>
              <p:nvPr/>
            </p:nvSpPr>
            <p:spPr bwMode="auto">
              <a:xfrm>
                <a:off x="1920" y="3792"/>
                <a:ext cx="53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>
                    <a:latin typeface="Arial" charset="0"/>
                  </a:rPr>
                  <a:t>d</a:t>
                </a:r>
                <a:r>
                  <a:rPr lang="en-US" altLang="ja-JP" baseline="-25000">
                    <a:latin typeface="Arial" charset="0"/>
                  </a:rPr>
                  <a:t>5/2</a:t>
                </a:r>
                <a:endParaRPr lang="en-US" altLang="ja-JP">
                  <a:latin typeface="Arial" charset="0"/>
                </a:endParaRPr>
              </a:p>
            </p:txBody>
          </p:sp>
          <p:sp>
            <p:nvSpPr>
              <p:cNvPr id="73751" name="Rectangle 23"/>
              <p:cNvSpPr>
                <a:spLocks noChangeArrowheads="1"/>
              </p:cNvSpPr>
              <p:nvPr/>
            </p:nvSpPr>
            <p:spPr bwMode="auto">
              <a:xfrm>
                <a:off x="1920" y="3216"/>
                <a:ext cx="53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>
                    <a:latin typeface="Arial" charset="0"/>
                  </a:rPr>
                  <a:t>d</a:t>
                </a:r>
                <a:r>
                  <a:rPr lang="en-US" altLang="ja-JP" baseline="-25000">
                    <a:latin typeface="Arial" charset="0"/>
                  </a:rPr>
                  <a:t>3/2</a:t>
                </a:r>
                <a:endParaRPr lang="en-US" altLang="ja-JP">
                  <a:latin typeface="Arial" charset="0"/>
                </a:endParaRPr>
              </a:p>
            </p:txBody>
          </p:sp>
        </p:grpSp>
        <p:sp>
          <p:nvSpPr>
            <p:cNvPr id="73752" name="Rectangle 24"/>
            <p:cNvSpPr>
              <a:spLocks noChangeArrowheads="1"/>
            </p:cNvSpPr>
            <p:nvPr/>
          </p:nvSpPr>
          <p:spPr bwMode="auto">
            <a:xfrm>
              <a:off x="1872" y="1632"/>
              <a:ext cx="53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dirty="0">
                  <a:latin typeface="Arial" charset="0"/>
                </a:rPr>
                <a:t>p</a:t>
              </a:r>
              <a:r>
                <a:rPr lang="en-US" altLang="ja-JP" baseline="-25000" dirty="0">
                  <a:latin typeface="Arial" charset="0"/>
                </a:rPr>
                <a:t>1/2</a:t>
              </a:r>
              <a:endParaRPr lang="en-US" altLang="ja-JP" dirty="0">
                <a:latin typeface="Arial" charset="0"/>
              </a:endParaRPr>
            </a:p>
          </p:txBody>
        </p:sp>
      </p:grpSp>
      <p:sp>
        <p:nvSpPr>
          <p:cNvPr id="73753" name="Rectangle 25"/>
          <p:cNvSpPr>
            <a:spLocks noChangeArrowheads="1"/>
          </p:cNvSpPr>
          <p:nvPr/>
        </p:nvSpPr>
        <p:spPr bwMode="auto">
          <a:xfrm>
            <a:off x="6532562" y="3886200"/>
            <a:ext cx="636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chemeClr val="hlink"/>
                </a:solidFill>
                <a:latin typeface="Arial" charset="0"/>
              </a:rPr>
              <a:t>28</a:t>
            </a:r>
          </a:p>
        </p:txBody>
      </p:sp>
      <p:sp>
        <p:nvSpPr>
          <p:cNvPr id="73755" name="Rectangle 27"/>
          <p:cNvSpPr>
            <a:spLocks noChangeArrowheads="1"/>
          </p:cNvSpPr>
          <p:nvPr/>
        </p:nvSpPr>
        <p:spPr bwMode="auto">
          <a:xfrm>
            <a:off x="6555845" y="2524919"/>
            <a:ext cx="636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chemeClr val="hlink"/>
                </a:solidFill>
                <a:latin typeface="Arial" charset="0"/>
              </a:rPr>
              <a:t>40</a:t>
            </a:r>
          </a:p>
        </p:txBody>
      </p:sp>
      <p:sp>
        <p:nvSpPr>
          <p:cNvPr id="30" name="Line 8"/>
          <p:cNvSpPr>
            <a:spLocks noChangeShapeType="1"/>
          </p:cNvSpPr>
          <p:nvPr/>
        </p:nvSpPr>
        <p:spPr bwMode="auto">
          <a:xfrm>
            <a:off x="2814638" y="4445000"/>
            <a:ext cx="11255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>
            <a:off x="2814638" y="3302000"/>
            <a:ext cx="11255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" name="Line 10"/>
          <p:cNvSpPr>
            <a:spLocks noChangeShapeType="1"/>
          </p:cNvSpPr>
          <p:nvPr/>
        </p:nvSpPr>
        <p:spPr bwMode="auto">
          <a:xfrm>
            <a:off x="2814638" y="3683000"/>
            <a:ext cx="11255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" name="Line 11"/>
          <p:cNvSpPr>
            <a:spLocks noChangeShapeType="1"/>
          </p:cNvSpPr>
          <p:nvPr/>
        </p:nvSpPr>
        <p:spPr bwMode="auto">
          <a:xfrm>
            <a:off x="2814638" y="6045200"/>
            <a:ext cx="1125537" cy="0"/>
          </a:xfrm>
          <a:prstGeom prst="line">
            <a:avLst/>
          </a:prstGeom>
          <a:ln w="57150" cmpd="sng">
            <a:solidFill>
              <a:schemeClr val="tx1"/>
            </a:solidFill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ja-JP" altLang="en-US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>
            <a:off x="2814638" y="5664200"/>
            <a:ext cx="11255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" name="Line 13"/>
          <p:cNvSpPr>
            <a:spLocks noChangeShapeType="1"/>
          </p:cNvSpPr>
          <p:nvPr/>
        </p:nvSpPr>
        <p:spPr bwMode="auto">
          <a:xfrm>
            <a:off x="2814638" y="5283200"/>
            <a:ext cx="11255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" name="Rectangle 14"/>
          <p:cNvSpPr>
            <a:spLocks noChangeArrowheads="1"/>
          </p:cNvSpPr>
          <p:nvPr/>
        </p:nvSpPr>
        <p:spPr bwMode="auto">
          <a:xfrm>
            <a:off x="3025775" y="4597400"/>
            <a:ext cx="636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hlink"/>
                </a:solidFill>
                <a:latin typeface="Arial" charset="0"/>
              </a:rPr>
              <a:t>20</a:t>
            </a:r>
          </a:p>
        </p:txBody>
      </p:sp>
      <p:sp>
        <p:nvSpPr>
          <p:cNvPr id="37" name="Line 15"/>
          <p:cNvSpPr>
            <a:spLocks noChangeShapeType="1"/>
          </p:cNvSpPr>
          <p:nvPr/>
        </p:nvSpPr>
        <p:spPr bwMode="auto">
          <a:xfrm>
            <a:off x="2814638" y="2921000"/>
            <a:ext cx="11255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8" name="Group 16"/>
          <p:cNvGrpSpPr>
            <a:grpSpLocks/>
          </p:cNvGrpSpPr>
          <p:nvPr/>
        </p:nvGrpSpPr>
        <p:grpSpPr bwMode="auto">
          <a:xfrm>
            <a:off x="1758381" y="2410619"/>
            <a:ext cx="850900" cy="4008438"/>
            <a:chOff x="1872" y="1632"/>
            <a:chExt cx="580" cy="2525"/>
          </a:xfrm>
        </p:grpSpPr>
        <p:grpSp>
          <p:nvGrpSpPr>
            <p:cNvPr id="41" name="Group 17"/>
            <p:cNvGrpSpPr>
              <a:grpSpLocks/>
            </p:cNvGrpSpPr>
            <p:nvPr/>
          </p:nvGrpSpPr>
          <p:grpSpPr bwMode="auto">
            <a:xfrm>
              <a:off x="1920" y="1977"/>
              <a:ext cx="532" cy="2180"/>
              <a:chOff x="1920" y="1977"/>
              <a:chExt cx="532" cy="2180"/>
            </a:xfrm>
          </p:grpSpPr>
          <p:sp>
            <p:nvSpPr>
              <p:cNvPr id="43" name="Rectangle 18"/>
              <p:cNvSpPr>
                <a:spLocks noChangeArrowheads="1"/>
              </p:cNvSpPr>
              <p:nvPr/>
            </p:nvSpPr>
            <p:spPr bwMode="auto">
              <a:xfrm>
                <a:off x="1920" y="2304"/>
                <a:ext cx="53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>
                    <a:latin typeface="Arial" charset="0"/>
                  </a:rPr>
                  <a:t>p</a:t>
                </a:r>
                <a:r>
                  <a:rPr lang="en-US" altLang="ja-JP" baseline="-25000">
                    <a:latin typeface="Arial" charset="0"/>
                  </a:rPr>
                  <a:t>3/2</a:t>
                </a:r>
                <a:endParaRPr lang="en-US" altLang="ja-JP">
                  <a:latin typeface="Arial" charset="0"/>
                </a:endParaRPr>
              </a:p>
            </p:txBody>
          </p:sp>
          <p:sp>
            <p:nvSpPr>
              <p:cNvPr id="44" name="Rectangle 19"/>
              <p:cNvSpPr>
                <a:spLocks noChangeArrowheads="1"/>
              </p:cNvSpPr>
              <p:nvPr/>
            </p:nvSpPr>
            <p:spPr bwMode="auto">
              <a:xfrm>
                <a:off x="1920" y="2688"/>
                <a:ext cx="45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dirty="0">
                    <a:latin typeface="Arial" charset="0"/>
                  </a:rPr>
                  <a:t>f</a:t>
                </a:r>
                <a:r>
                  <a:rPr lang="en-US" altLang="ja-JP" baseline="-25000" dirty="0">
                    <a:latin typeface="Arial" charset="0"/>
                  </a:rPr>
                  <a:t>7/2</a:t>
                </a:r>
                <a:endParaRPr lang="en-US" altLang="ja-JP" dirty="0">
                  <a:latin typeface="Arial" charset="0"/>
                </a:endParaRPr>
              </a:p>
            </p:txBody>
          </p:sp>
          <p:sp>
            <p:nvSpPr>
              <p:cNvPr id="45" name="Rectangle 20"/>
              <p:cNvSpPr>
                <a:spLocks noChangeArrowheads="1"/>
              </p:cNvSpPr>
              <p:nvPr/>
            </p:nvSpPr>
            <p:spPr bwMode="auto">
              <a:xfrm>
                <a:off x="1920" y="1977"/>
                <a:ext cx="45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>
                    <a:latin typeface="Arial" charset="0"/>
                  </a:rPr>
                  <a:t>f</a:t>
                </a:r>
                <a:r>
                  <a:rPr lang="en-US" altLang="ja-JP" baseline="-25000">
                    <a:latin typeface="Arial" charset="0"/>
                  </a:rPr>
                  <a:t>5/2</a:t>
                </a:r>
                <a:endParaRPr lang="en-US" altLang="ja-JP">
                  <a:latin typeface="Arial" charset="0"/>
                </a:endParaRPr>
              </a:p>
            </p:txBody>
          </p:sp>
          <p:sp>
            <p:nvSpPr>
              <p:cNvPr id="46" name="Rectangle 21"/>
              <p:cNvSpPr>
                <a:spLocks noChangeArrowheads="1"/>
              </p:cNvSpPr>
              <p:nvPr/>
            </p:nvSpPr>
            <p:spPr bwMode="auto">
              <a:xfrm>
                <a:off x="1920" y="3504"/>
                <a:ext cx="51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>
                    <a:latin typeface="Arial" charset="0"/>
                  </a:rPr>
                  <a:t>s</a:t>
                </a:r>
                <a:r>
                  <a:rPr lang="en-US" altLang="ja-JP" baseline="-25000">
                    <a:latin typeface="Arial" charset="0"/>
                  </a:rPr>
                  <a:t>1/2</a:t>
                </a:r>
                <a:endParaRPr lang="en-US" altLang="ja-JP">
                  <a:latin typeface="Arial" charset="0"/>
                </a:endParaRPr>
              </a:p>
            </p:txBody>
          </p:sp>
          <p:sp>
            <p:nvSpPr>
              <p:cNvPr id="47" name="Rectangle 22"/>
              <p:cNvSpPr>
                <a:spLocks noChangeArrowheads="1"/>
              </p:cNvSpPr>
              <p:nvPr/>
            </p:nvSpPr>
            <p:spPr bwMode="auto">
              <a:xfrm>
                <a:off x="1920" y="3792"/>
                <a:ext cx="53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>
                    <a:latin typeface="Arial" charset="0"/>
                  </a:rPr>
                  <a:t>d</a:t>
                </a:r>
                <a:r>
                  <a:rPr lang="en-US" altLang="ja-JP" baseline="-25000">
                    <a:latin typeface="Arial" charset="0"/>
                  </a:rPr>
                  <a:t>5/2</a:t>
                </a:r>
                <a:endParaRPr lang="en-US" altLang="ja-JP">
                  <a:latin typeface="Arial" charset="0"/>
                </a:endParaRPr>
              </a:p>
            </p:txBody>
          </p:sp>
          <p:sp>
            <p:nvSpPr>
              <p:cNvPr id="48" name="Rectangle 23"/>
              <p:cNvSpPr>
                <a:spLocks noChangeArrowheads="1"/>
              </p:cNvSpPr>
              <p:nvPr/>
            </p:nvSpPr>
            <p:spPr bwMode="auto">
              <a:xfrm>
                <a:off x="1920" y="3216"/>
                <a:ext cx="53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>
                    <a:latin typeface="Arial" charset="0"/>
                  </a:rPr>
                  <a:t>d</a:t>
                </a:r>
                <a:r>
                  <a:rPr lang="en-US" altLang="ja-JP" baseline="-25000">
                    <a:latin typeface="Arial" charset="0"/>
                  </a:rPr>
                  <a:t>3/2</a:t>
                </a:r>
                <a:endParaRPr lang="en-US" altLang="ja-JP">
                  <a:latin typeface="Arial" charset="0"/>
                </a:endParaRPr>
              </a:p>
            </p:txBody>
          </p:sp>
        </p:grpSp>
        <p:sp>
          <p:nvSpPr>
            <p:cNvPr id="42" name="Rectangle 24"/>
            <p:cNvSpPr>
              <a:spLocks noChangeArrowheads="1"/>
            </p:cNvSpPr>
            <p:nvPr/>
          </p:nvSpPr>
          <p:spPr bwMode="auto">
            <a:xfrm>
              <a:off x="1872" y="1632"/>
              <a:ext cx="53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>
                  <a:latin typeface="Arial" charset="0"/>
                </a:rPr>
                <a:t>p</a:t>
              </a:r>
              <a:r>
                <a:rPr lang="en-US" altLang="ja-JP" baseline="-25000">
                  <a:latin typeface="Arial" charset="0"/>
                </a:rPr>
                <a:t>1/2</a:t>
              </a:r>
              <a:endParaRPr lang="en-US" altLang="ja-JP">
                <a:latin typeface="Arial" charset="0"/>
              </a:endParaRPr>
            </a:p>
          </p:txBody>
        </p:sp>
      </p:grpSp>
      <p:sp>
        <p:nvSpPr>
          <p:cNvPr id="39" name="Rectangle 25"/>
          <p:cNvSpPr>
            <a:spLocks noChangeArrowheads="1"/>
          </p:cNvSpPr>
          <p:nvPr/>
        </p:nvSpPr>
        <p:spPr bwMode="auto">
          <a:xfrm>
            <a:off x="3025775" y="3835400"/>
            <a:ext cx="636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hlink"/>
                </a:solidFill>
                <a:latin typeface="Arial" charset="0"/>
              </a:rPr>
              <a:t>28</a:t>
            </a:r>
          </a:p>
        </p:txBody>
      </p: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3025775" y="2499519"/>
            <a:ext cx="636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chemeClr val="hlink"/>
                </a:solidFill>
                <a:latin typeface="Arial" charset="0"/>
              </a:rPr>
              <a:t>40</a:t>
            </a: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6664323" y="6193563"/>
            <a:ext cx="409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chemeClr val="hlink"/>
                </a:solidFill>
                <a:latin typeface="Arial" charset="0"/>
              </a:rPr>
              <a:t>8</a:t>
            </a:r>
          </a:p>
        </p:txBody>
      </p:sp>
      <p:sp>
        <p:nvSpPr>
          <p:cNvPr id="50" name="Rectangle 26"/>
          <p:cNvSpPr>
            <a:spLocks noChangeArrowheads="1"/>
          </p:cNvSpPr>
          <p:nvPr/>
        </p:nvSpPr>
        <p:spPr bwMode="auto">
          <a:xfrm>
            <a:off x="7709429" y="4206081"/>
            <a:ext cx="6175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chemeClr val="hlink"/>
                </a:solidFill>
                <a:latin typeface="Arial" charset="0"/>
              </a:rPr>
              <a:t>E</a:t>
            </a:r>
            <a:r>
              <a:rPr lang="en-US" altLang="ja-JP" baseline="-25000" dirty="0">
                <a:solidFill>
                  <a:schemeClr val="hlink"/>
                </a:solidFill>
                <a:latin typeface="Arial" charset="0"/>
              </a:rPr>
              <a:t>F</a:t>
            </a:r>
            <a:endParaRPr lang="en-US" altLang="ja-JP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10965" y="1565757"/>
            <a:ext cx="132921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proton</a:t>
            </a:r>
            <a:endParaRPr kumimoji="1" lang="ja-JP" altLang="en-US" sz="32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054132" y="1565757"/>
            <a:ext cx="15325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neutron</a:t>
            </a:r>
            <a:endParaRPr kumimoji="1" lang="ja-JP" altLang="en-US" sz="3200" dirty="0"/>
          </a:p>
        </p:txBody>
      </p:sp>
      <p:sp>
        <p:nvSpPr>
          <p:cNvPr id="5" name="円/楕円 4"/>
          <p:cNvSpPr/>
          <p:nvPr/>
        </p:nvSpPr>
        <p:spPr>
          <a:xfrm>
            <a:off x="6376457" y="4315619"/>
            <a:ext cx="287866" cy="30003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/楕円 53"/>
          <p:cNvSpPr/>
          <p:nvPr/>
        </p:nvSpPr>
        <p:spPr>
          <a:xfrm>
            <a:off x="6614586" y="4315093"/>
            <a:ext cx="287866" cy="30003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5398" y="5485677"/>
            <a:ext cx="1120820" cy="70788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4000" baseline="30000" dirty="0" smtClean="0">
                <a:latin typeface="Footlight MT Light"/>
                <a:cs typeface="Footlight MT Light"/>
              </a:rPr>
              <a:t>42</a:t>
            </a:r>
            <a:r>
              <a:rPr kumimoji="1" lang="en-US" altLang="ja-JP" sz="4000" dirty="0" smtClean="0">
                <a:latin typeface="Footlight MT Light"/>
                <a:cs typeface="Footlight MT Light"/>
              </a:rPr>
              <a:t>Ca</a:t>
            </a:r>
            <a:endParaRPr kumimoji="1" lang="ja-JP" altLang="en-US" sz="4000" dirty="0">
              <a:latin typeface="Footlight MT Light"/>
              <a:cs typeface="Footlight MT Light"/>
            </a:endParaRPr>
          </a:p>
        </p:txBody>
      </p:sp>
      <p:sp>
        <p:nvSpPr>
          <p:cNvPr id="56" name="円/楕円 55"/>
          <p:cNvSpPr/>
          <p:nvPr/>
        </p:nvSpPr>
        <p:spPr>
          <a:xfrm>
            <a:off x="2814638" y="5090849"/>
            <a:ext cx="287866" cy="30003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円/楕円 56"/>
          <p:cNvSpPr/>
          <p:nvPr/>
        </p:nvSpPr>
        <p:spPr>
          <a:xfrm>
            <a:off x="3102504" y="5110163"/>
            <a:ext cx="287866" cy="30003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/楕円 57"/>
          <p:cNvSpPr/>
          <p:nvPr/>
        </p:nvSpPr>
        <p:spPr>
          <a:xfrm>
            <a:off x="3362327" y="5133181"/>
            <a:ext cx="287866" cy="30003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円/楕円 58"/>
          <p:cNvSpPr/>
          <p:nvPr/>
        </p:nvSpPr>
        <p:spPr>
          <a:xfrm>
            <a:off x="3642783" y="5133181"/>
            <a:ext cx="287866" cy="30003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Line 15"/>
          <p:cNvSpPr>
            <a:spLocks noChangeShapeType="1"/>
          </p:cNvSpPr>
          <p:nvPr/>
        </p:nvSpPr>
        <p:spPr bwMode="auto">
          <a:xfrm>
            <a:off x="2799558" y="2438400"/>
            <a:ext cx="11255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" name="Line 15"/>
          <p:cNvSpPr>
            <a:spLocks noChangeShapeType="1"/>
          </p:cNvSpPr>
          <p:nvPr/>
        </p:nvSpPr>
        <p:spPr bwMode="auto">
          <a:xfrm>
            <a:off x="6257659" y="2385219"/>
            <a:ext cx="118930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5335587" y="2039435"/>
            <a:ext cx="526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 smtClean="0">
                <a:latin typeface="Arial" charset="0"/>
              </a:rPr>
              <a:t>g</a:t>
            </a:r>
            <a:r>
              <a:rPr lang="en-US" altLang="ja-JP" baseline="-25000" dirty="0">
                <a:latin typeface="Arial" charset="0"/>
              </a:rPr>
              <a:t>9</a:t>
            </a:r>
            <a:r>
              <a:rPr lang="en-US" altLang="ja-JP" baseline="-25000" dirty="0" smtClean="0">
                <a:latin typeface="Arial" charset="0"/>
              </a:rPr>
              <a:t>/</a:t>
            </a:r>
            <a:r>
              <a:rPr lang="en-US" altLang="ja-JP" baseline="-25000" dirty="0">
                <a:latin typeface="Arial" charset="0"/>
              </a:rPr>
              <a:t>2</a:t>
            </a:r>
            <a:endParaRPr lang="en-US" altLang="ja-JP" dirty="0">
              <a:latin typeface="Arial" charset="0"/>
            </a:endParaRPr>
          </a:p>
        </p:txBody>
      </p:sp>
      <p:sp>
        <p:nvSpPr>
          <p:cNvPr id="69" name="Rectangle 19"/>
          <p:cNvSpPr>
            <a:spLocks noChangeArrowheads="1"/>
          </p:cNvSpPr>
          <p:nvPr/>
        </p:nvSpPr>
        <p:spPr bwMode="auto">
          <a:xfrm>
            <a:off x="1828800" y="2059575"/>
            <a:ext cx="526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 smtClean="0">
                <a:latin typeface="Arial" charset="0"/>
              </a:rPr>
              <a:t>g</a:t>
            </a:r>
            <a:r>
              <a:rPr lang="en-US" altLang="ja-JP" baseline="-25000" dirty="0">
                <a:latin typeface="Arial" charset="0"/>
              </a:rPr>
              <a:t>9</a:t>
            </a:r>
            <a:r>
              <a:rPr lang="en-US" altLang="ja-JP" baseline="-25000" dirty="0" smtClean="0">
                <a:latin typeface="Arial" charset="0"/>
              </a:rPr>
              <a:t>/</a:t>
            </a:r>
            <a:r>
              <a:rPr lang="en-US" altLang="ja-JP" baseline="-25000" dirty="0">
                <a:latin typeface="Arial" charset="0"/>
              </a:rPr>
              <a:t>2</a:t>
            </a:r>
            <a:endParaRPr lang="en-US" altLang="ja-JP" dirty="0">
              <a:latin typeface="Arial" charset="0"/>
            </a:endParaRPr>
          </a:p>
        </p:txBody>
      </p:sp>
      <p:sp>
        <p:nvSpPr>
          <p:cNvPr id="60" name="円/楕円 59"/>
          <p:cNvSpPr/>
          <p:nvPr/>
        </p:nvSpPr>
        <p:spPr>
          <a:xfrm>
            <a:off x="2843213" y="4294981"/>
            <a:ext cx="287866" cy="30003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円/楕円 60"/>
          <p:cNvSpPr/>
          <p:nvPr/>
        </p:nvSpPr>
        <p:spPr>
          <a:xfrm>
            <a:off x="3046942" y="4315619"/>
            <a:ext cx="287866" cy="30003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円/楕円 61"/>
          <p:cNvSpPr/>
          <p:nvPr/>
        </p:nvSpPr>
        <p:spPr>
          <a:xfrm>
            <a:off x="3318935" y="4297362"/>
            <a:ext cx="287866" cy="30003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3606801" y="4345781"/>
            <a:ext cx="287866" cy="30003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円/楕円 63"/>
          <p:cNvSpPr/>
          <p:nvPr/>
        </p:nvSpPr>
        <p:spPr>
          <a:xfrm>
            <a:off x="6902452" y="4366420"/>
            <a:ext cx="287866" cy="30003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円/楕円 64"/>
          <p:cNvSpPr/>
          <p:nvPr/>
        </p:nvSpPr>
        <p:spPr>
          <a:xfrm>
            <a:off x="7159096" y="4332824"/>
            <a:ext cx="287866" cy="30003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円/楕円 69"/>
          <p:cNvSpPr/>
          <p:nvPr/>
        </p:nvSpPr>
        <p:spPr>
          <a:xfrm>
            <a:off x="6845301" y="5133181"/>
            <a:ext cx="287866" cy="30003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円/楕円 70"/>
          <p:cNvSpPr/>
          <p:nvPr/>
        </p:nvSpPr>
        <p:spPr>
          <a:xfrm>
            <a:off x="6449485" y="5110163"/>
            <a:ext cx="287866" cy="30003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110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88963" y="381000"/>
            <a:ext cx="8247062" cy="1143000"/>
          </a:xfr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ja-JP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Bookman Old Style"/>
                <a:cs typeface="Bookman Old Style"/>
              </a:rPr>
              <a:t>Self-consistent cranking </a:t>
            </a:r>
            <a:endParaRPr lang="en-US" altLang="ja-JP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17375E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Bookman Old Style"/>
              <a:cs typeface="Bookman Old Style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53067" y="1668202"/>
            <a:ext cx="7075571" cy="49679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テキスト ボックス 5"/>
          <p:cNvSpPr txBox="1"/>
          <p:nvPr/>
        </p:nvSpPr>
        <p:spPr>
          <a:xfrm>
            <a:off x="2212953" y="2131220"/>
            <a:ext cx="1120820" cy="70788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4000" baseline="30000" dirty="0" smtClean="0">
                <a:latin typeface="Footlight MT Light"/>
                <a:cs typeface="Footlight MT Light"/>
              </a:rPr>
              <a:t>42</a:t>
            </a:r>
            <a:r>
              <a:rPr kumimoji="1" lang="en-US" altLang="ja-JP" sz="4000" dirty="0" smtClean="0">
                <a:latin typeface="Footlight MT Light"/>
                <a:cs typeface="Footlight MT Light"/>
              </a:rPr>
              <a:t>Ca</a:t>
            </a:r>
            <a:endParaRPr kumimoji="1" lang="ja-JP" altLang="en-US" sz="4000" dirty="0">
              <a:latin typeface="Footlight MT Light"/>
              <a:cs typeface="Footlight MT Light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776969" y="3697125"/>
            <a:ext cx="52460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Footlight MT Light"/>
                <a:cs typeface="Footlight MT Light"/>
              </a:rPr>
              <a:t>16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6252366" y="4181382"/>
            <a:ext cx="52460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Footlight MT Light"/>
                <a:cs typeface="Footlight MT Light"/>
              </a:rPr>
              <a:t>14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574702" y="4597905"/>
            <a:ext cx="52460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Footlight MT Light"/>
                <a:cs typeface="Footlight MT Light"/>
              </a:rPr>
              <a:t>12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901005" y="5059569"/>
            <a:ext cx="52460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Footlight MT Light"/>
                <a:cs typeface="Footlight MT Light"/>
              </a:rPr>
              <a:t>10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220035" y="5220942"/>
            <a:ext cx="35463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Footlight MT Light"/>
                <a:cs typeface="Footlight MT Light"/>
              </a:rPr>
              <a:t>8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664871" y="5434081"/>
            <a:ext cx="35463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Footlight MT Light"/>
                <a:cs typeface="Footlight MT Light"/>
              </a:rPr>
              <a:t>6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979139" y="5649708"/>
            <a:ext cx="35463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Footlight MT Light"/>
                <a:cs typeface="Footlight MT Light"/>
              </a:rPr>
              <a:t>4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212953" y="5704214"/>
            <a:ext cx="35463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Footlight MT Light"/>
                <a:cs typeface="Footlight MT Light"/>
              </a:rPr>
              <a:t>2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</p:spTree>
    <p:extLst>
      <p:ext uri="{BB962C8B-B14F-4D97-AF65-F5344CB8AC3E}">
        <p14:creationId xmlns:p14="http://schemas.microsoft.com/office/powerpoint/2010/main" val="2224919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accent1">
                <a:lumMod val="20000"/>
                <a:lumOff val="80000"/>
              </a:schemeClr>
            </a:gs>
            <a:gs pos="93000">
              <a:schemeClr val="accent1">
                <a:alpha val="88000"/>
              </a:schemeClr>
            </a:gs>
          </a:gsLst>
          <a:lin ang="1968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88963" y="381000"/>
            <a:ext cx="8247062" cy="1143000"/>
          </a:xfr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ja-JP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Bookman Old Style"/>
                <a:cs typeface="Bookman Old Style"/>
              </a:rPr>
              <a:t>Occupation number </a:t>
            </a:r>
            <a:endParaRPr lang="en-US" altLang="ja-JP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17375E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Bookman Old Style"/>
              <a:cs typeface="Bookman Old Style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517467" y="3014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-1557" r="2057" b="2043"/>
          <a:stretch/>
        </p:blipFill>
        <p:spPr>
          <a:xfrm>
            <a:off x="961496" y="1270143"/>
            <a:ext cx="7247467" cy="5587857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401086" y="5771885"/>
            <a:ext cx="1120820" cy="70788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4000" baseline="30000" dirty="0" smtClean="0">
                <a:latin typeface="Footlight MT Light"/>
                <a:cs typeface="Footlight MT Light"/>
              </a:rPr>
              <a:t>42</a:t>
            </a:r>
            <a:r>
              <a:rPr kumimoji="1" lang="en-US" altLang="ja-JP" sz="4000" dirty="0" smtClean="0">
                <a:latin typeface="Footlight MT Light"/>
                <a:cs typeface="Footlight MT Light"/>
              </a:rPr>
              <a:t>Ca</a:t>
            </a:r>
            <a:endParaRPr kumimoji="1" lang="ja-JP" altLang="en-US" sz="4000" dirty="0">
              <a:latin typeface="Footlight MT Light"/>
              <a:cs typeface="Footlight MT Light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00572" y="2690967"/>
            <a:ext cx="10430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proton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43646" y="1537730"/>
            <a:ext cx="10430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proton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15663" y="3152632"/>
            <a:ext cx="1195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neutron</a:t>
            </a:r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624329" y="4541165"/>
            <a:ext cx="1195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neutron</a:t>
            </a:r>
            <a:endParaRPr kumimoji="1" lang="ja-JP" altLang="en-US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58887" y="2290858"/>
            <a:ext cx="3259576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atin typeface="Book Antiqua"/>
                <a:cs typeface="Book Antiqua"/>
              </a:rPr>
              <a:t>p(4p-4h) x n(4p-2h)</a:t>
            </a:r>
            <a:endParaRPr kumimoji="1" lang="ja-JP" altLang="en-US" sz="2800" dirty="0">
              <a:latin typeface="Book Antiqua"/>
              <a:cs typeface="Book Antiqu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72463" y="1654263"/>
            <a:ext cx="1195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neutron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89909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0954" y="1703516"/>
            <a:ext cx="4165600" cy="2924783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824" y="3270312"/>
            <a:ext cx="4405843" cy="3093464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6651096" y="5655890"/>
            <a:ext cx="1120820" cy="70788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4000" baseline="30000" dirty="0" smtClean="0">
                <a:latin typeface="Footlight MT Light"/>
                <a:cs typeface="Footlight MT Light"/>
              </a:rPr>
              <a:t>42</a:t>
            </a:r>
            <a:r>
              <a:rPr kumimoji="1" lang="en-US" altLang="ja-JP" sz="4000" dirty="0" smtClean="0">
                <a:latin typeface="Footlight MT Light"/>
                <a:cs typeface="Footlight MT Light"/>
              </a:rPr>
              <a:t>Ca</a:t>
            </a:r>
            <a:endParaRPr kumimoji="1" lang="ja-JP" altLang="en-US" sz="4000" dirty="0">
              <a:latin typeface="Footlight MT Light"/>
              <a:cs typeface="Footlight MT Light"/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88963" y="381000"/>
            <a:ext cx="8247062" cy="1143000"/>
          </a:xfr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ja-JP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Bookman Old Style"/>
                <a:cs typeface="Bookman Old Style"/>
              </a:rPr>
              <a:t>Quadrupole</a:t>
            </a:r>
            <a:r>
              <a:rPr lang="en-US" altLang="ja-JP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Bookman Old Style"/>
                <a:cs typeface="Bookman Old Style"/>
              </a:rPr>
              <a:t> deformation </a:t>
            </a:r>
            <a:endParaRPr lang="en-US" altLang="ja-JP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17375E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Bookman Old Style"/>
              <a:cs typeface="Bookman Old Style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5963" y="3367446"/>
            <a:ext cx="76835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Footlight MT Light"/>
                <a:cs typeface="Footlight MT Light"/>
              </a:rPr>
              <a:t>0.52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08400" y="5877024"/>
            <a:ext cx="76835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Footlight MT Light"/>
                <a:cs typeface="Footlight MT Light"/>
              </a:rPr>
              <a:t>0.46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69538" y="2808647"/>
            <a:ext cx="76835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Footlight MT Light"/>
                <a:cs typeface="Footlight MT Light"/>
              </a:rPr>
              <a:t>0.54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52497" y="2156712"/>
            <a:ext cx="45512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Footlight MT Light"/>
                <a:cs typeface="Footlight MT Light"/>
              </a:rPr>
              <a:t>0</a:t>
            </a:r>
            <a:r>
              <a:rPr kumimoji="1" lang="en-US" altLang="ja-JP" sz="2400" baseline="30000" dirty="0" smtClean="0">
                <a:latin typeface="Footlight MT Light"/>
                <a:cs typeface="Footlight MT Light"/>
              </a:rPr>
              <a:t>o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95973" y="1925879"/>
            <a:ext cx="45512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Footlight MT Light"/>
                <a:cs typeface="Footlight MT Light"/>
              </a:rPr>
              <a:t>1</a:t>
            </a:r>
            <a:r>
              <a:rPr kumimoji="1" lang="en-US" altLang="ja-JP" sz="2400" baseline="30000" dirty="0" smtClean="0">
                <a:latin typeface="Footlight MT Light"/>
                <a:cs typeface="Footlight MT Light"/>
              </a:rPr>
              <a:t>o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005349" y="4025612"/>
            <a:ext cx="83067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Footlight MT Light"/>
                <a:cs typeface="Footlight MT Light"/>
              </a:rPr>
              <a:t>−16</a:t>
            </a:r>
            <a:r>
              <a:rPr kumimoji="1" lang="en-US" altLang="ja-JP" sz="2400" baseline="30000" dirty="0" smtClean="0">
                <a:latin typeface="Footlight MT Light"/>
                <a:cs typeface="Footlight MT Light"/>
              </a:rPr>
              <a:t>o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07620" y="4638263"/>
            <a:ext cx="274776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Footlight MT Light"/>
                <a:cs typeface="Footlight MT Light"/>
              </a:rPr>
              <a:t>Angular momentum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64013" y="6338689"/>
            <a:ext cx="274776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Footlight MT Light"/>
                <a:cs typeface="Footlight MT Light"/>
              </a:rPr>
              <a:t>Angular momentum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22702" y="3367446"/>
            <a:ext cx="49244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Footlight MT Light"/>
                <a:cs typeface="Footlight MT Light"/>
              </a:rPr>
              <a:t>β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flipH="1">
            <a:off x="4476759" y="1703516"/>
            <a:ext cx="4612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err="1" smtClean="0">
                <a:latin typeface="Footlight MT Light"/>
                <a:cs typeface="Footlight MT Light"/>
              </a:rPr>
              <a:t>γ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04738" y="3270312"/>
            <a:ext cx="149271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latin typeface="Footlight MT Light"/>
                <a:cs typeface="Footlight MT Light"/>
              </a:rPr>
              <a:t>Triaxiality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87714" y="5194225"/>
            <a:ext cx="151240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Footlight MT Light"/>
                <a:cs typeface="Footlight MT Light"/>
              </a:rPr>
              <a:t>Elongation</a:t>
            </a:r>
            <a:endParaRPr kumimoji="1" lang="ja-JP" altLang="en-US" sz="2400" dirty="0">
              <a:latin typeface="Footlight MT Light"/>
              <a:cs typeface="Footlight MT Light"/>
            </a:endParaRPr>
          </a:p>
        </p:txBody>
      </p:sp>
    </p:spTree>
    <p:extLst>
      <p:ext uri="{BB962C8B-B14F-4D97-AF65-F5344CB8AC3E}">
        <p14:creationId xmlns:p14="http://schemas.microsoft.com/office/powerpoint/2010/main" val="2347332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88963" y="381000"/>
            <a:ext cx="8247062" cy="1143000"/>
          </a:xfr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ja-JP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Bookman Old Style"/>
                <a:cs typeface="Bookman Old Style"/>
              </a:rPr>
              <a:t>Pairing gap energy </a:t>
            </a:r>
            <a:endParaRPr lang="en-US" altLang="ja-JP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17375E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Bookman Old Style"/>
              <a:cs typeface="Bookman Old Style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5939" y="1757798"/>
            <a:ext cx="6409266" cy="471847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6141486" y="4688152"/>
            <a:ext cx="1120820" cy="70788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4000" baseline="30000" dirty="0" smtClean="0">
                <a:latin typeface="Footlight MT Light"/>
                <a:cs typeface="Footlight MT Light"/>
              </a:rPr>
              <a:t>42</a:t>
            </a:r>
            <a:r>
              <a:rPr kumimoji="1" lang="en-US" altLang="ja-JP" sz="4000" dirty="0" smtClean="0">
                <a:latin typeface="Footlight MT Light"/>
                <a:cs typeface="Footlight MT Light"/>
              </a:rPr>
              <a:t>Ca</a:t>
            </a:r>
            <a:endParaRPr kumimoji="1" lang="ja-JP" altLang="en-US" sz="4000" dirty="0">
              <a:latin typeface="Footlight MT Light"/>
              <a:cs typeface="Footlight MT Light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517467" y="3014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6419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accent1">
                <a:lumMod val="20000"/>
                <a:lumOff val="80000"/>
              </a:schemeClr>
            </a:gs>
            <a:gs pos="5000">
              <a:schemeClr val="accent1">
                <a:alpha val="88000"/>
              </a:schemeClr>
            </a:gs>
          </a:gsLst>
          <a:lin ang="200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88963" y="381000"/>
            <a:ext cx="8247062" cy="1143000"/>
          </a:xfr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ja-JP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Bookman Old Style"/>
                <a:cs typeface="Bookman Old Style"/>
              </a:rPr>
              <a:t>Backbending</a:t>
            </a:r>
            <a:r>
              <a:rPr lang="en-US" altLang="ja-JP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Bookman Old Style"/>
                <a:cs typeface="Bookman Old Style"/>
              </a:rPr>
              <a:t> plot </a:t>
            </a:r>
            <a:endParaRPr lang="en-US" altLang="ja-JP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17375E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Bookman Old Style"/>
              <a:cs typeface="Bookman Old Style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79086" y="2012685"/>
            <a:ext cx="1120820" cy="70788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4000" baseline="30000" dirty="0" smtClean="0">
                <a:latin typeface="Footlight MT Light"/>
                <a:cs typeface="Footlight MT Light"/>
              </a:rPr>
              <a:t>42</a:t>
            </a:r>
            <a:r>
              <a:rPr kumimoji="1" lang="en-US" altLang="ja-JP" sz="4000" dirty="0" smtClean="0">
                <a:latin typeface="Footlight MT Light"/>
                <a:cs typeface="Footlight MT Light"/>
              </a:rPr>
              <a:t>Ca</a:t>
            </a:r>
            <a:endParaRPr kumimoji="1" lang="ja-JP" altLang="en-US" sz="4000" dirty="0">
              <a:latin typeface="Footlight MT Light"/>
              <a:cs typeface="Footlight MT Light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517467" y="3014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-5589" r="-2101" b="-600"/>
          <a:stretch/>
        </p:blipFill>
        <p:spPr>
          <a:xfrm>
            <a:off x="457200" y="1066800"/>
            <a:ext cx="8229600" cy="5791200"/>
          </a:xfrm>
        </p:spPr>
      </p:pic>
    </p:spTree>
    <p:extLst>
      <p:ext uri="{BB962C8B-B14F-4D97-AF65-F5344CB8AC3E}">
        <p14:creationId xmlns:p14="http://schemas.microsoft.com/office/powerpoint/2010/main" val="3751571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88963" y="381000"/>
            <a:ext cx="8247062" cy="1143000"/>
          </a:xfr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ja-JP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17375E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Bookman Old Style"/>
                <a:cs typeface="Bookman Old Style"/>
              </a:rPr>
              <a:t>Moment of inertia </a:t>
            </a:r>
            <a:endParaRPr lang="en-US" altLang="ja-JP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17375E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Bookman Old Style"/>
              <a:cs typeface="Bookman Old Style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517467" y="3014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-2600" b="-1342"/>
          <a:stretch/>
        </p:blipFill>
        <p:spPr>
          <a:xfrm>
            <a:off x="927630" y="1553148"/>
            <a:ext cx="7282934" cy="5304852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5989086" y="2165085"/>
            <a:ext cx="1120820" cy="70788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4000" baseline="30000" dirty="0" smtClean="0">
                <a:latin typeface="Footlight MT Light"/>
                <a:cs typeface="Footlight MT Light"/>
              </a:rPr>
              <a:t>42</a:t>
            </a:r>
            <a:r>
              <a:rPr kumimoji="1" lang="en-US" altLang="ja-JP" sz="4000" dirty="0" smtClean="0">
                <a:latin typeface="Footlight MT Light"/>
                <a:cs typeface="Footlight MT Light"/>
              </a:rPr>
              <a:t>Ca</a:t>
            </a:r>
            <a:endParaRPr kumimoji="1" lang="ja-JP" altLang="en-US" sz="4000" dirty="0">
              <a:latin typeface="Footlight MT Light"/>
              <a:cs typeface="Footlight MT Light"/>
            </a:endParaRPr>
          </a:p>
        </p:txBody>
      </p:sp>
    </p:spTree>
    <p:extLst>
      <p:ext uri="{BB962C8B-B14F-4D97-AF65-F5344CB8AC3E}">
        <p14:creationId xmlns:p14="http://schemas.microsoft.com/office/powerpoint/2010/main" val="618739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3272</TotalTime>
  <Words>177</Words>
  <Application>Microsoft Macintosh PowerPoint</Application>
  <PresentationFormat>画面に合わせる (4:3)</PresentationFormat>
  <Paragraphs>94</Paragraphs>
  <Slides>11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ホワイト</vt:lpstr>
      <vt:lpstr>Quantal descriptions of Superdeformed states of  Ca and Ar</vt:lpstr>
      <vt:lpstr>Introduction</vt:lpstr>
      <vt:lpstr>Single-particle model space </vt:lpstr>
      <vt:lpstr>Self-consistent cranking </vt:lpstr>
      <vt:lpstr>Occupation number </vt:lpstr>
      <vt:lpstr>Quadrupole deformation </vt:lpstr>
      <vt:lpstr>Pairing gap energy </vt:lpstr>
      <vt:lpstr>Backbending plot </vt:lpstr>
      <vt:lpstr>Moment of inertia </vt:lpstr>
      <vt:lpstr>Backbending systematics</vt:lpstr>
      <vt:lpstr>Conclusion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Quantal descriptions of Superdeformed states of  Ca and Ar</dc:title>
  <dc:creator>専修大学 大井万紀人</dc:creator>
  <cp:lastModifiedBy>専修大学 大井万紀人</cp:lastModifiedBy>
  <cp:revision>36</cp:revision>
  <dcterms:created xsi:type="dcterms:W3CDTF">2011-06-18T04:16:24Z</dcterms:created>
  <dcterms:modified xsi:type="dcterms:W3CDTF">2011-06-28T14:27:53Z</dcterms:modified>
</cp:coreProperties>
</file>